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6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6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62.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6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64.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4"/>
  </p:sldMasterIdLst>
  <p:notesMasterIdLst>
    <p:notesMasterId r:id="rId71"/>
  </p:notesMasterIdLst>
  <p:handoutMasterIdLst>
    <p:handoutMasterId r:id="rId72"/>
  </p:handoutMasterIdLst>
  <p:sldIdLst>
    <p:sldId id="4499" r:id="rId5"/>
    <p:sldId id="4517" r:id="rId6"/>
    <p:sldId id="4512" r:id="rId7"/>
    <p:sldId id="4518" r:id="rId8"/>
    <p:sldId id="4519" r:id="rId9"/>
    <p:sldId id="4508" r:id="rId10"/>
    <p:sldId id="4385" r:id="rId11"/>
    <p:sldId id="4383" r:id="rId12"/>
    <p:sldId id="4467" r:id="rId13"/>
    <p:sldId id="4521" r:id="rId14"/>
    <p:sldId id="4468" r:id="rId15"/>
    <p:sldId id="4401" r:id="rId16"/>
    <p:sldId id="4469" r:id="rId17"/>
    <p:sldId id="4470" r:id="rId18"/>
    <p:sldId id="4400" r:id="rId19"/>
    <p:sldId id="4403" r:id="rId20"/>
    <p:sldId id="4472" r:id="rId21"/>
    <p:sldId id="4490" r:id="rId22"/>
    <p:sldId id="4491" r:id="rId23"/>
    <p:sldId id="4386" r:id="rId24"/>
    <p:sldId id="4513" r:id="rId25"/>
    <p:sldId id="4524" r:id="rId26"/>
    <p:sldId id="4514" r:id="rId27"/>
    <p:sldId id="4516" r:id="rId28"/>
    <p:sldId id="4515" r:id="rId29"/>
    <p:sldId id="4510" r:id="rId30"/>
    <p:sldId id="4500" r:id="rId31"/>
    <p:sldId id="4501" r:id="rId32"/>
    <p:sldId id="4493" r:id="rId33"/>
    <p:sldId id="4494" r:id="rId34"/>
    <p:sldId id="4480" r:id="rId35"/>
    <p:sldId id="4481" r:id="rId36"/>
    <p:sldId id="4492" r:id="rId37"/>
    <p:sldId id="4489" r:id="rId38"/>
    <p:sldId id="4398" r:id="rId39"/>
    <p:sldId id="4502" r:id="rId40"/>
    <p:sldId id="4389" r:id="rId41"/>
    <p:sldId id="4412" r:id="rId42"/>
    <p:sldId id="4396" r:id="rId43"/>
    <p:sldId id="4405" r:id="rId44"/>
    <p:sldId id="4495" r:id="rId45"/>
    <p:sldId id="4496" r:id="rId46"/>
    <p:sldId id="4497" r:id="rId47"/>
    <p:sldId id="4498" r:id="rId48"/>
    <p:sldId id="4503" r:id="rId49"/>
    <p:sldId id="4486" r:id="rId50"/>
    <p:sldId id="4409" r:id="rId51"/>
    <p:sldId id="4411" r:id="rId52"/>
    <p:sldId id="4487" r:id="rId53"/>
    <p:sldId id="4522" r:id="rId54"/>
    <p:sldId id="4523" r:id="rId55"/>
    <p:sldId id="4504" r:id="rId56"/>
    <p:sldId id="4463" r:id="rId57"/>
    <p:sldId id="4464" r:id="rId58"/>
    <p:sldId id="4505" r:id="rId59"/>
    <p:sldId id="4520" r:id="rId60"/>
    <p:sldId id="4506" r:id="rId61"/>
    <p:sldId id="4507" r:id="rId62"/>
    <p:sldId id="4474" r:id="rId63"/>
    <p:sldId id="4476" r:id="rId64"/>
    <p:sldId id="4477" r:id="rId65"/>
    <p:sldId id="4455" r:id="rId66"/>
    <p:sldId id="4479" r:id="rId67"/>
    <p:sldId id="4484" r:id="rId68"/>
    <p:sldId id="4478" r:id="rId69"/>
    <p:sldId id="4511"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2A7672A-1482-43C4-8A5E-E03A454581DC}">
          <p14:sldIdLst>
            <p14:sldId id="4499"/>
            <p14:sldId id="4517"/>
            <p14:sldId id="4512"/>
            <p14:sldId id="4518"/>
            <p14:sldId id="4519"/>
          </p14:sldIdLst>
        </p14:section>
        <p14:section name="Population" id="{D8FFCE8E-32CA-4819-BC28-5FFA23CB4DF5}">
          <p14:sldIdLst>
            <p14:sldId id="4508"/>
            <p14:sldId id="4385"/>
            <p14:sldId id="4383"/>
            <p14:sldId id="4467"/>
            <p14:sldId id="4521"/>
            <p14:sldId id="4468"/>
            <p14:sldId id="4401"/>
            <p14:sldId id="4469"/>
            <p14:sldId id="4470"/>
            <p14:sldId id="4400"/>
            <p14:sldId id="4403"/>
            <p14:sldId id="4472"/>
            <p14:sldId id="4490"/>
            <p14:sldId id="4491"/>
            <p14:sldId id="4386"/>
            <p14:sldId id="4513"/>
            <p14:sldId id="4524"/>
            <p14:sldId id="4514"/>
            <p14:sldId id="4516"/>
            <p14:sldId id="4515"/>
          </p14:sldIdLst>
        </p14:section>
        <p14:section name="Wider determinents of health" id="{5F3B5CF0-D3D4-47C5-833E-CAB19B782A50}">
          <p14:sldIdLst>
            <p14:sldId id="4510"/>
            <p14:sldId id="4500"/>
          </p14:sldIdLst>
        </p14:section>
        <p14:section name="Built &amp; natural environment" id="{0A3E0167-7D65-401B-84EE-F1277A211A3B}">
          <p14:sldIdLst>
            <p14:sldId id="4501"/>
            <p14:sldId id="4493"/>
            <p14:sldId id="4494"/>
            <p14:sldId id="4480"/>
            <p14:sldId id="4481"/>
            <p14:sldId id="4492"/>
            <p14:sldId id="4489"/>
            <p14:sldId id="4398"/>
          </p14:sldIdLst>
        </p14:section>
        <p14:section name="Work &amp; labour market" id="{036B985A-9356-4BC6-997B-CFE257960771}">
          <p14:sldIdLst>
            <p14:sldId id="4502"/>
            <p14:sldId id="4389"/>
            <p14:sldId id="4412"/>
            <p14:sldId id="4396"/>
            <p14:sldId id="4405"/>
            <p14:sldId id="4495"/>
            <p14:sldId id="4496"/>
            <p14:sldId id="4497"/>
            <p14:sldId id="4498"/>
          </p14:sldIdLst>
        </p14:section>
        <p14:section name="Vulnerability" id="{15A50E49-D53D-4D55-BAF5-BFB8E2CADA56}">
          <p14:sldIdLst>
            <p14:sldId id="4503"/>
            <p14:sldId id="4486"/>
            <p14:sldId id="4409"/>
            <p14:sldId id="4411"/>
            <p14:sldId id="4487"/>
            <p14:sldId id="4522"/>
            <p14:sldId id="4523"/>
          </p14:sldIdLst>
        </p14:section>
        <p14:section name="Income" id="{1589CC8C-0801-41CC-BB07-2D931E777121}">
          <p14:sldIdLst>
            <p14:sldId id="4504"/>
            <p14:sldId id="4463"/>
            <p14:sldId id="4464"/>
          </p14:sldIdLst>
        </p14:section>
        <p14:section name="Crime" id="{F083C72D-433E-4ADF-952B-2E320111B2B3}">
          <p14:sldIdLst>
            <p14:sldId id="4505"/>
            <p14:sldId id="4520"/>
          </p14:sldIdLst>
        </p14:section>
        <p14:section name="Education" id="{1BC331FA-2DF2-4473-B3DF-4A7A3F18F0CC}">
          <p14:sldIdLst>
            <p14:sldId id="4506"/>
            <p14:sldId id="4507"/>
            <p14:sldId id="4474"/>
            <p14:sldId id="4476"/>
            <p14:sldId id="4477"/>
            <p14:sldId id="4455"/>
            <p14:sldId id="4479"/>
            <p14:sldId id="4484"/>
            <p14:sldId id="4478"/>
          </p14:sldIdLst>
        </p14:section>
        <p14:section name="Sources" id="{AA68C01B-3964-4436-8ED0-D43A656441BA}">
          <p14:sldIdLst>
            <p14:sldId id="45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E9609B-B6D2-573A-9187-2DF1729D31B5}" name="Thomas Overend" initials="TO" userId="S::Thomas.Overend@slough.gov.uk::9309b2d7-1df0-454a-b0e4-e528976bb9b3" providerId="AD"/>
  <p188:author id="{919105CE-52D6-C556-85F9-3FB7D6A99F84}" name="Harris Kathryn" initials="HK" userId="S::Kathryn.Harris@slough.gov.uk::1d25d405-cbba-456a-bfa9-7e7418d9a1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verend Thomas" initials="OT" lastIdx="7" clrIdx="0">
    <p:extLst>
      <p:ext uri="{19B8F6BF-5375-455C-9EA6-DF929625EA0E}">
        <p15:presenceInfo xmlns:p15="http://schemas.microsoft.com/office/powerpoint/2012/main" userId="S::ThomasOverend@slough.gov.uk::9309b2d7-1df0-454a-b0e4-e528976bb9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66AA"/>
    <a:srgbClr val="009AB4"/>
    <a:srgbClr val="2FA390"/>
    <a:srgbClr val="00778C"/>
    <a:srgbClr val="804C8A"/>
    <a:srgbClr val="333333"/>
    <a:srgbClr val="E18305"/>
    <a:srgbClr val="FAFAFA"/>
    <a:srgbClr val="AD4F92"/>
    <a:srgbClr val="E5D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72" autoAdjust="0"/>
    <p:restoredTop sz="86397" autoAdjust="0"/>
  </p:normalViewPr>
  <p:slideViewPr>
    <p:cSldViewPr snapToGrid="0">
      <p:cViewPr varScale="1">
        <p:scale>
          <a:sx n="77" d="100"/>
          <a:sy n="77" d="100"/>
        </p:scale>
        <p:origin x="64" y="264"/>
      </p:cViewPr>
      <p:guideLst>
        <p:guide orient="horz" pos="2160"/>
        <p:guide pos="3840"/>
      </p:guideLst>
    </p:cSldViewPr>
  </p:slideViewPr>
  <p:outlineViewPr>
    <p:cViewPr>
      <p:scale>
        <a:sx n="33" d="100"/>
        <a:sy n="33" d="100"/>
      </p:scale>
      <p:origin x="0" y="-136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thrynharris\OneDrive%20-%20Slough%20Borough%20Council\Shared\Demography%20and%20Migration\Census%202021%20Demography%20Migration%20Tid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Data/Census%202021/Health%20Disability%20Unpaid%20Care/Health%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Data/Census%202021/Health%20Disability%20Unpaid%20Care/Health%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Data/Census%202021/Health%20Disability%20Unpaid%20Care/Health%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Data/Census%202021/Demography%20and%20Migration/Census%202021%20Demography%20Migration%20Tidier.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Data/Census%202021/Housing/Housing%20Da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Data/Census%202021/Housing/Housing%20Da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kathrynharris\OneDrive%20-%20Slough%20Borough%20Council\Shared\Labour%20Market\Labour%20Market%20Dat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kathrynharris\OneDrive%20-%20Slough%20Borough%20Council\Shared\Labour%20Market\Labour%20Market%20Dat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kathrynharris\OneDrive%20-%20Slough%20Borough%20Council\Shared\Labour%20Market\Labour%20Market%20Dat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Data/Census%202021/Ethnic%20Groups%20etc/Ethnic%20Groups%20etc%20Dat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Education.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Data/Census%202021/Ethnic%20Groups%20etc/Ethnic%20Groups%20etc%20Dat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Data/Census%202021/Ethnic%20Groups%20etc/Ethnic%20Groups%20etc%20Dat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Data/Census%202021/Ethnic%20Groups%20etc/Ethnic%20Groups%20etc%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Data/Census%202021/Ethnic%20Groups%20etc/Ethnic%20Groups%20etc%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athrynharris\OneDrive%20-%20Slough%20Borough%20Council\Shared\Demography%20and%20Migration\Census%202021%20Demography%20Migration%20Tid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Data/Census%202021/Health%20Disability%20Unpaid%20Care/Health%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loughbc-my.sharepoint.com/personal/kathryn_harris_slough_gov_uk/Documents/Plans,%20Strategies%20&amp;%20Reports/State%20of%20Slough/Data/Mental%20Health.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Broad Country of Birth</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bar"/>
        <c:grouping val="clustered"/>
        <c:varyColors val="0"/>
        <c:ser>
          <c:idx val="2"/>
          <c:order val="0"/>
          <c:tx>
            <c:strRef>
              <c:f>Migration!$AK$1</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Migration!$AE$2:$AE$8</c:f>
              <c:strCache>
                <c:ptCount val="7"/>
                <c:pt idx="0">
                  <c:v>Antarctica, Oceania, and Other</c:v>
                </c:pt>
                <c:pt idx="1">
                  <c:v>Non-EU European Countries</c:v>
                </c:pt>
                <c:pt idx="2">
                  <c:v>The Americas and the Caribbean</c:v>
                </c:pt>
                <c:pt idx="3">
                  <c:v>Africa</c:v>
                </c:pt>
                <c:pt idx="4">
                  <c:v>European Union</c:v>
                </c:pt>
                <c:pt idx="5">
                  <c:v>Middle East and Asia</c:v>
                </c:pt>
                <c:pt idx="6">
                  <c:v>United Kingdom</c:v>
                </c:pt>
              </c:strCache>
            </c:strRef>
          </c:cat>
          <c:val>
            <c:numRef>
              <c:f>Migration!$AK$2:$AK$8</c:f>
              <c:numCache>
                <c:formatCode>0.0%</c:formatCode>
                <c:ptCount val="7"/>
                <c:pt idx="0">
                  <c:v>2.9740459770896282E-3</c:v>
                </c:pt>
                <c:pt idx="1">
                  <c:v>8.6929294165230663E-3</c:v>
                </c:pt>
                <c:pt idx="2">
                  <c:v>1.3690499962046411E-2</c:v>
                </c:pt>
                <c:pt idx="3">
                  <c:v>2.7542125650167618E-2</c:v>
                </c:pt>
                <c:pt idx="4">
                  <c:v>6.2874189804193473E-2</c:v>
                </c:pt>
                <c:pt idx="5">
                  <c:v>5.7385346884463617E-2</c:v>
                </c:pt>
                <c:pt idx="6">
                  <c:v>0.82647311611418706</c:v>
                </c:pt>
              </c:numCache>
            </c:numRef>
          </c:val>
          <c:extLst>
            <c:ext xmlns:c16="http://schemas.microsoft.com/office/drawing/2014/chart" uri="{C3380CC4-5D6E-409C-BE32-E72D297353CC}">
              <c16:uniqueId val="{00000000-FF7D-49BE-B487-496AC68B2AB3}"/>
            </c:ext>
          </c:extLst>
        </c:ser>
        <c:ser>
          <c:idx val="0"/>
          <c:order val="1"/>
          <c:tx>
            <c:strRef>
              <c:f>Migration!$AI$1</c:f>
              <c:strCache>
                <c:ptCount val="1"/>
                <c:pt idx="0">
                  <c:v>Slough (2011)</c:v>
                </c:pt>
              </c:strCache>
            </c:strRef>
          </c:tx>
          <c:spPr>
            <a:solidFill>
              <a:srgbClr val="804C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04C8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Migration!$AE$2:$AE$8</c:f>
              <c:strCache>
                <c:ptCount val="7"/>
                <c:pt idx="0">
                  <c:v>Antarctica, Oceania, and Other</c:v>
                </c:pt>
                <c:pt idx="1">
                  <c:v>Non-EU European Countries</c:v>
                </c:pt>
                <c:pt idx="2">
                  <c:v>The Americas and the Caribbean</c:v>
                </c:pt>
                <c:pt idx="3">
                  <c:v>Africa</c:v>
                </c:pt>
                <c:pt idx="4">
                  <c:v>European Union</c:v>
                </c:pt>
                <c:pt idx="5">
                  <c:v>Middle East and Asia</c:v>
                </c:pt>
                <c:pt idx="6">
                  <c:v>United Kingdom</c:v>
                </c:pt>
              </c:strCache>
            </c:strRef>
          </c:cat>
          <c:val>
            <c:numRef>
              <c:f>Migration!$AI$2:$AI$8</c:f>
              <c:numCache>
                <c:formatCode>0.0%</c:formatCode>
                <c:ptCount val="7"/>
                <c:pt idx="0">
                  <c:v>1.3908205841446453E-3</c:v>
                </c:pt>
                <c:pt idx="1">
                  <c:v>5.1923968474733425E-3</c:v>
                </c:pt>
                <c:pt idx="2">
                  <c:v>1.3451731393316929E-2</c:v>
                </c:pt>
                <c:pt idx="3">
                  <c:v>6.546842124032666E-2</c:v>
                </c:pt>
                <c:pt idx="4">
                  <c:v>9.2692842623301588E-2</c:v>
                </c:pt>
                <c:pt idx="5">
                  <c:v>0.20187582468528226</c:v>
                </c:pt>
                <c:pt idx="6">
                  <c:v>0.61019935095039401</c:v>
                </c:pt>
              </c:numCache>
            </c:numRef>
          </c:val>
          <c:extLst>
            <c:ext xmlns:c16="http://schemas.microsoft.com/office/drawing/2014/chart" uri="{C3380CC4-5D6E-409C-BE32-E72D297353CC}">
              <c16:uniqueId val="{00000001-FF7D-49BE-B487-496AC68B2AB3}"/>
            </c:ext>
          </c:extLst>
        </c:ser>
        <c:ser>
          <c:idx val="1"/>
          <c:order val="2"/>
          <c:tx>
            <c:strRef>
              <c:f>Migration!$AJ$1</c:f>
              <c:strCache>
                <c:ptCount val="1"/>
                <c:pt idx="0">
                  <c:v>Slough (2021)</c:v>
                </c:pt>
              </c:strCache>
            </c:strRef>
          </c:tx>
          <c:spPr>
            <a:solidFill>
              <a:srgbClr val="9E66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E66A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Migration!$AE$2:$AE$8</c:f>
              <c:strCache>
                <c:ptCount val="7"/>
                <c:pt idx="0">
                  <c:v>Antarctica, Oceania, and Other</c:v>
                </c:pt>
                <c:pt idx="1">
                  <c:v>Non-EU European Countries</c:v>
                </c:pt>
                <c:pt idx="2">
                  <c:v>The Americas and the Caribbean</c:v>
                </c:pt>
                <c:pt idx="3">
                  <c:v>Africa</c:v>
                </c:pt>
                <c:pt idx="4">
                  <c:v>European Union</c:v>
                </c:pt>
                <c:pt idx="5">
                  <c:v>Middle East and Asia</c:v>
                </c:pt>
                <c:pt idx="6">
                  <c:v>United Kingdom</c:v>
                </c:pt>
              </c:strCache>
            </c:strRef>
          </c:cat>
          <c:val>
            <c:numRef>
              <c:f>Migration!$AJ$2:$AJ$8</c:f>
              <c:numCache>
                <c:formatCode>0.0%</c:formatCode>
                <c:ptCount val="7"/>
                <c:pt idx="0">
                  <c:v>1.0157728706624606E-3</c:v>
                </c:pt>
                <c:pt idx="1">
                  <c:v>9.1735015772870659E-3</c:v>
                </c:pt>
                <c:pt idx="2">
                  <c:v>1.0302839116719243E-2</c:v>
                </c:pt>
                <c:pt idx="3">
                  <c:v>5.4649842271293374E-2</c:v>
                </c:pt>
                <c:pt idx="4">
                  <c:v>0.12013880126182966</c:v>
                </c:pt>
                <c:pt idx="5">
                  <c:v>0.24265615141955835</c:v>
                </c:pt>
                <c:pt idx="6">
                  <c:v>0.56029022082018931</c:v>
                </c:pt>
              </c:numCache>
            </c:numRef>
          </c:val>
          <c:extLst>
            <c:ext xmlns:c16="http://schemas.microsoft.com/office/drawing/2014/chart" uri="{C3380CC4-5D6E-409C-BE32-E72D297353CC}">
              <c16:uniqueId val="{00000002-FF7D-49BE-B487-496AC68B2AB3}"/>
            </c:ext>
          </c:extLst>
        </c:ser>
        <c:dLbls>
          <c:dLblPos val="outEnd"/>
          <c:showLegendKey val="0"/>
          <c:showVal val="1"/>
          <c:showCatName val="0"/>
          <c:showSerName val="0"/>
          <c:showPercent val="0"/>
          <c:showBubbleSize val="0"/>
        </c:dLbls>
        <c:gapWidth val="182"/>
        <c:axId val="1010748744"/>
        <c:axId val="1010749072"/>
      </c:barChart>
      <c:catAx>
        <c:axId val="1010748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010749072"/>
        <c:crosses val="autoZero"/>
        <c:auto val="1"/>
        <c:lblAlgn val="ctr"/>
        <c:lblOffset val="100"/>
        <c:noMultiLvlLbl val="0"/>
      </c:catAx>
      <c:valAx>
        <c:axId val="1010749072"/>
        <c:scaling>
          <c:orientation val="minMax"/>
          <c:max val="0.9"/>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010748744"/>
        <c:crosses val="autoZero"/>
        <c:crossBetween val="between"/>
        <c:minorUnit val="0.2"/>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9E66AA"/>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804C8A"/>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Disability</a:t>
            </a:r>
            <a:r>
              <a:rPr lang="en-GB" baseline="0" dirty="0">
                <a:solidFill>
                  <a:srgbClr val="000000"/>
                </a:solidFill>
              </a:rPr>
              <a:t> (Standardised)</a:t>
            </a:r>
            <a:r>
              <a:rPr lang="en-GB" baseline="30000" dirty="0">
                <a:solidFill>
                  <a:srgbClr val="000000"/>
                </a:solidFill>
              </a:rPr>
              <a:t>1</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bar"/>
        <c:grouping val="clustered"/>
        <c:varyColors val="0"/>
        <c:ser>
          <c:idx val="2"/>
          <c:order val="0"/>
          <c:tx>
            <c:strRef>
              <c:f>Disability!$P$20</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Disability!$M$21:$M$24</c:f>
              <c:strCache>
                <c:ptCount val="4"/>
                <c:pt idx="0">
                  <c:v>Not disabled under the Equality Act</c:v>
                </c:pt>
                <c:pt idx="1">
                  <c:v>Disabled under the Equality Act: Day-to-day activities limited a little</c:v>
                </c:pt>
                <c:pt idx="2">
                  <c:v>Disabled under the Equality Act: Day-to-day activities limited a lot</c:v>
                </c:pt>
                <c:pt idx="3">
                  <c:v>Disabled under the Equality Act: Total</c:v>
                </c:pt>
              </c:strCache>
            </c:strRef>
          </c:cat>
          <c:val>
            <c:numRef>
              <c:f>Disability!$P$21:$P$24</c:f>
              <c:numCache>
                <c:formatCode>General</c:formatCode>
                <c:ptCount val="4"/>
                <c:pt idx="0">
                  <c:v>82.3</c:v>
                </c:pt>
                <c:pt idx="1">
                  <c:v>10.199999999999999</c:v>
                </c:pt>
                <c:pt idx="2">
                  <c:v>7.5</c:v>
                </c:pt>
                <c:pt idx="3">
                  <c:v>17.7</c:v>
                </c:pt>
              </c:numCache>
            </c:numRef>
          </c:val>
          <c:extLst>
            <c:ext xmlns:c16="http://schemas.microsoft.com/office/drawing/2014/chart" uri="{C3380CC4-5D6E-409C-BE32-E72D297353CC}">
              <c16:uniqueId val="{00000000-D4AC-4B52-BE00-291489BA8749}"/>
            </c:ext>
          </c:extLst>
        </c:ser>
        <c:ser>
          <c:idx val="1"/>
          <c:order val="1"/>
          <c:tx>
            <c:strRef>
              <c:f>Disability!$O$20</c:f>
              <c:strCache>
                <c:ptCount val="1"/>
                <c:pt idx="0">
                  <c:v>Slough (2011)</c:v>
                </c:pt>
              </c:strCache>
            </c:strRef>
          </c:tx>
          <c:spPr>
            <a:solidFill>
              <a:srgbClr val="804C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04C8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Disability!$M$21:$M$24</c:f>
              <c:strCache>
                <c:ptCount val="4"/>
                <c:pt idx="0">
                  <c:v>Not disabled under the Equality Act</c:v>
                </c:pt>
                <c:pt idx="1">
                  <c:v>Disabled under the Equality Act: Day-to-day activities limited a little</c:v>
                </c:pt>
                <c:pt idx="2">
                  <c:v>Disabled under the Equality Act: Day-to-day activities limited a lot</c:v>
                </c:pt>
                <c:pt idx="3">
                  <c:v>Disabled under the Equality Act: Total</c:v>
                </c:pt>
              </c:strCache>
            </c:strRef>
          </c:cat>
          <c:val>
            <c:numRef>
              <c:f>Disability!$O$21:$O$24</c:f>
              <c:numCache>
                <c:formatCode>General</c:formatCode>
                <c:ptCount val="4"/>
                <c:pt idx="0">
                  <c:v>79.8</c:v>
                </c:pt>
                <c:pt idx="1">
                  <c:v>10.6</c:v>
                </c:pt>
                <c:pt idx="2">
                  <c:v>9.6999999999999993</c:v>
                </c:pt>
                <c:pt idx="3" formatCode="#,##0.0">
                  <c:v>20.299999999999997</c:v>
                </c:pt>
              </c:numCache>
            </c:numRef>
          </c:val>
          <c:extLst>
            <c:ext xmlns:c16="http://schemas.microsoft.com/office/drawing/2014/chart" uri="{C3380CC4-5D6E-409C-BE32-E72D297353CC}">
              <c16:uniqueId val="{00000001-D4AC-4B52-BE00-291489BA8749}"/>
            </c:ext>
          </c:extLst>
        </c:ser>
        <c:ser>
          <c:idx val="0"/>
          <c:order val="2"/>
          <c:tx>
            <c:strRef>
              <c:f>Disability!$N$20</c:f>
              <c:strCache>
                <c:ptCount val="1"/>
                <c:pt idx="0">
                  <c:v>Slough (2021)</c:v>
                </c:pt>
              </c:strCache>
            </c:strRef>
          </c:tx>
          <c:spPr>
            <a:solidFill>
              <a:srgbClr val="9E66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E66A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Disability!$M$21:$M$24</c:f>
              <c:strCache>
                <c:ptCount val="4"/>
                <c:pt idx="0">
                  <c:v>Not disabled under the Equality Act</c:v>
                </c:pt>
                <c:pt idx="1">
                  <c:v>Disabled under the Equality Act: Day-to-day activities limited a little</c:v>
                </c:pt>
                <c:pt idx="2">
                  <c:v>Disabled under the Equality Act: Day-to-day activities limited a lot</c:v>
                </c:pt>
                <c:pt idx="3">
                  <c:v>Disabled under the Equality Act: Total</c:v>
                </c:pt>
              </c:strCache>
            </c:strRef>
          </c:cat>
          <c:val>
            <c:numRef>
              <c:f>Disability!$N$21:$N$24</c:f>
              <c:numCache>
                <c:formatCode>General</c:formatCode>
                <c:ptCount val="4"/>
                <c:pt idx="0">
                  <c:v>84.9</c:v>
                </c:pt>
                <c:pt idx="1">
                  <c:v>8.1</c:v>
                </c:pt>
                <c:pt idx="2">
                  <c:v>7</c:v>
                </c:pt>
                <c:pt idx="3">
                  <c:v>15.1</c:v>
                </c:pt>
              </c:numCache>
            </c:numRef>
          </c:val>
          <c:extLst>
            <c:ext xmlns:c16="http://schemas.microsoft.com/office/drawing/2014/chart" uri="{C3380CC4-5D6E-409C-BE32-E72D297353CC}">
              <c16:uniqueId val="{00000002-D4AC-4B52-BE00-291489BA8749}"/>
            </c:ext>
          </c:extLst>
        </c:ser>
        <c:dLbls>
          <c:dLblPos val="outEnd"/>
          <c:showLegendKey val="0"/>
          <c:showVal val="1"/>
          <c:showCatName val="0"/>
          <c:showSerName val="0"/>
          <c:showPercent val="0"/>
          <c:showBubbleSize val="0"/>
        </c:dLbls>
        <c:gapWidth val="182"/>
        <c:axId val="717278344"/>
        <c:axId val="717279984"/>
      </c:barChart>
      <c:catAx>
        <c:axId val="717278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717279984"/>
        <c:crosses val="autoZero"/>
        <c:auto val="1"/>
        <c:lblAlgn val="ctr"/>
        <c:lblOffset val="100"/>
        <c:noMultiLvlLbl val="0"/>
      </c:catAx>
      <c:valAx>
        <c:axId val="717279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71727834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9E66AA"/>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804C8A"/>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Number of Disabled People in Household</a:t>
            </a:r>
            <a:r>
              <a:rPr lang="en-GB" sz="1400" b="0" i="0" u="none" strike="noStrike" baseline="30000" dirty="0">
                <a:effectLst/>
              </a:rPr>
              <a:t>1</a:t>
            </a:r>
            <a:endParaRPr lang="en-GB" dirty="0">
              <a:solidFill>
                <a:srgbClr val="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bar"/>
        <c:grouping val="clustered"/>
        <c:varyColors val="0"/>
        <c:ser>
          <c:idx val="0"/>
          <c:order val="0"/>
          <c:tx>
            <c:strRef>
              <c:f>Disability!$AA$25</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Disability!$X$26:$X$28</c:f>
              <c:strCache>
                <c:ptCount val="3"/>
                <c:pt idx="0">
                  <c:v>2 or more people disabled under the Equality Act in household</c:v>
                </c:pt>
                <c:pt idx="1">
                  <c:v>1 person disabled under the Equality Act in household</c:v>
                </c:pt>
                <c:pt idx="2">
                  <c:v>Total households with one or more disabled people</c:v>
                </c:pt>
              </c:strCache>
            </c:strRef>
          </c:cat>
          <c:val>
            <c:numRef>
              <c:f>Disability!$AA$26:$AA$28</c:f>
              <c:numCache>
                <c:formatCode>0.0%</c:formatCode>
                <c:ptCount val="3"/>
                <c:pt idx="0">
                  <c:v>6.647040237309261E-2</c:v>
                </c:pt>
                <c:pt idx="1">
                  <c:v>0.25388545057760287</c:v>
                </c:pt>
                <c:pt idx="2">
                  <c:v>0.32035585295069546</c:v>
                </c:pt>
              </c:numCache>
            </c:numRef>
          </c:val>
          <c:extLst>
            <c:ext xmlns:c16="http://schemas.microsoft.com/office/drawing/2014/chart" uri="{C3380CC4-5D6E-409C-BE32-E72D297353CC}">
              <c16:uniqueId val="{00000000-E001-4BC4-AEDF-1B74D43352DE}"/>
            </c:ext>
          </c:extLst>
        </c:ser>
        <c:ser>
          <c:idx val="1"/>
          <c:order val="1"/>
          <c:tx>
            <c:strRef>
              <c:f>Disability!$Z$25</c:f>
              <c:strCache>
                <c:ptCount val="1"/>
                <c:pt idx="0">
                  <c:v>Slough (2011)</c:v>
                </c:pt>
              </c:strCache>
            </c:strRef>
          </c:tx>
          <c:spPr>
            <a:solidFill>
              <a:srgbClr val="804C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04C8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Disability!$X$26:$X$28</c:f>
              <c:strCache>
                <c:ptCount val="3"/>
                <c:pt idx="0">
                  <c:v>2 or more people disabled under the Equality Act in household</c:v>
                </c:pt>
                <c:pt idx="1">
                  <c:v>1 person disabled under the Equality Act in household</c:v>
                </c:pt>
                <c:pt idx="2">
                  <c:v>Total households with one or more disabled people</c:v>
                </c:pt>
              </c:strCache>
            </c:strRef>
          </c:cat>
          <c:val>
            <c:numRef>
              <c:f>Disability!$Z$26:$Z$28</c:f>
              <c:numCache>
                <c:formatCode>0.0%</c:formatCode>
                <c:ptCount val="3"/>
                <c:pt idx="0">
                  <c:v>6.3526769885356341E-2</c:v>
                </c:pt>
                <c:pt idx="1">
                  <c:v>0.22432336603238387</c:v>
                </c:pt>
                <c:pt idx="2">
                  <c:v>0.28785013591774022</c:v>
                </c:pt>
              </c:numCache>
            </c:numRef>
          </c:val>
          <c:extLst>
            <c:ext xmlns:c16="http://schemas.microsoft.com/office/drawing/2014/chart" uri="{C3380CC4-5D6E-409C-BE32-E72D297353CC}">
              <c16:uniqueId val="{00000001-E001-4BC4-AEDF-1B74D43352DE}"/>
            </c:ext>
          </c:extLst>
        </c:ser>
        <c:ser>
          <c:idx val="2"/>
          <c:order val="2"/>
          <c:tx>
            <c:strRef>
              <c:f>Disability!$Y$25</c:f>
              <c:strCache>
                <c:ptCount val="1"/>
                <c:pt idx="0">
                  <c:v>Slough (2021)</c:v>
                </c:pt>
              </c:strCache>
            </c:strRef>
          </c:tx>
          <c:spPr>
            <a:solidFill>
              <a:srgbClr val="9E66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E66A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Disability!$X$26:$X$28</c:f>
              <c:strCache>
                <c:ptCount val="3"/>
                <c:pt idx="0">
                  <c:v>2 or more people disabled under the Equality Act in household</c:v>
                </c:pt>
                <c:pt idx="1">
                  <c:v>1 person disabled under the Equality Act in household</c:v>
                </c:pt>
                <c:pt idx="2">
                  <c:v>Total households with one or more disabled people</c:v>
                </c:pt>
              </c:strCache>
            </c:strRef>
          </c:cat>
          <c:val>
            <c:numRef>
              <c:f>Disability!$Y$26:$Y$28</c:f>
              <c:numCache>
                <c:formatCode>0.0%</c:formatCode>
                <c:ptCount val="3"/>
                <c:pt idx="0">
                  <c:v>5.7188638574671422E-2</c:v>
                </c:pt>
                <c:pt idx="1">
                  <c:v>0.20620719913015279</c:v>
                </c:pt>
                <c:pt idx="2">
                  <c:v>0.26339583770482422</c:v>
                </c:pt>
              </c:numCache>
            </c:numRef>
          </c:val>
          <c:extLst>
            <c:ext xmlns:c16="http://schemas.microsoft.com/office/drawing/2014/chart" uri="{C3380CC4-5D6E-409C-BE32-E72D297353CC}">
              <c16:uniqueId val="{00000002-E001-4BC4-AEDF-1B74D43352DE}"/>
            </c:ext>
          </c:extLst>
        </c:ser>
        <c:dLbls>
          <c:dLblPos val="outEnd"/>
          <c:showLegendKey val="0"/>
          <c:showVal val="1"/>
          <c:showCatName val="0"/>
          <c:showSerName val="0"/>
          <c:showPercent val="0"/>
          <c:showBubbleSize val="0"/>
        </c:dLbls>
        <c:gapWidth val="182"/>
        <c:axId val="606493592"/>
        <c:axId val="606493920"/>
      </c:barChart>
      <c:catAx>
        <c:axId val="606493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606493920"/>
        <c:crosses val="autoZero"/>
        <c:auto val="1"/>
        <c:lblAlgn val="ctr"/>
        <c:lblOffset val="100"/>
        <c:noMultiLvlLbl val="0"/>
      </c:catAx>
      <c:valAx>
        <c:axId val="6064939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6064935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9E66AA"/>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804C8A"/>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Unpaid Care (Standardised)</a:t>
            </a:r>
            <a:r>
              <a:rPr lang="en-GB" strike="noStrike" baseline="30000" dirty="0">
                <a:solidFill>
                  <a:srgbClr val="000000"/>
                </a:solidFill>
              </a:rPr>
              <a:t>1</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bar"/>
        <c:grouping val="clustered"/>
        <c:varyColors val="0"/>
        <c:ser>
          <c:idx val="2"/>
          <c:order val="0"/>
          <c:tx>
            <c:strRef>
              <c:f>'Unpaid Care'!$P$23</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'Unpaid Care'!$M$24:$M$26</c:f>
              <c:strCache>
                <c:ptCount val="3"/>
                <c:pt idx="0">
                  <c:v>Provides 50 or more hours unpaid care a week</c:v>
                </c:pt>
                <c:pt idx="1">
                  <c:v>Provides 20 to 49 hours unpaid care a week</c:v>
                </c:pt>
                <c:pt idx="2">
                  <c:v>Provides 19 or less hours unpaid care a week</c:v>
                </c:pt>
              </c:strCache>
            </c:strRef>
          </c:cat>
          <c:val>
            <c:numRef>
              <c:f>'Unpaid Care'!$P$24:$P$26</c:f>
              <c:numCache>
                <c:formatCode>General</c:formatCode>
                <c:ptCount val="3"/>
                <c:pt idx="0">
                  <c:v>2.7</c:v>
                </c:pt>
                <c:pt idx="1">
                  <c:v>1.8</c:v>
                </c:pt>
                <c:pt idx="2">
                  <c:v>4.4000000000000004</c:v>
                </c:pt>
              </c:numCache>
            </c:numRef>
          </c:val>
          <c:extLst>
            <c:ext xmlns:c16="http://schemas.microsoft.com/office/drawing/2014/chart" uri="{C3380CC4-5D6E-409C-BE32-E72D297353CC}">
              <c16:uniqueId val="{00000000-A9E0-4EC5-A1EE-B71EF58D67F4}"/>
            </c:ext>
          </c:extLst>
        </c:ser>
        <c:ser>
          <c:idx val="1"/>
          <c:order val="1"/>
          <c:tx>
            <c:strRef>
              <c:f>'Unpaid Care'!$O$23</c:f>
              <c:strCache>
                <c:ptCount val="1"/>
                <c:pt idx="0">
                  <c:v>Slough (2011)</c:v>
                </c:pt>
              </c:strCache>
            </c:strRef>
          </c:tx>
          <c:spPr>
            <a:solidFill>
              <a:srgbClr val="804C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04C8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'Unpaid Care'!$M$24:$M$26</c:f>
              <c:strCache>
                <c:ptCount val="3"/>
                <c:pt idx="0">
                  <c:v>Provides 50 or more hours unpaid care a week</c:v>
                </c:pt>
                <c:pt idx="1">
                  <c:v>Provides 20 to 49 hours unpaid care a week</c:v>
                </c:pt>
                <c:pt idx="2">
                  <c:v>Provides 19 or less hours unpaid care a week</c:v>
                </c:pt>
              </c:strCache>
            </c:strRef>
          </c:cat>
          <c:val>
            <c:numRef>
              <c:f>'Unpaid Care'!$O$24:$O$26</c:f>
              <c:numCache>
                <c:formatCode>General</c:formatCode>
                <c:ptCount val="3"/>
                <c:pt idx="0">
                  <c:v>2.5</c:v>
                </c:pt>
                <c:pt idx="1">
                  <c:v>1.7</c:v>
                </c:pt>
                <c:pt idx="2">
                  <c:v>6</c:v>
                </c:pt>
              </c:numCache>
            </c:numRef>
          </c:val>
          <c:extLst>
            <c:ext xmlns:c16="http://schemas.microsoft.com/office/drawing/2014/chart" uri="{C3380CC4-5D6E-409C-BE32-E72D297353CC}">
              <c16:uniqueId val="{00000001-A9E0-4EC5-A1EE-B71EF58D67F4}"/>
            </c:ext>
          </c:extLst>
        </c:ser>
        <c:ser>
          <c:idx val="0"/>
          <c:order val="2"/>
          <c:tx>
            <c:strRef>
              <c:f>'Unpaid Care'!$N$23</c:f>
              <c:strCache>
                <c:ptCount val="1"/>
                <c:pt idx="0">
                  <c:v>Slough (2021)</c:v>
                </c:pt>
              </c:strCache>
            </c:strRef>
          </c:tx>
          <c:spPr>
            <a:solidFill>
              <a:srgbClr val="9E66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E66A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'Unpaid Care'!$M$24:$M$26</c:f>
              <c:strCache>
                <c:ptCount val="3"/>
                <c:pt idx="0">
                  <c:v>Provides 50 or more hours unpaid care a week</c:v>
                </c:pt>
                <c:pt idx="1">
                  <c:v>Provides 20 to 49 hours unpaid care a week</c:v>
                </c:pt>
                <c:pt idx="2">
                  <c:v>Provides 19 or less hours unpaid care a week</c:v>
                </c:pt>
              </c:strCache>
            </c:strRef>
          </c:cat>
          <c:val>
            <c:numRef>
              <c:f>'Unpaid Care'!$N$24:$N$26</c:f>
              <c:numCache>
                <c:formatCode>General</c:formatCode>
                <c:ptCount val="3"/>
                <c:pt idx="0">
                  <c:v>2.5</c:v>
                </c:pt>
                <c:pt idx="1">
                  <c:v>1.9</c:v>
                </c:pt>
                <c:pt idx="2">
                  <c:v>3.3</c:v>
                </c:pt>
              </c:numCache>
            </c:numRef>
          </c:val>
          <c:extLst>
            <c:ext xmlns:c16="http://schemas.microsoft.com/office/drawing/2014/chart" uri="{C3380CC4-5D6E-409C-BE32-E72D297353CC}">
              <c16:uniqueId val="{00000002-A9E0-4EC5-A1EE-B71EF58D67F4}"/>
            </c:ext>
          </c:extLst>
        </c:ser>
        <c:dLbls>
          <c:dLblPos val="outEnd"/>
          <c:showLegendKey val="0"/>
          <c:showVal val="1"/>
          <c:showCatName val="0"/>
          <c:showSerName val="0"/>
          <c:showPercent val="0"/>
          <c:showBubbleSize val="0"/>
        </c:dLbls>
        <c:gapWidth val="182"/>
        <c:axId val="582587032"/>
        <c:axId val="582587688"/>
      </c:barChart>
      <c:catAx>
        <c:axId val="582587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82587688"/>
        <c:crosses val="autoZero"/>
        <c:auto val="1"/>
        <c:lblAlgn val="ctr"/>
        <c:lblOffset val="100"/>
        <c:noMultiLvlLbl val="0"/>
      </c:catAx>
      <c:valAx>
        <c:axId val="582587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825870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9E66AA"/>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804C8A"/>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dirty="0">
                <a:solidFill>
                  <a:schemeClr val="tx1"/>
                </a:solidFill>
              </a:rPr>
              <a:t>Household Size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2"/>
          <c:order val="0"/>
          <c:tx>
            <c:strRef>
              <c:f>Households!$AU$1</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Households!$AO$2:$AO$9</c:f>
              <c:strCache>
                <c:ptCount val="8"/>
                <c:pt idx="0">
                  <c:v>8 or more people</c:v>
                </c:pt>
                <c:pt idx="1">
                  <c:v>7 people</c:v>
                </c:pt>
                <c:pt idx="2">
                  <c:v>6 people</c:v>
                </c:pt>
                <c:pt idx="3">
                  <c:v>5 people</c:v>
                </c:pt>
                <c:pt idx="4">
                  <c:v>4 people</c:v>
                </c:pt>
                <c:pt idx="5">
                  <c:v>3 people</c:v>
                </c:pt>
                <c:pt idx="6">
                  <c:v>2 people</c:v>
                </c:pt>
                <c:pt idx="7">
                  <c:v>1 person</c:v>
                </c:pt>
              </c:strCache>
            </c:strRef>
          </c:cat>
          <c:val>
            <c:numRef>
              <c:f>Households!$AU$2:$AU$9</c:f>
              <c:numCache>
                <c:formatCode>0.0%</c:formatCode>
                <c:ptCount val="8"/>
                <c:pt idx="0">
                  <c:v>3.9432780688412761E-3</c:v>
                </c:pt>
                <c:pt idx="1">
                  <c:v>5.3770926330058968E-3</c:v>
                </c:pt>
                <c:pt idx="2">
                  <c:v>1.5309510952874595E-2</c:v>
                </c:pt>
                <c:pt idx="3">
                  <c:v>4.5248598475385288E-2</c:v>
                </c:pt>
                <c:pt idx="4">
                  <c:v>0.12906575479650292</c:v>
                </c:pt>
                <c:pt idx="5">
                  <c:v>0.15970615399287039</c:v>
                </c:pt>
                <c:pt idx="6">
                  <c:v>0.34043642528178236</c:v>
                </c:pt>
                <c:pt idx="7">
                  <c:v>0.30091339914495102</c:v>
                </c:pt>
              </c:numCache>
            </c:numRef>
          </c:val>
          <c:extLst>
            <c:ext xmlns:c16="http://schemas.microsoft.com/office/drawing/2014/chart" uri="{C3380CC4-5D6E-409C-BE32-E72D297353CC}">
              <c16:uniqueId val="{00000000-A4C2-4EBC-BFE3-16C448509964}"/>
            </c:ext>
          </c:extLst>
        </c:ser>
        <c:ser>
          <c:idx val="0"/>
          <c:order val="1"/>
          <c:tx>
            <c:strRef>
              <c:f>Households!$AS$1</c:f>
              <c:strCache>
                <c:ptCount val="1"/>
                <c:pt idx="0">
                  <c:v>Slough (2011)</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Households!$AO$2:$AO$9</c:f>
              <c:strCache>
                <c:ptCount val="8"/>
                <c:pt idx="0">
                  <c:v>8 or more people</c:v>
                </c:pt>
                <c:pt idx="1">
                  <c:v>7 people</c:v>
                </c:pt>
                <c:pt idx="2">
                  <c:v>6 people</c:v>
                </c:pt>
                <c:pt idx="3">
                  <c:v>5 people</c:v>
                </c:pt>
                <c:pt idx="4">
                  <c:v>4 people</c:v>
                </c:pt>
                <c:pt idx="5">
                  <c:v>3 people</c:v>
                </c:pt>
                <c:pt idx="6">
                  <c:v>2 people</c:v>
                </c:pt>
                <c:pt idx="7">
                  <c:v>1 person</c:v>
                </c:pt>
              </c:strCache>
            </c:strRef>
          </c:cat>
          <c:val>
            <c:numRef>
              <c:f>Households!$AS$2:$AS$9</c:f>
              <c:numCache>
                <c:formatCode>0.0%</c:formatCode>
                <c:ptCount val="8"/>
                <c:pt idx="0">
                  <c:v>1.0952212110467636E-2</c:v>
                </c:pt>
                <c:pt idx="1">
                  <c:v>1.3355395343340031E-2</c:v>
                </c:pt>
                <c:pt idx="2">
                  <c:v>4.2942126620178857E-2</c:v>
                </c:pt>
                <c:pt idx="3">
                  <c:v>8.1944608596304619E-2</c:v>
                </c:pt>
                <c:pt idx="4">
                  <c:v>0.15388251979671433</c:v>
                </c:pt>
                <c:pt idx="5">
                  <c:v>0.16867588543513376</c:v>
                </c:pt>
                <c:pt idx="6">
                  <c:v>0.24366702123468464</c:v>
                </c:pt>
                <c:pt idx="7">
                  <c:v>0.28458023086317613</c:v>
                </c:pt>
              </c:numCache>
            </c:numRef>
          </c:val>
          <c:extLst>
            <c:ext xmlns:c16="http://schemas.microsoft.com/office/drawing/2014/chart" uri="{C3380CC4-5D6E-409C-BE32-E72D297353CC}">
              <c16:uniqueId val="{00000001-A4C2-4EBC-BFE3-16C448509964}"/>
            </c:ext>
          </c:extLst>
        </c:ser>
        <c:ser>
          <c:idx val="1"/>
          <c:order val="2"/>
          <c:tx>
            <c:strRef>
              <c:f>Households!$AT$1</c:f>
              <c:strCache>
                <c:ptCount val="1"/>
                <c:pt idx="0">
                  <c:v>Slough (2021)</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Households!$AO$2:$AO$9</c:f>
              <c:strCache>
                <c:ptCount val="8"/>
                <c:pt idx="0">
                  <c:v>8 or more people</c:v>
                </c:pt>
                <c:pt idx="1">
                  <c:v>7 people</c:v>
                </c:pt>
                <c:pt idx="2">
                  <c:v>6 people</c:v>
                </c:pt>
                <c:pt idx="3">
                  <c:v>5 people</c:v>
                </c:pt>
                <c:pt idx="4">
                  <c:v>4 people</c:v>
                </c:pt>
                <c:pt idx="5">
                  <c:v>3 people</c:v>
                </c:pt>
                <c:pt idx="6">
                  <c:v>2 people</c:v>
                </c:pt>
                <c:pt idx="7">
                  <c:v>1 person</c:v>
                </c:pt>
              </c:strCache>
            </c:strRef>
          </c:cat>
          <c:val>
            <c:numRef>
              <c:f>Households!$AT$2:$AT$9</c:f>
              <c:numCache>
                <c:formatCode>0.0%</c:formatCode>
                <c:ptCount val="8"/>
                <c:pt idx="0">
                  <c:v>2.0353661560765311E-2</c:v>
                </c:pt>
                <c:pt idx="1">
                  <c:v>1.9285428151765448E-2</c:v>
                </c:pt>
                <c:pt idx="2">
                  <c:v>4.5190088320012207E-2</c:v>
                </c:pt>
                <c:pt idx="3">
                  <c:v>8.9006733685596015E-2</c:v>
                </c:pt>
                <c:pt idx="4">
                  <c:v>0.18243900577990577</c:v>
                </c:pt>
                <c:pt idx="5">
                  <c:v>0.18785647521126222</c:v>
                </c:pt>
                <c:pt idx="6">
                  <c:v>0.22795337924193579</c:v>
                </c:pt>
                <c:pt idx="7">
                  <c:v>0.22791522804875722</c:v>
                </c:pt>
              </c:numCache>
            </c:numRef>
          </c:val>
          <c:extLst>
            <c:ext xmlns:c16="http://schemas.microsoft.com/office/drawing/2014/chart" uri="{C3380CC4-5D6E-409C-BE32-E72D297353CC}">
              <c16:uniqueId val="{00000002-A4C2-4EBC-BFE3-16C448509964}"/>
            </c:ext>
          </c:extLst>
        </c:ser>
        <c:dLbls>
          <c:dLblPos val="outEnd"/>
          <c:showLegendKey val="0"/>
          <c:showVal val="1"/>
          <c:showCatName val="0"/>
          <c:showSerName val="0"/>
          <c:showPercent val="0"/>
          <c:showBubbleSize val="0"/>
        </c:dLbls>
        <c:gapWidth val="182"/>
        <c:axId val="745192840"/>
        <c:axId val="747017120"/>
      </c:barChart>
      <c:catAx>
        <c:axId val="745192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47017120"/>
        <c:crosses val="autoZero"/>
        <c:auto val="1"/>
        <c:lblAlgn val="ctr"/>
        <c:lblOffset val="100"/>
        <c:noMultiLvlLbl val="0"/>
      </c:catAx>
      <c:valAx>
        <c:axId val="7470171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451928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accent3">
                    <a:lumMod val="7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accent3">
                    <a:lumMod val="50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Occupancy Rating for Bedrooms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4526787194537963"/>
          <c:y val="0.16014959842930793"/>
          <c:w val="0.80004960504657185"/>
          <c:h val="0.6706878700084471"/>
        </c:manualLayout>
      </c:layout>
      <c:barChart>
        <c:barDir val="bar"/>
        <c:grouping val="clustered"/>
        <c:varyColors val="0"/>
        <c:ser>
          <c:idx val="2"/>
          <c:order val="0"/>
          <c:tx>
            <c:strRef>
              <c:f>Housing!$AJ$40</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Housing!$AG$41:$AG$45</c:f>
              <c:strCache>
                <c:ptCount val="5"/>
                <c:pt idx="0">
                  <c:v>-2 or less</c:v>
                </c:pt>
                <c:pt idx="1">
                  <c:v>-1</c:v>
                </c:pt>
                <c:pt idx="2">
                  <c:v>0</c:v>
                </c:pt>
                <c:pt idx="3">
                  <c:v>+1</c:v>
                </c:pt>
                <c:pt idx="4">
                  <c:v>+2 or more</c:v>
                </c:pt>
              </c:strCache>
            </c:strRef>
          </c:cat>
          <c:val>
            <c:numRef>
              <c:f>Housing!$AJ$41:$AJ$45</c:f>
              <c:numCache>
                <c:formatCode>0.0%</c:formatCode>
                <c:ptCount val="5"/>
                <c:pt idx="0">
                  <c:v>7.2655053094405489E-3</c:v>
                </c:pt>
                <c:pt idx="1">
                  <c:v>3.6457283714408782E-2</c:v>
                </c:pt>
                <c:pt idx="2">
                  <c:v>0.267905112991355</c:v>
                </c:pt>
                <c:pt idx="3">
                  <c:v>0.33245795959521396</c:v>
                </c:pt>
                <c:pt idx="4">
                  <c:v>0.35591413838958169</c:v>
                </c:pt>
              </c:numCache>
            </c:numRef>
          </c:val>
          <c:extLst>
            <c:ext xmlns:c16="http://schemas.microsoft.com/office/drawing/2014/chart" uri="{C3380CC4-5D6E-409C-BE32-E72D297353CC}">
              <c16:uniqueId val="{00000000-20EE-41A7-8101-18F3DEE2E9D3}"/>
            </c:ext>
          </c:extLst>
        </c:ser>
        <c:ser>
          <c:idx val="1"/>
          <c:order val="1"/>
          <c:tx>
            <c:strRef>
              <c:f>Housing!$AI$40</c:f>
              <c:strCache>
                <c:ptCount val="1"/>
                <c:pt idx="0">
                  <c:v>Slough (2011)</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Housing!$AG$41:$AG$45</c:f>
              <c:strCache>
                <c:ptCount val="5"/>
                <c:pt idx="0">
                  <c:v>-2 or less</c:v>
                </c:pt>
                <c:pt idx="1">
                  <c:v>-1</c:v>
                </c:pt>
                <c:pt idx="2">
                  <c:v>0</c:v>
                </c:pt>
                <c:pt idx="3">
                  <c:v>+1</c:v>
                </c:pt>
                <c:pt idx="4">
                  <c:v>+2 or more</c:v>
                </c:pt>
              </c:strCache>
            </c:strRef>
          </c:cat>
          <c:val>
            <c:numRef>
              <c:f>Housing!$AI$41:$AI$45</c:f>
              <c:numCache>
                <c:formatCode>0.0%</c:formatCode>
                <c:ptCount val="5"/>
                <c:pt idx="0">
                  <c:v>2.3953039435842888E-2</c:v>
                </c:pt>
                <c:pt idx="1">
                  <c:v>0.10258834653114289</c:v>
                </c:pt>
                <c:pt idx="2">
                  <c:v>0.40150888389867234</c:v>
                </c:pt>
                <c:pt idx="3">
                  <c:v>0.27924201237048418</c:v>
                </c:pt>
                <c:pt idx="4">
                  <c:v>0.1927077177638577</c:v>
                </c:pt>
              </c:numCache>
            </c:numRef>
          </c:val>
          <c:extLst>
            <c:ext xmlns:c16="http://schemas.microsoft.com/office/drawing/2014/chart" uri="{C3380CC4-5D6E-409C-BE32-E72D297353CC}">
              <c16:uniqueId val="{00000001-20EE-41A7-8101-18F3DEE2E9D3}"/>
            </c:ext>
          </c:extLst>
        </c:ser>
        <c:ser>
          <c:idx val="0"/>
          <c:order val="2"/>
          <c:tx>
            <c:strRef>
              <c:f>Housing!$AH$40</c:f>
              <c:strCache>
                <c:ptCount val="1"/>
                <c:pt idx="0">
                  <c:v>Slough (2021)</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Housing!$AG$41:$AG$45</c:f>
              <c:strCache>
                <c:ptCount val="5"/>
                <c:pt idx="0">
                  <c:v>-2 or less</c:v>
                </c:pt>
                <c:pt idx="1">
                  <c:v>-1</c:v>
                </c:pt>
                <c:pt idx="2">
                  <c:v>0</c:v>
                </c:pt>
                <c:pt idx="3">
                  <c:v>+1</c:v>
                </c:pt>
                <c:pt idx="4">
                  <c:v>+2 or more</c:v>
                </c:pt>
              </c:strCache>
            </c:strRef>
          </c:cat>
          <c:val>
            <c:numRef>
              <c:f>Housing!$AH$41:$AH$45</c:f>
              <c:numCache>
                <c:formatCode>0.0%</c:formatCode>
                <c:ptCount val="5"/>
                <c:pt idx="0">
                  <c:v>3.2752799343799474E-2</c:v>
                </c:pt>
                <c:pt idx="1">
                  <c:v>0.12532666959159147</c:v>
                </c:pt>
                <c:pt idx="2">
                  <c:v>0.40577609064723497</c:v>
                </c:pt>
                <c:pt idx="3">
                  <c:v>0.25383896381359328</c:v>
                </c:pt>
                <c:pt idx="4">
                  <c:v>0.18230547660378077</c:v>
                </c:pt>
              </c:numCache>
            </c:numRef>
          </c:val>
          <c:extLst>
            <c:ext xmlns:c16="http://schemas.microsoft.com/office/drawing/2014/chart" uri="{C3380CC4-5D6E-409C-BE32-E72D297353CC}">
              <c16:uniqueId val="{00000002-20EE-41A7-8101-18F3DEE2E9D3}"/>
            </c:ext>
          </c:extLst>
        </c:ser>
        <c:dLbls>
          <c:dLblPos val="outEnd"/>
          <c:showLegendKey val="0"/>
          <c:showVal val="1"/>
          <c:showCatName val="0"/>
          <c:showSerName val="0"/>
          <c:showPercent val="0"/>
          <c:showBubbleSize val="0"/>
        </c:dLbls>
        <c:gapWidth val="182"/>
        <c:axId val="812345568"/>
        <c:axId val="812348848"/>
      </c:barChart>
      <c:catAx>
        <c:axId val="812345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12348848"/>
        <c:crosses val="autoZero"/>
        <c:auto val="1"/>
        <c:lblAlgn val="ctr"/>
        <c:lblOffset val="100"/>
        <c:noMultiLvlLbl val="0"/>
      </c:catAx>
      <c:valAx>
        <c:axId val="81234884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1234556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accent3">
                    <a:lumMod val="7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accent3">
                    <a:lumMod val="50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dirty="0">
                <a:solidFill>
                  <a:schemeClr val="tx1"/>
                </a:solidFill>
              </a:rPr>
              <a:t>Number of Bedrooms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2"/>
          <c:order val="0"/>
          <c:tx>
            <c:strRef>
              <c:f>Housing!$O$17</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Housing!$L$18:$L$21</c:f>
              <c:strCache>
                <c:ptCount val="4"/>
                <c:pt idx="0">
                  <c:v>4 or more bedrooms</c:v>
                </c:pt>
                <c:pt idx="1">
                  <c:v>3 bedrooms</c:v>
                </c:pt>
                <c:pt idx="2">
                  <c:v>2 bedrooms</c:v>
                </c:pt>
                <c:pt idx="3">
                  <c:v>1 bedroom</c:v>
                </c:pt>
              </c:strCache>
            </c:strRef>
          </c:cat>
          <c:val>
            <c:numRef>
              <c:f>Housing!$O$18:$O$21</c:f>
              <c:numCache>
                <c:formatCode>0.0%</c:formatCode>
                <c:ptCount val="4"/>
                <c:pt idx="0">
                  <c:v>0.21098754335461747</c:v>
                </c:pt>
                <c:pt idx="1">
                  <c:v>0.39995882418074519</c:v>
                </c:pt>
                <c:pt idx="2">
                  <c:v>0.27285798801292965</c:v>
                </c:pt>
                <c:pt idx="3">
                  <c:v>0.1161956444517077</c:v>
                </c:pt>
              </c:numCache>
            </c:numRef>
          </c:val>
          <c:extLst>
            <c:ext xmlns:c16="http://schemas.microsoft.com/office/drawing/2014/chart" uri="{C3380CC4-5D6E-409C-BE32-E72D297353CC}">
              <c16:uniqueId val="{00000000-8571-447B-B129-F78484C16763}"/>
            </c:ext>
          </c:extLst>
        </c:ser>
        <c:ser>
          <c:idx val="1"/>
          <c:order val="1"/>
          <c:tx>
            <c:strRef>
              <c:f>Housing!$N$17</c:f>
              <c:strCache>
                <c:ptCount val="1"/>
                <c:pt idx="0">
                  <c:v>Slough (2011)</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Housing!$L$18:$L$21</c:f>
              <c:strCache>
                <c:ptCount val="4"/>
                <c:pt idx="0">
                  <c:v>4 or more bedrooms</c:v>
                </c:pt>
                <c:pt idx="1">
                  <c:v>3 bedrooms</c:v>
                </c:pt>
                <c:pt idx="2">
                  <c:v>2 bedrooms</c:v>
                </c:pt>
                <c:pt idx="3">
                  <c:v>1 bedroom</c:v>
                </c:pt>
              </c:strCache>
            </c:strRef>
          </c:cat>
          <c:val>
            <c:numRef>
              <c:f>Housing!$N$18:$N$21</c:f>
              <c:numCache>
                <c:formatCode>0.0%</c:formatCode>
                <c:ptCount val="4"/>
                <c:pt idx="0">
                  <c:v>0.13260843871882755</c:v>
                </c:pt>
                <c:pt idx="1">
                  <c:v>0.39039908600244255</c:v>
                </c:pt>
                <c:pt idx="2">
                  <c:v>0.27886774612929915</c:v>
                </c:pt>
                <c:pt idx="3">
                  <c:v>0.19479572942520584</c:v>
                </c:pt>
              </c:numCache>
            </c:numRef>
          </c:val>
          <c:extLst>
            <c:ext xmlns:c16="http://schemas.microsoft.com/office/drawing/2014/chart" uri="{C3380CC4-5D6E-409C-BE32-E72D297353CC}">
              <c16:uniqueId val="{00000001-8571-447B-B129-F78484C16763}"/>
            </c:ext>
          </c:extLst>
        </c:ser>
        <c:ser>
          <c:idx val="0"/>
          <c:order val="2"/>
          <c:tx>
            <c:strRef>
              <c:f>Housing!$M$17</c:f>
              <c:strCache>
                <c:ptCount val="1"/>
                <c:pt idx="0">
                  <c:v>Slough (2021)</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Housing!$L$18:$L$21</c:f>
              <c:strCache>
                <c:ptCount val="4"/>
                <c:pt idx="0">
                  <c:v>4 or more bedrooms</c:v>
                </c:pt>
                <c:pt idx="1">
                  <c:v>3 bedrooms</c:v>
                </c:pt>
                <c:pt idx="2">
                  <c:v>2 bedrooms</c:v>
                </c:pt>
                <c:pt idx="3">
                  <c:v>1 bedroom</c:v>
                </c:pt>
              </c:strCache>
            </c:strRef>
          </c:cat>
          <c:val>
            <c:numRef>
              <c:f>Housing!$M$18:$M$21</c:f>
              <c:numCache>
                <c:formatCode>0.0%</c:formatCode>
                <c:ptCount val="4"/>
                <c:pt idx="0">
                  <c:v>0.16881902981515748</c:v>
                </c:pt>
                <c:pt idx="1">
                  <c:v>0.37796387082005989</c:v>
                </c:pt>
                <c:pt idx="2">
                  <c:v>0.26782137611353796</c:v>
                </c:pt>
                <c:pt idx="3">
                  <c:v>0.18539572325124468</c:v>
                </c:pt>
              </c:numCache>
            </c:numRef>
          </c:val>
          <c:extLst>
            <c:ext xmlns:c16="http://schemas.microsoft.com/office/drawing/2014/chart" uri="{C3380CC4-5D6E-409C-BE32-E72D297353CC}">
              <c16:uniqueId val="{00000002-8571-447B-B129-F78484C16763}"/>
            </c:ext>
          </c:extLst>
        </c:ser>
        <c:dLbls>
          <c:dLblPos val="outEnd"/>
          <c:showLegendKey val="0"/>
          <c:showVal val="1"/>
          <c:showCatName val="0"/>
          <c:showSerName val="0"/>
          <c:showPercent val="0"/>
          <c:showBubbleSize val="0"/>
        </c:dLbls>
        <c:gapWidth val="182"/>
        <c:axId val="781862440"/>
        <c:axId val="781863096"/>
      </c:barChart>
      <c:catAx>
        <c:axId val="781862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81863096"/>
        <c:crosses val="autoZero"/>
        <c:auto val="1"/>
        <c:lblAlgn val="ctr"/>
        <c:lblOffset val="100"/>
        <c:noMultiLvlLbl val="0"/>
      </c:catAx>
      <c:valAx>
        <c:axId val="78186309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818624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accent3">
                    <a:lumMod val="7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accent3">
                    <a:lumMod val="50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Economic</a:t>
            </a:r>
            <a:r>
              <a:rPr lang="en-GB" baseline="0" dirty="0">
                <a:solidFill>
                  <a:srgbClr val="000000"/>
                </a:solidFill>
              </a:rPr>
              <a:t> Activity</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3513512656003091"/>
          <c:y val="6.5172967184477015E-2"/>
          <c:w val="0.60001439444074012"/>
          <c:h val="0.83846815269685215"/>
        </c:manualLayout>
      </c:layout>
      <c:barChart>
        <c:barDir val="bar"/>
        <c:grouping val="clustered"/>
        <c:varyColors val="0"/>
        <c:ser>
          <c:idx val="2"/>
          <c:order val="0"/>
          <c:tx>
            <c:strRef>
              <c:f>'Economic Activity'!$N$102</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'Economic Activity'!$K$103:$K$111</c:f>
              <c:strCache>
                <c:ptCount val="9"/>
                <c:pt idx="0">
                  <c:v>Inactive: Other</c:v>
                </c:pt>
                <c:pt idx="1">
                  <c:v>Inactive: Long-term sick or disabled</c:v>
                </c:pt>
                <c:pt idx="2">
                  <c:v>Inactive: Looking after home or family</c:v>
                </c:pt>
                <c:pt idx="3">
                  <c:v>Inactive: Student</c:v>
                </c:pt>
                <c:pt idx="4">
                  <c:v>Inactive: Retired</c:v>
                </c:pt>
                <c:pt idx="5">
                  <c:v>Economically inactive (total)</c:v>
                </c:pt>
                <c:pt idx="6">
                  <c:v>Active: Unemployed</c:v>
                </c:pt>
                <c:pt idx="7">
                  <c:v>Active: In employment</c:v>
                </c:pt>
                <c:pt idx="8">
                  <c:v>Economically active (total)</c:v>
                </c:pt>
              </c:strCache>
            </c:strRef>
          </c:cat>
          <c:val>
            <c:numRef>
              <c:f>'Economic Activity'!$N$103:$N$111</c:f>
              <c:numCache>
                <c:formatCode>0.0%</c:formatCode>
                <c:ptCount val="9"/>
                <c:pt idx="0">
                  <c:v>3.1428072932534967E-2</c:v>
                </c:pt>
                <c:pt idx="1">
                  <c:v>4.073949076875482E-2</c:v>
                </c:pt>
                <c:pt idx="2">
                  <c:v>4.7987046828591597E-2</c:v>
                </c:pt>
                <c:pt idx="3">
                  <c:v>5.6414359245711469E-2</c:v>
                </c:pt>
                <c:pt idx="4">
                  <c:v>0.21479477549449749</c:v>
                </c:pt>
                <c:pt idx="5">
                  <c:v>0.39136374527009032</c:v>
                </c:pt>
                <c:pt idx="6">
                  <c:v>3.4696665549951503E-2</c:v>
                </c:pt>
                <c:pt idx="7">
                  <c:v>0.57393958917995813</c:v>
                </c:pt>
                <c:pt idx="8">
                  <c:v>0.60863625472990968</c:v>
                </c:pt>
              </c:numCache>
            </c:numRef>
          </c:val>
          <c:extLst>
            <c:ext xmlns:c16="http://schemas.microsoft.com/office/drawing/2014/chart" uri="{C3380CC4-5D6E-409C-BE32-E72D297353CC}">
              <c16:uniqueId val="{00000000-2958-4B76-9407-C4AB810ABC05}"/>
            </c:ext>
          </c:extLst>
        </c:ser>
        <c:ser>
          <c:idx val="1"/>
          <c:order val="1"/>
          <c:tx>
            <c:strRef>
              <c:f>'Economic Activity'!$M$102</c:f>
              <c:strCache>
                <c:ptCount val="1"/>
                <c:pt idx="0">
                  <c:v>Slough (2011)</c:v>
                </c:pt>
              </c:strCache>
            </c:strRef>
          </c:tx>
          <c:spPr>
            <a:solidFill>
              <a:srgbClr val="0077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78C"/>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'Economic Activity'!$K$103:$K$111</c:f>
              <c:strCache>
                <c:ptCount val="9"/>
                <c:pt idx="0">
                  <c:v>Inactive: Other</c:v>
                </c:pt>
                <c:pt idx="1">
                  <c:v>Inactive: Long-term sick or disabled</c:v>
                </c:pt>
                <c:pt idx="2">
                  <c:v>Inactive: Looking after home or family</c:v>
                </c:pt>
                <c:pt idx="3">
                  <c:v>Inactive: Student</c:v>
                </c:pt>
                <c:pt idx="4">
                  <c:v>Inactive: Retired</c:v>
                </c:pt>
                <c:pt idx="5">
                  <c:v>Economically inactive (total)</c:v>
                </c:pt>
                <c:pt idx="6">
                  <c:v>Active: Unemployed</c:v>
                </c:pt>
                <c:pt idx="7">
                  <c:v>Active: In employment</c:v>
                </c:pt>
                <c:pt idx="8">
                  <c:v>Economically active (total)</c:v>
                </c:pt>
              </c:strCache>
            </c:strRef>
          </c:cat>
          <c:val>
            <c:numRef>
              <c:f>'Economic Activity'!$M$103:$M$111</c:f>
              <c:numCache>
                <c:formatCode>0.0%</c:formatCode>
                <c:ptCount val="9"/>
                <c:pt idx="0">
                  <c:v>3.3506540046586632E-2</c:v>
                </c:pt>
                <c:pt idx="1">
                  <c:v>3.372553704035517E-2</c:v>
                </c:pt>
                <c:pt idx="2">
                  <c:v>6.5251149734217279E-2</c:v>
                </c:pt>
                <c:pt idx="3">
                  <c:v>5.7864978398932884E-2</c:v>
                </c:pt>
                <c:pt idx="4">
                  <c:v>7.4827291007187088E-2</c:v>
                </c:pt>
                <c:pt idx="5">
                  <c:v>0.26517549622727904</c:v>
                </c:pt>
                <c:pt idx="6">
                  <c:v>6.4892791017141488E-2</c:v>
                </c:pt>
                <c:pt idx="7">
                  <c:v>0.6699317127555795</c:v>
                </c:pt>
                <c:pt idx="8">
                  <c:v>0.73482450377272091</c:v>
                </c:pt>
              </c:numCache>
            </c:numRef>
          </c:val>
          <c:extLst>
            <c:ext xmlns:c16="http://schemas.microsoft.com/office/drawing/2014/chart" uri="{C3380CC4-5D6E-409C-BE32-E72D297353CC}">
              <c16:uniqueId val="{00000001-2958-4B76-9407-C4AB810ABC05}"/>
            </c:ext>
          </c:extLst>
        </c:ser>
        <c:ser>
          <c:idx val="0"/>
          <c:order val="2"/>
          <c:tx>
            <c:strRef>
              <c:f>'Economic Activity'!$L$102</c:f>
              <c:strCache>
                <c:ptCount val="1"/>
                <c:pt idx="0">
                  <c:v>Slough (2021)</c:v>
                </c:pt>
              </c:strCache>
            </c:strRef>
          </c:tx>
          <c:spPr>
            <a:solidFill>
              <a:schemeClr val="accent4"/>
            </a:solidFill>
            <a:ln>
              <a:noFill/>
            </a:ln>
            <a:effectLst/>
          </c:spPr>
          <c:invertIfNegative val="0"/>
          <c:dPt>
            <c:idx val="8"/>
            <c:invertIfNegative val="0"/>
            <c:bubble3D val="0"/>
            <c:spPr>
              <a:solidFill>
                <a:srgbClr val="2FA390"/>
              </a:solidFill>
              <a:ln>
                <a:noFill/>
              </a:ln>
              <a:effectLst/>
            </c:spPr>
            <c:extLst>
              <c:ext xmlns:c16="http://schemas.microsoft.com/office/drawing/2014/chart" uri="{C3380CC4-5D6E-409C-BE32-E72D297353CC}">
                <c16:uniqueId val="{00000000-81CB-4AD3-80DA-E5BE6598410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2FA39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'Economic Activity'!$K$103:$K$111</c:f>
              <c:strCache>
                <c:ptCount val="9"/>
                <c:pt idx="0">
                  <c:v>Inactive: Other</c:v>
                </c:pt>
                <c:pt idx="1">
                  <c:v>Inactive: Long-term sick or disabled</c:v>
                </c:pt>
                <c:pt idx="2">
                  <c:v>Inactive: Looking after home or family</c:v>
                </c:pt>
                <c:pt idx="3">
                  <c:v>Inactive: Student</c:v>
                </c:pt>
                <c:pt idx="4">
                  <c:v>Inactive: Retired</c:v>
                </c:pt>
                <c:pt idx="5">
                  <c:v>Economically inactive (total)</c:v>
                </c:pt>
                <c:pt idx="6">
                  <c:v>Active: Unemployed</c:v>
                </c:pt>
                <c:pt idx="7">
                  <c:v>Active: In employment</c:v>
                </c:pt>
                <c:pt idx="8">
                  <c:v>Economically active (total)</c:v>
                </c:pt>
              </c:strCache>
            </c:strRef>
          </c:cat>
          <c:val>
            <c:numRef>
              <c:f>'Economic Activity'!$L$103:$L$111</c:f>
              <c:numCache>
                <c:formatCode>0.0%</c:formatCode>
                <c:ptCount val="9"/>
                <c:pt idx="0">
                  <c:v>4.4899228977659689E-2</c:v>
                </c:pt>
                <c:pt idx="1">
                  <c:v>3.0151429796608176E-2</c:v>
                </c:pt>
                <c:pt idx="2">
                  <c:v>7.9338787384493792E-2</c:v>
                </c:pt>
                <c:pt idx="3">
                  <c:v>6.1690195320054146E-2</c:v>
                </c:pt>
                <c:pt idx="4">
                  <c:v>0.11363540817098702</c:v>
                </c:pt>
                <c:pt idx="5">
                  <c:v>0.3297150496498028</c:v>
                </c:pt>
                <c:pt idx="6">
                  <c:v>5.0616733791294256E-2</c:v>
                </c:pt>
                <c:pt idx="7">
                  <c:v>0.61966821655890292</c:v>
                </c:pt>
                <c:pt idx="8">
                  <c:v>0.6702849503501972</c:v>
                </c:pt>
              </c:numCache>
            </c:numRef>
          </c:val>
          <c:extLst>
            <c:ext xmlns:c16="http://schemas.microsoft.com/office/drawing/2014/chart" uri="{C3380CC4-5D6E-409C-BE32-E72D297353CC}">
              <c16:uniqueId val="{00000002-2958-4B76-9407-C4AB810ABC05}"/>
            </c:ext>
          </c:extLst>
        </c:ser>
        <c:dLbls>
          <c:dLblPos val="outEnd"/>
          <c:showLegendKey val="0"/>
          <c:showVal val="1"/>
          <c:showCatName val="0"/>
          <c:showSerName val="0"/>
          <c:showPercent val="0"/>
          <c:showBubbleSize val="0"/>
        </c:dLbls>
        <c:gapWidth val="182"/>
        <c:axId val="908777392"/>
        <c:axId val="908783952"/>
      </c:barChart>
      <c:catAx>
        <c:axId val="90877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08783952"/>
        <c:crosses val="autoZero"/>
        <c:auto val="1"/>
        <c:lblAlgn val="ctr"/>
        <c:lblOffset val="100"/>
        <c:noMultiLvlLbl val="0"/>
      </c:catAx>
      <c:valAx>
        <c:axId val="90878395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087773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2FA390"/>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00778C"/>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Ten</a:t>
            </a:r>
            <a:r>
              <a:rPr lang="en-GB" baseline="0" dirty="0">
                <a:solidFill>
                  <a:srgbClr val="000000"/>
                </a:solidFill>
              </a:rPr>
              <a:t> Largest (Broad) Industries in Slough</a:t>
            </a:r>
            <a:endParaRPr lang="en-GB" dirty="0">
              <a:solidFill>
                <a:srgbClr val="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bar"/>
        <c:grouping val="clustered"/>
        <c:varyColors val="0"/>
        <c:ser>
          <c:idx val="2"/>
          <c:order val="0"/>
          <c:tx>
            <c:strRef>
              <c:f>'Industry and Occupation'!$K$38</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'Industry and Occupation'!$H$39:$H$48</c:f>
              <c:strCache>
                <c:ptCount val="10"/>
                <c:pt idx="0">
                  <c:v>Professional, Scientific and Technical Activities</c:v>
                </c:pt>
                <c:pt idx="1">
                  <c:v>Accommodation and Food Service Activities</c:v>
                </c:pt>
                <c:pt idx="2">
                  <c:v>Manufacturing</c:v>
                </c:pt>
                <c:pt idx="3">
                  <c:v>Construction</c:v>
                </c:pt>
                <c:pt idx="4">
                  <c:v>Administrative and Support Service Activities</c:v>
                </c:pt>
                <c:pt idx="5">
                  <c:v>Education</c:v>
                </c:pt>
                <c:pt idx="6">
                  <c:v>Information and Communication</c:v>
                </c:pt>
                <c:pt idx="7">
                  <c:v>Transporation and Storage</c:v>
                </c:pt>
                <c:pt idx="8">
                  <c:v>Human Health and Social Work Activities</c:v>
                </c:pt>
                <c:pt idx="9">
                  <c:v>Wholesale and Retail Trade; Repair of Motor Vehicles and Motorcycles</c:v>
                </c:pt>
              </c:strCache>
            </c:strRef>
          </c:cat>
          <c:val>
            <c:numRef>
              <c:f>'Industry and Occupation'!$K$39:$K$48</c:f>
              <c:numCache>
                <c:formatCode>0.0%</c:formatCode>
                <c:ptCount val="10"/>
                <c:pt idx="0">
                  <c:v>6.6975673819572146E-2</c:v>
                </c:pt>
                <c:pt idx="1">
                  <c:v>4.8912915456773044E-2</c:v>
                </c:pt>
                <c:pt idx="2">
                  <c:v>7.2765969630088967E-2</c:v>
                </c:pt>
                <c:pt idx="3">
                  <c:v>8.6670382599436616E-2</c:v>
                </c:pt>
                <c:pt idx="4">
                  <c:v>5.2983361543670886E-2</c:v>
                </c:pt>
                <c:pt idx="5">
                  <c:v>9.8530805317464956E-2</c:v>
                </c:pt>
                <c:pt idx="6">
                  <c:v>4.720916103917961E-2</c:v>
                </c:pt>
                <c:pt idx="7">
                  <c:v>5.032237193760293E-2</c:v>
                </c:pt>
                <c:pt idx="8">
                  <c:v>0.14605641900876093</c:v>
                </c:pt>
                <c:pt idx="9">
                  <c:v>0.14990444690203988</c:v>
                </c:pt>
              </c:numCache>
            </c:numRef>
          </c:val>
          <c:extLst>
            <c:ext xmlns:c16="http://schemas.microsoft.com/office/drawing/2014/chart" uri="{C3380CC4-5D6E-409C-BE32-E72D297353CC}">
              <c16:uniqueId val="{00000000-D28A-48D8-8A9F-580EE6744057}"/>
            </c:ext>
          </c:extLst>
        </c:ser>
        <c:ser>
          <c:idx val="1"/>
          <c:order val="1"/>
          <c:tx>
            <c:strRef>
              <c:f>'Industry and Occupation'!$J$38</c:f>
              <c:strCache>
                <c:ptCount val="1"/>
                <c:pt idx="0">
                  <c:v>Slough (2011)</c:v>
                </c:pt>
              </c:strCache>
            </c:strRef>
          </c:tx>
          <c:spPr>
            <a:solidFill>
              <a:srgbClr val="0077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78C"/>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'Industry and Occupation'!$H$39:$H$48</c:f>
              <c:strCache>
                <c:ptCount val="10"/>
                <c:pt idx="0">
                  <c:v>Professional, Scientific and Technical Activities</c:v>
                </c:pt>
                <c:pt idx="1">
                  <c:v>Accommodation and Food Service Activities</c:v>
                </c:pt>
                <c:pt idx="2">
                  <c:v>Manufacturing</c:v>
                </c:pt>
                <c:pt idx="3">
                  <c:v>Construction</c:v>
                </c:pt>
                <c:pt idx="4">
                  <c:v>Administrative and Support Service Activities</c:v>
                </c:pt>
                <c:pt idx="5">
                  <c:v>Education</c:v>
                </c:pt>
                <c:pt idx="6">
                  <c:v>Information and Communication</c:v>
                </c:pt>
                <c:pt idx="7">
                  <c:v>Transporation and Storage</c:v>
                </c:pt>
                <c:pt idx="8">
                  <c:v>Human Health and Social Work Activities</c:v>
                </c:pt>
                <c:pt idx="9">
                  <c:v>Wholesale and Retail Trade; Repair of Motor Vehicles and Motorcycles</c:v>
                </c:pt>
              </c:strCache>
            </c:strRef>
          </c:cat>
          <c:val>
            <c:numRef>
              <c:f>'Industry and Occupation'!$J$39:$J$48</c:f>
              <c:numCache>
                <c:formatCode>0.0%</c:formatCode>
                <c:ptCount val="10"/>
                <c:pt idx="0">
                  <c:v>4.9569093610698368E-2</c:v>
                </c:pt>
                <c:pt idx="1">
                  <c:v>6.9346210995542348E-2</c:v>
                </c:pt>
                <c:pt idx="2">
                  <c:v>8.0787518573551265E-2</c:v>
                </c:pt>
                <c:pt idx="3">
                  <c:v>6.0653789004457649E-2</c:v>
                </c:pt>
                <c:pt idx="4">
                  <c:v>8.0133729569093606E-2</c:v>
                </c:pt>
                <c:pt idx="5">
                  <c:v>7.0936106983655281E-2</c:v>
                </c:pt>
                <c:pt idx="6">
                  <c:v>7.0534918276374439E-2</c:v>
                </c:pt>
                <c:pt idx="7">
                  <c:v>0.12583952451708766</c:v>
                </c:pt>
                <c:pt idx="8">
                  <c:v>0.10265973254086182</c:v>
                </c:pt>
                <c:pt idx="9">
                  <c:v>0.16475482912332837</c:v>
                </c:pt>
              </c:numCache>
            </c:numRef>
          </c:val>
          <c:extLst>
            <c:ext xmlns:c16="http://schemas.microsoft.com/office/drawing/2014/chart" uri="{C3380CC4-5D6E-409C-BE32-E72D297353CC}">
              <c16:uniqueId val="{00000001-D28A-48D8-8A9F-580EE6744057}"/>
            </c:ext>
          </c:extLst>
        </c:ser>
        <c:ser>
          <c:idx val="0"/>
          <c:order val="2"/>
          <c:tx>
            <c:strRef>
              <c:f>'Industry and Occupation'!$I$38</c:f>
              <c:strCache>
                <c:ptCount val="1"/>
                <c:pt idx="0">
                  <c:v>Slough (2021)</c:v>
                </c:pt>
              </c:strCache>
            </c:strRef>
          </c:tx>
          <c:spPr>
            <a:solidFill>
              <a:srgbClr val="2FA3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2FA39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'Industry and Occupation'!$H$39:$H$48</c:f>
              <c:strCache>
                <c:ptCount val="10"/>
                <c:pt idx="0">
                  <c:v>Professional, Scientific and Technical Activities</c:v>
                </c:pt>
                <c:pt idx="1">
                  <c:v>Accommodation and Food Service Activities</c:v>
                </c:pt>
                <c:pt idx="2">
                  <c:v>Manufacturing</c:v>
                </c:pt>
                <c:pt idx="3">
                  <c:v>Construction</c:v>
                </c:pt>
                <c:pt idx="4">
                  <c:v>Administrative and Support Service Activities</c:v>
                </c:pt>
                <c:pt idx="5">
                  <c:v>Education</c:v>
                </c:pt>
                <c:pt idx="6">
                  <c:v>Information and Communication</c:v>
                </c:pt>
                <c:pt idx="7">
                  <c:v>Transporation and Storage</c:v>
                </c:pt>
                <c:pt idx="8">
                  <c:v>Human Health and Social Work Activities</c:v>
                </c:pt>
                <c:pt idx="9">
                  <c:v>Wholesale and Retail Trade; Repair of Motor Vehicles and Motorcycles</c:v>
                </c:pt>
              </c:strCache>
            </c:strRef>
          </c:cat>
          <c:val>
            <c:numRef>
              <c:f>'Industry and Occupation'!$I$39:$I$48</c:f>
              <c:numCache>
                <c:formatCode>0.0%</c:formatCode>
                <c:ptCount val="10"/>
                <c:pt idx="0">
                  <c:v>4.7354780933255541E-2</c:v>
                </c:pt>
                <c:pt idx="1">
                  <c:v>5.7205660863783772E-2</c:v>
                </c:pt>
                <c:pt idx="2">
                  <c:v>6.1059173123108865E-2</c:v>
                </c:pt>
                <c:pt idx="3">
                  <c:v>7.555055021099337E-2</c:v>
                </c:pt>
                <c:pt idx="4">
                  <c:v>7.9241238008656831E-2</c:v>
                </c:pt>
                <c:pt idx="5">
                  <c:v>8.1195131548596311E-2</c:v>
                </c:pt>
                <c:pt idx="6">
                  <c:v>8.5360724026106186E-2</c:v>
                </c:pt>
                <c:pt idx="7">
                  <c:v>0.1216570102715098</c:v>
                </c:pt>
                <c:pt idx="8">
                  <c:v>0.13272907366450021</c:v>
                </c:pt>
                <c:pt idx="9">
                  <c:v>0.14373329353179826</c:v>
                </c:pt>
              </c:numCache>
            </c:numRef>
          </c:val>
          <c:extLst>
            <c:ext xmlns:c16="http://schemas.microsoft.com/office/drawing/2014/chart" uri="{C3380CC4-5D6E-409C-BE32-E72D297353CC}">
              <c16:uniqueId val="{00000002-D28A-48D8-8A9F-580EE6744057}"/>
            </c:ext>
          </c:extLst>
        </c:ser>
        <c:dLbls>
          <c:dLblPos val="outEnd"/>
          <c:showLegendKey val="0"/>
          <c:showVal val="1"/>
          <c:showCatName val="0"/>
          <c:showSerName val="0"/>
          <c:showPercent val="0"/>
          <c:showBubbleSize val="0"/>
        </c:dLbls>
        <c:gapWidth val="182"/>
        <c:axId val="861386992"/>
        <c:axId val="861383056"/>
      </c:barChart>
      <c:catAx>
        <c:axId val="861386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61383056"/>
        <c:crosses val="autoZero"/>
        <c:auto val="1"/>
        <c:lblAlgn val="ctr"/>
        <c:lblOffset val="100"/>
        <c:noMultiLvlLbl val="0"/>
      </c:catAx>
      <c:valAx>
        <c:axId val="86138305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61386992"/>
        <c:crosses val="autoZero"/>
        <c:crossBetween val="between"/>
        <c:majorUnit val="3.0000000000000006E-2"/>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2FA390"/>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00778C"/>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Occupation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44129001410392998"/>
          <c:y val="8.5116773214335903E-2"/>
          <c:w val="0.50800273737027601"/>
          <c:h val="0.80734458727543512"/>
        </c:manualLayout>
      </c:layout>
      <c:barChart>
        <c:barDir val="bar"/>
        <c:grouping val="clustered"/>
        <c:varyColors val="0"/>
        <c:ser>
          <c:idx val="2"/>
          <c:order val="0"/>
          <c:tx>
            <c:strRef>
              <c:f>'Industry and Occupation'!$AQ$27</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'Industry and Occupation'!$AN$28:$AN$36</c:f>
              <c:strCache>
                <c:ptCount val="9"/>
                <c:pt idx="0">
                  <c:v>Sales and customer service occupations</c:v>
                </c:pt>
                <c:pt idx="1">
                  <c:v>Skilled trades occupations</c:v>
                </c:pt>
                <c:pt idx="2">
                  <c:v>Administrative and secretarial occupations</c:v>
                </c:pt>
                <c:pt idx="3">
                  <c:v>Caring, leisure and other service occupations</c:v>
                </c:pt>
                <c:pt idx="4">
                  <c:v>Managers, directors and senior officials</c:v>
                </c:pt>
                <c:pt idx="5">
                  <c:v>Process, plant and machine operatives</c:v>
                </c:pt>
                <c:pt idx="6">
                  <c:v>Associate professional and technical occupations</c:v>
                </c:pt>
                <c:pt idx="7">
                  <c:v>Elementary occupations</c:v>
                </c:pt>
                <c:pt idx="8">
                  <c:v>Professional occupations</c:v>
                </c:pt>
              </c:strCache>
            </c:strRef>
          </c:cat>
          <c:val>
            <c:numRef>
              <c:f>'Industry and Occupation'!$AQ$28:$AQ$36</c:f>
              <c:numCache>
                <c:formatCode>0.0%</c:formatCode>
                <c:ptCount val="9"/>
                <c:pt idx="0">
                  <c:v>7.4703162792015249E-2</c:v>
                </c:pt>
                <c:pt idx="1">
                  <c:v>0.10161398426841002</c:v>
                </c:pt>
                <c:pt idx="2">
                  <c:v>9.2654617379734169E-2</c:v>
                </c:pt>
                <c:pt idx="3">
                  <c:v>9.2676696352470389E-2</c:v>
                </c:pt>
                <c:pt idx="4">
                  <c:v>0.1289107522476432</c:v>
                </c:pt>
                <c:pt idx="5">
                  <c:v>6.9405459088496685E-2</c:v>
                </c:pt>
                <c:pt idx="6">
                  <c:v>0.13254007333551623</c:v>
                </c:pt>
                <c:pt idx="7">
                  <c:v>0.10463194882647041</c:v>
                </c:pt>
                <c:pt idx="8">
                  <c:v>0.20286330570924363</c:v>
                </c:pt>
              </c:numCache>
            </c:numRef>
          </c:val>
          <c:extLst>
            <c:ext xmlns:c16="http://schemas.microsoft.com/office/drawing/2014/chart" uri="{C3380CC4-5D6E-409C-BE32-E72D297353CC}">
              <c16:uniqueId val="{00000000-EF3B-476C-94C8-BAC28DC9B9B0}"/>
            </c:ext>
          </c:extLst>
        </c:ser>
        <c:ser>
          <c:idx val="1"/>
          <c:order val="1"/>
          <c:tx>
            <c:strRef>
              <c:f>'Industry and Occupation'!$AP$27</c:f>
              <c:strCache>
                <c:ptCount val="1"/>
                <c:pt idx="0">
                  <c:v>Slough (2011)</c:v>
                </c:pt>
              </c:strCache>
            </c:strRef>
          </c:tx>
          <c:spPr>
            <a:solidFill>
              <a:srgbClr val="0077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78C"/>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'Industry and Occupation'!$AN$28:$AN$36</c:f>
              <c:strCache>
                <c:ptCount val="9"/>
                <c:pt idx="0">
                  <c:v>Sales and customer service occupations</c:v>
                </c:pt>
                <c:pt idx="1">
                  <c:v>Skilled trades occupations</c:v>
                </c:pt>
                <c:pt idx="2">
                  <c:v>Administrative and secretarial occupations</c:v>
                </c:pt>
                <c:pt idx="3">
                  <c:v>Caring, leisure and other service occupations</c:v>
                </c:pt>
                <c:pt idx="4">
                  <c:v>Managers, directors and senior officials</c:v>
                </c:pt>
                <c:pt idx="5">
                  <c:v>Process, plant and machine operatives</c:v>
                </c:pt>
                <c:pt idx="6">
                  <c:v>Associate professional and technical occupations</c:v>
                </c:pt>
                <c:pt idx="7">
                  <c:v>Elementary occupations</c:v>
                </c:pt>
                <c:pt idx="8">
                  <c:v>Professional occupations</c:v>
                </c:pt>
              </c:strCache>
            </c:strRef>
          </c:cat>
          <c:val>
            <c:numRef>
              <c:f>'Industry and Occupation'!$AP$28:$AP$36</c:f>
              <c:numCache>
                <c:formatCode>0.0%</c:formatCode>
                <c:ptCount val="9"/>
                <c:pt idx="0">
                  <c:v>0.15576523031203565</c:v>
                </c:pt>
                <c:pt idx="1">
                  <c:v>9.9866270430906387E-2</c:v>
                </c:pt>
                <c:pt idx="2">
                  <c:v>9.3937592867756312E-2</c:v>
                </c:pt>
                <c:pt idx="3">
                  <c:v>9.3135215453194656E-2</c:v>
                </c:pt>
                <c:pt idx="4">
                  <c:v>9.9004457652303118E-2</c:v>
                </c:pt>
                <c:pt idx="5">
                  <c:v>0.11040118870728083</c:v>
                </c:pt>
                <c:pt idx="6">
                  <c:v>0.10980683506686478</c:v>
                </c:pt>
                <c:pt idx="7">
                  <c:v>0.1561812778603269</c:v>
                </c:pt>
                <c:pt idx="8">
                  <c:v>8.190193164933135E-2</c:v>
                </c:pt>
              </c:numCache>
            </c:numRef>
          </c:val>
          <c:extLst>
            <c:ext xmlns:c16="http://schemas.microsoft.com/office/drawing/2014/chart" uri="{C3380CC4-5D6E-409C-BE32-E72D297353CC}">
              <c16:uniqueId val="{00000001-EF3B-476C-94C8-BAC28DC9B9B0}"/>
            </c:ext>
          </c:extLst>
        </c:ser>
        <c:ser>
          <c:idx val="0"/>
          <c:order val="2"/>
          <c:tx>
            <c:strRef>
              <c:f>'Industry and Occupation'!$AO$27</c:f>
              <c:strCache>
                <c:ptCount val="1"/>
                <c:pt idx="0">
                  <c:v>Slough (2021)</c:v>
                </c:pt>
              </c:strCache>
            </c:strRef>
          </c:tx>
          <c:spPr>
            <a:solidFill>
              <a:srgbClr val="2FA3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2FA39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'Industry and Occupation'!$AN$28:$AN$36</c:f>
              <c:strCache>
                <c:ptCount val="9"/>
                <c:pt idx="0">
                  <c:v>Sales and customer service occupations</c:v>
                </c:pt>
                <c:pt idx="1">
                  <c:v>Skilled trades occupations</c:v>
                </c:pt>
                <c:pt idx="2">
                  <c:v>Administrative and secretarial occupations</c:v>
                </c:pt>
                <c:pt idx="3">
                  <c:v>Caring, leisure and other service occupations</c:v>
                </c:pt>
                <c:pt idx="4">
                  <c:v>Managers, directors and senior officials</c:v>
                </c:pt>
                <c:pt idx="5">
                  <c:v>Process, plant and machine operatives</c:v>
                </c:pt>
                <c:pt idx="6">
                  <c:v>Associate professional and technical occupations</c:v>
                </c:pt>
                <c:pt idx="7">
                  <c:v>Elementary occupations</c:v>
                </c:pt>
                <c:pt idx="8">
                  <c:v>Professional occupations</c:v>
                </c:pt>
              </c:strCache>
            </c:strRef>
          </c:cat>
          <c:val>
            <c:numRef>
              <c:f>'Industry and Occupation'!$AO$28:$AO$36</c:f>
              <c:numCache>
                <c:formatCode>0.0%</c:formatCode>
                <c:ptCount val="9"/>
                <c:pt idx="0">
                  <c:v>8.306535867898672E-2</c:v>
                </c:pt>
                <c:pt idx="1">
                  <c:v>8.4530739067312524E-2</c:v>
                </c:pt>
                <c:pt idx="2">
                  <c:v>9.139631755335749E-2</c:v>
                </c:pt>
                <c:pt idx="3">
                  <c:v>9.3404431418840986E-2</c:v>
                </c:pt>
                <c:pt idx="4">
                  <c:v>9.9089564592067955E-2</c:v>
                </c:pt>
                <c:pt idx="5">
                  <c:v>0.10379777750641105</c:v>
                </c:pt>
                <c:pt idx="6">
                  <c:v>0.10987639245057733</c:v>
                </c:pt>
                <c:pt idx="7">
                  <c:v>0.14640235546329086</c:v>
                </c:pt>
                <c:pt idx="8">
                  <c:v>0.1884370632691551</c:v>
                </c:pt>
              </c:numCache>
            </c:numRef>
          </c:val>
          <c:extLst>
            <c:ext xmlns:c16="http://schemas.microsoft.com/office/drawing/2014/chart" uri="{C3380CC4-5D6E-409C-BE32-E72D297353CC}">
              <c16:uniqueId val="{00000002-EF3B-476C-94C8-BAC28DC9B9B0}"/>
            </c:ext>
          </c:extLst>
        </c:ser>
        <c:dLbls>
          <c:dLblPos val="outEnd"/>
          <c:showLegendKey val="0"/>
          <c:showVal val="1"/>
          <c:showCatName val="0"/>
          <c:showSerName val="0"/>
          <c:showPercent val="0"/>
          <c:showBubbleSize val="0"/>
        </c:dLbls>
        <c:gapWidth val="182"/>
        <c:axId val="850938928"/>
        <c:axId val="850939912"/>
      </c:barChart>
      <c:catAx>
        <c:axId val="850938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50939912"/>
        <c:crosses val="autoZero"/>
        <c:auto val="1"/>
        <c:lblAlgn val="ctr"/>
        <c:lblOffset val="100"/>
        <c:noMultiLvlLbl val="0"/>
      </c:catAx>
      <c:valAx>
        <c:axId val="85093991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093892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2FA390"/>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00778C"/>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layout>
        <c:manualLayout>
          <c:xMode val="edge"/>
          <c:yMode val="edge"/>
          <c:x val="0.20960286158920399"/>
          <c:y val="0.94746370653022283"/>
          <c:w val="0.57135474879799319"/>
          <c:h val="3.931974676957766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solidFill>
                  <a:schemeClr val="tx1"/>
                </a:solidFill>
              </a:rPr>
              <a:t>Top Specialised</a:t>
            </a:r>
            <a:r>
              <a:rPr lang="en-GB" baseline="0">
                <a:solidFill>
                  <a:schemeClr val="tx1"/>
                </a:solidFill>
              </a:rPr>
              <a:t> Skills</a:t>
            </a:r>
            <a:endParaRPr lang="en-GB">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Sheet1!$C$1</c:f>
              <c:strCache>
                <c:ptCount val="1"/>
                <c:pt idx="0">
                  <c:v>Frequency in postings</c:v>
                </c:pt>
              </c:strCache>
            </c:strRef>
          </c:tx>
          <c:spPr>
            <a:solidFill>
              <a:srgbClr val="0077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78C"/>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Data Analysis</c:v>
                </c:pt>
                <c:pt idx="1">
                  <c:v>Customer Relationship Management</c:v>
                </c:pt>
                <c:pt idx="2">
                  <c:v>Agile Methodology</c:v>
                </c:pt>
                <c:pt idx="3">
                  <c:v>Key Performance Indicators (KPIs)</c:v>
                </c:pt>
                <c:pt idx="4">
                  <c:v>Warehousing</c:v>
                </c:pt>
                <c:pt idx="5">
                  <c:v>Accounting</c:v>
                </c:pt>
                <c:pt idx="6">
                  <c:v>Auditing</c:v>
                </c:pt>
                <c:pt idx="7">
                  <c:v>Invoicing</c:v>
                </c:pt>
                <c:pt idx="8">
                  <c:v>Marketing</c:v>
                </c:pt>
                <c:pt idx="9">
                  <c:v>Finance</c:v>
                </c:pt>
              </c:strCache>
            </c:strRef>
          </c:cat>
          <c:val>
            <c:numRef>
              <c:f>Sheet1!$C$2:$C$11</c:f>
              <c:numCache>
                <c:formatCode>0%</c:formatCode>
                <c:ptCount val="10"/>
                <c:pt idx="0">
                  <c:v>2.7307977889613068E-2</c:v>
                </c:pt>
                <c:pt idx="1">
                  <c:v>2.7637983664714132E-2</c:v>
                </c:pt>
                <c:pt idx="2">
                  <c:v>3.3578087616533289E-2</c:v>
                </c:pt>
                <c:pt idx="3">
                  <c:v>4.3313257982014686E-2</c:v>
                </c:pt>
                <c:pt idx="4">
                  <c:v>4.3808266644666284E-2</c:v>
                </c:pt>
                <c:pt idx="5">
                  <c:v>4.7520831614553255E-2</c:v>
                </c:pt>
                <c:pt idx="6">
                  <c:v>4.9253361933833839E-2</c:v>
                </c:pt>
                <c:pt idx="7">
                  <c:v>5.1563402359541294E-2</c:v>
                </c:pt>
                <c:pt idx="8">
                  <c:v>5.3955944229024007E-2</c:v>
                </c:pt>
                <c:pt idx="9">
                  <c:v>7.9943899018232817E-2</c:v>
                </c:pt>
              </c:numCache>
            </c:numRef>
          </c:val>
          <c:extLst>
            <c:ext xmlns:c16="http://schemas.microsoft.com/office/drawing/2014/chart" uri="{C3380CC4-5D6E-409C-BE32-E72D297353CC}">
              <c16:uniqueId val="{00000000-413A-419B-9C0B-E8DDF2D418EF}"/>
            </c:ext>
          </c:extLst>
        </c:ser>
        <c:ser>
          <c:idx val="1"/>
          <c:order val="1"/>
          <c:tx>
            <c:strRef>
              <c:f>Sheet1!$E$1</c:f>
              <c:strCache>
                <c:ptCount val="1"/>
                <c:pt idx="0">
                  <c:v>Frequency in profiles</c:v>
                </c:pt>
              </c:strCache>
            </c:strRef>
          </c:tx>
          <c:spPr>
            <a:solidFill>
              <a:srgbClr val="2FA390"/>
            </a:solidFill>
            <a:ln>
              <a:noFill/>
            </a:ln>
            <a:effectLst/>
          </c:spPr>
          <c:invertIfNegative val="0"/>
          <c:dLbls>
            <c:dLbl>
              <c:idx val="6"/>
              <c:layout>
                <c:manualLayout>
                  <c:x val="0"/>
                  <c:y val="-2.52057593770882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3A-419B-9C0B-E8DDF2D418EF}"/>
                </c:ext>
              </c:extLst>
            </c:dLbl>
            <c:dLbl>
              <c:idx val="7"/>
              <c:layout>
                <c:manualLayout>
                  <c:x val="0"/>
                  <c:y val="-2.52057593770887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3A-419B-9C0B-E8DDF2D418EF}"/>
                </c:ext>
              </c:extLst>
            </c:dLbl>
            <c:dLbl>
              <c:idx val="9"/>
              <c:layout>
                <c:manualLayout>
                  <c:x val="-2.3926658574307375E-3"/>
                  <c:y val="-2.52057593770882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3A-419B-9C0B-E8DDF2D418E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2FA39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Data Analysis</c:v>
                </c:pt>
                <c:pt idx="1">
                  <c:v>Customer Relationship Management</c:v>
                </c:pt>
                <c:pt idx="2">
                  <c:v>Agile Methodology</c:v>
                </c:pt>
                <c:pt idx="3">
                  <c:v>Key Performance Indicators (KPIs)</c:v>
                </c:pt>
                <c:pt idx="4">
                  <c:v>Warehousing</c:v>
                </c:pt>
                <c:pt idx="5">
                  <c:v>Accounting</c:v>
                </c:pt>
                <c:pt idx="6">
                  <c:v>Auditing</c:v>
                </c:pt>
                <c:pt idx="7">
                  <c:v>Invoicing</c:v>
                </c:pt>
                <c:pt idx="8">
                  <c:v>Marketing</c:v>
                </c:pt>
                <c:pt idx="9">
                  <c:v>Finance</c:v>
                </c:pt>
              </c:strCache>
            </c:strRef>
          </c:cat>
          <c:val>
            <c:numRef>
              <c:f>Sheet1!$E$2:$E$11</c:f>
              <c:numCache>
                <c:formatCode>0%</c:formatCode>
                <c:ptCount val="10"/>
                <c:pt idx="0">
                  <c:v>1.7336989012348224E-2</c:v>
                </c:pt>
                <c:pt idx="1">
                  <c:v>2.7592817827619617E-2</c:v>
                </c:pt>
                <c:pt idx="2">
                  <c:v>1.2018388340307985E-2</c:v>
                </c:pt>
                <c:pt idx="3">
                  <c:v>1.1616401080211919E-2</c:v>
                </c:pt>
                <c:pt idx="4">
                  <c:v>1.2049310437238451E-2</c:v>
                </c:pt>
                <c:pt idx="5">
                  <c:v>2.9087385845925497E-2</c:v>
                </c:pt>
                <c:pt idx="6">
                  <c:v>2.1820693067265869E-2</c:v>
                </c:pt>
                <c:pt idx="7">
                  <c:v>1.7089612236904493E-2</c:v>
                </c:pt>
                <c:pt idx="8">
                  <c:v>6.3050155641221212E-2</c:v>
                </c:pt>
                <c:pt idx="9">
                  <c:v>3.9116452617040137E-2</c:v>
                </c:pt>
              </c:numCache>
            </c:numRef>
          </c:val>
          <c:extLst>
            <c:ext xmlns:c16="http://schemas.microsoft.com/office/drawing/2014/chart" uri="{C3380CC4-5D6E-409C-BE32-E72D297353CC}">
              <c16:uniqueId val="{00000001-413A-419B-9C0B-E8DDF2D418EF}"/>
            </c:ext>
          </c:extLst>
        </c:ser>
        <c:dLbls>
          <c:dLblPos val="outEnd"/>
          <c:showLegendKey val="0"/>
          <c:showVal val="1"/>
          <c:showCatName val="0"/>
          <c:showSerName val="0"/>
          <c:showPercent val="0"/>
          <c:showBubbleSize val="0"/>
        </c:dLbls>
        <c:gapWidth val="182"/>
        <c:axId val="738697536"/>
        <c:axId val="738699504"/>
      </c:barChart>
      <c:catAx>
        <c:axId val="73869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38699504"/>
        <c:crosses val="autoZero"/>
        <c:auto val="1"/>
        <c:lblAlgn val="ctr"/>
        <c:lblOffset val="100"/>
        <c:noMultiLvlLbl val="0"/>
      </c:catAx>
      <c:valAx>
        <c:axId val="7386995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386975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2FA390"/>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00778C"/>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accent4">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Broad Ethnic Groups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bar"/>
        <c:grouping val="clustered"/>
        <c:varyColors val="0"/>
        <c:ser>
          <c:idx val="2"/>
          <c:order val="0"/>
          <c:tx>
            <c:strRef>
              <c:f>'Ethnic Groups'!$AH$1</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'Ethnic Groups'!$AH$2:$AH$7</c:f>
              <c:numCache>
                <c:formatCode>0.0%</c:formatCode>
                <c:ptCount val="6"/>
                <c:pt idx="0">
                  <c:v>1.6090444816049699E-2</c:v>
                </c:pt>
                <c:pt idx="1">
                  <c:v>2.9551718561117171E-2</c:v>
                </c:pt>
                <c:pt idx="2">
                  <c:v>1.6090444816049723E-2</c:v>
                </c:pt>
                <c:pt idx="3">
                  <c:v>4.2161833532164815E-2</c:v>
                </c:pt>
                <c:pt idx="4">
                  <c:v>0.810468438617719</c:v>
                </c:pt>
                <c:pt idx="5">
                  <c:v>9.6059256313607663E-2</c:v>
                </c:pt>
              </c:numCache>
            </c:numRef>
          </c:val>
          <c:extLst>
            <c:ext xmlns:c16="http://schemas.microsoft.com/office/drawing/2014/chart" uri="{C3380CC4-5D6E-409C-BE32-E72D297353CC}">
              <c16:uniqueId val="{00000000-DFF7-4DBD-911D-633EA7FB265B}"/>
            </c:ext>
          </c:extLst>
        </c:ser>
        <c:ser>
          <c:idx val="1"/>
          <c:order val="1"/>
          <c:tx>
            <c:strRef>
              <c:f>'Ethnic Groups'!$AF$1</c:f>
              <c:strCache>
                <c:ptCount val="1"/>
                <c:pt idx="0">
                  <c:v>Slough (2011)</c:v>
                </c:pt>
              </c:strCache>
            </c:strRef>
          </c:tx>
          <c:spPr>
            <a:solidFill>
              <a:srgbClr val="804C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04C8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 Groups'!$AD$2:$AD$7</c:f>
              <c:strCache>
                <c:ptCount val="6"/>
                <c:pt idx="0">
                  <c:v>Arab ethnic groups</c:v>
                </c:pt>
                <c:pt idx="1">
                  <c:v>Mixed ethnic groups</c:v>
                </c:pt>
                <c:pt idx="2">
                  <c:v>Other ethnic groups</c:v>
                </c:pt>
                <c:pt idx="3">
                  <c:v>Black ethnic groups</c:v>
                </c:pt>
                <c:pt idx="4">
                  <c:v>White ethnic groups</c:v>
                </c:pt>
                <c:pt idx="5">
                  <c:v>Asian ethnic groups</c:v>
                </c:pt>
              </c:strCache>
            </c:strRef>
          </c:cat>
          <c:val>
            <c:numRef>
              <c:f>'Ethnic Groups'!$AF$2:$AF$7</c:f>
              <c:numCache>
                <c:formatCode>0.0%</c:formatCode>
                <c:ptCount val="6"/>
                <c:pt idx="0">
                  <c:v>6.6188794978780992E-3</c:v>
                </c:pt>
                <c:pt idx="1">
                  <c:v>3.3936022253129E-2</c:v>
                </c:pt>
                <c:pt idx="2">
                  <c:v>1.8929424770870999E-2</c:v>
                </c:pt>
                <c:pt idx="3">
                  <c:v>8.6409186548268999E-2</c:v>
                </c:pt>
                <c:pt idx="4">
                  <c:v>0.45685246603188001</c:v>
                </c:pt>
                <c:pt idx="5">
                  <c:v>0.39725402089797002</c:v>
                </c:pt>
              </c:numCache>
            </c:numRef>
          </c:val>
          <c:extLst>
            <c:ext xmlns:c16="http://schemas.microsoft.com/office/drawing/2014/chart" uri="{C3380CC4-5D6E-409C-BE32-E72D297353CC}">
              <c16:uniqueId val="{00000001-DFF7-4DBD-911D-633EA7FB265B}"/>
            </c:ext>
          </c:extLst>
        </c:ser>
        <c:ser>
          <c:idx val="0"/>
          <c:order val="2"/>
          <c:tx>
            <c:strRef>
              <c:f>'Ethnic Groups'!$AE$1</c:f>
              <c:strCache>
                <c:ptCount val="1"/>
                <c:pt idx="0">
                  <c:v>Slough (2021)</c:v>
                </c:pt>
              </c:strCache>
            </c:strRef>
          </c:tx>
          <c:spPr>
            <a:solidFill>
              <a:srgbClr val="9E66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E66A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 Groups'!$AD$2:$AD$7</c:f>
              <c:strCache>
                <c:ptCount val="6"/>
                <c:pt idx="0">
                  <c:v>Arab ethnic groups</c:v>
                </c:pt>
                <c:pt idx="1">
                  <c:v>Mixed ethnic groups</c:v>
                </c:pt>
                <c:pt idx="2">
                  <c:v>Other ethnic groups</c:v>
                </c:pt>
                <c:pt idx="3">
                  <c:v>Black ethnic groups</c:v>
                </c:pt>
                <c:pt idx="4">
                  <c:v>White ethnic groups</c:v>
                </c:pt>
                <c:pt idx="5">
                  <c:v>Asian ethnic groups</c:v>
                </c:pt>
              </c:strCache>
            </c:strRef>
          </c:cat>
          <c:val>
            <c:numRef>
              <c:f>'Ethnic Groups'!$AE$2:$AE$7</c:f>
              <c:numCache>
                <c:formatCode>0.0%</c:formatCode>
                <c:ptCount val="6"/>
                <c:pt idx="0">
                  <c:v>1.1520504731861199E-2</c:v>
                </c:pt>
                <c:pt idx="1">
                  <c:v>3.981703470031546E-2</c:v>
                </c:pt>
                <c:pt idx="2">
                  <c:v>4.507255520504732E-2</c:v>
                </c:pt>
                <c:pt idx="3">
                  <c:v>7.5659305993690848E-2</c:v>
                </c:pt>
                <c:pt idx="4">
                  <c:v>0.36046687697160884</c:v>
                </c:pt>
                <c:pt idx="5">
                  <c:v>0.46746372239747636</c:v>
                </c:pt>
              </c:numCache>
            </c:numRef>
          </c:val>
          <c:extLst>
            <c:ext xmlns:c16="http://schemas.microsoft.com/office/drawing/2014/chart" uri="{C3380CC4-5D6E-409C-BE32-E72D297353CC}">
              <c16:uniqueId val="{00000002-DFF7-4DBD-911D-633EA7FB265B}"/>
            </c:ext>
          </c:extLst>
        </c:ser>
        <c:dLbls>
          <c:dLblPos val="outEnd"/>
          <c:showLegendKey val="0"/>
          <c:showVal val="1"/>
          <c:showCatName val="0"/>
          <c:showSerName val="0"/>
          <c:showPercent val="0"/>
          <c:showBubbleSize val="0"/>
        </c:dLbls>
        <c:gapWidth val="182"/>
        <c:axId val="692131424"/>
        <c:axId val="692132080"/>
      </c:barChart>
      <c:catAx>
        <c:axId val="692131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692132080"/>
        <c:crosses val="autoZero"/>
        <c:auto val="1"/>
        <c:lblAlgn val="ctr"/>
        <c:lblOffset val="100"/>
        <c:noMultiLvlLbl val="0"/>
      </c:catAx>
      <c:valAx>
        <c:axId val="69213208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6921314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9E66AA"/>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804C8A"/>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solidFill>
                  <a:schemeClr val="tx1"/>
                </a:solidFill>
              </a:rPr>
              <a:t>Top Common Skills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Sheet1!$J$1</c:f>
              <c:strCache>
                <c:ptCount val="1"/>
                <c:pt idx="0">
                  <c:v>Frequency in postings</c:v>
                </c:pt>
              </c:strCache>
            </c:strRef>
          </c:tx>
          <c:spPr>
            <a:solidFill>
              <a:srgbClr val="0077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78C"/>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Sheet1!$H$2:$H$11</c:f>
              <c:strCache>
                <c:ptCount val="10"/>
                <c:pt idx="0">
                  <c:v>Self-Motivation</c:v>
                </c:pt>
                <c:pt idx="1">
                  <c:v>Operations</c:v>
                </c:pt>
                <c:pt idx="2">
                  <c:v>Teaching</c:v>
                </c:pt>
                <c:pt idx="3">
                  <c:v>Leadership</c:v>
                </c:pt>
                <c:pt idx="4">
                  <c:v>Detail Oriented</c:v>
                </c:pt>
                <c:pt idx="5">
                  <c:v>Planning</c:v>
                </c:pt>
                <c:pt idx="6">
                  <c:v>Sales</c:v>
                </c:pt>
                <c:pt idx="7">
                  <c:v>Customer Service</c:v>
                </c:pt>
                <c:pt idx="8">
                  <c:v>Management</c:v>
                </c:pt>
                <c:pt idx="9">
                  <c:v>Communications</c:v>
                </c:pt>
              </c:strCache>
            </c:strRef>
          </c:cat>
          <c:val>
            <c:numRef>
              <c:f>Sheet1!$J$2:$J$11</c:f>
              <c:numCache>
                <c:formatCode>0%</c:formatCode>
                <c:ptCount val="10"/>
                <c:pt idx="0">
                  <c:v>6.9961224321425625E-2</c:v>
                </c:pt>
                <c:pt idx="1">
                  <c:v>8.0768913455985483E-2</c:v>
                </c:pt>
                <c:pt idx="2">
                  <c:v>8.4976487088524053E-2</c:v>
                </c:pt>
                <c:pt idx="3">
                  <c:v>8.811154195198416E-2</c:v>
                </c:pt>
                <c:pt idx="4">
                  <c:v>9.1081593927893736E-2</c:v>
                </c:pt>
                <c:pt idx="5">
                  <c:v>0.10122927151225146</c:v>
                </c:pt>
                <c:pt idx="6">
                  <c:v>0.12408217143800017</c:v>
                </c:pt>
                <c:pt idx="7">
                  <c:v>0.1740780463658114</c:v>
                </c:pt>
                <c:pt idx="8">
                  <c:v>0.22093886643016253</c:v>
                </c:pt>
                <c:pt idx="9">
                  <c:v>0.29469515716525041</c:v>
                </c:pt>
              </c:numCache>
            </c:numRef>
          </c:val>
          <c:extLst>
            <c:ext xmlns:c16="http://schemas.microsoft.com/office/drawing/2014/chart" uri="{C3380CC4-5D6E-409C-BE32-E72D297353CC}">
              <c16:uniqueId val="{00000000-78AA-4D97-AA47-A4DAE43E7B91}"/>
            </c:ext>
          </c:extLst>
        </c:ser>
        <c:ser>
          <c:idx val="1"/>
          <c:order val="1"/>
          <c:tx>
            <c:strRef>
              <c:f>Sheet1!$L$1</c:f>
              <c:strCache>
                <c:ptCount val="1"/>
                <c:pt idx="0">
                  <c:v>Frequency in profiles</c:v>
                </c:pt>
              </c:strCache>
            </c:strRef>
          </c:tx>
          <c:spPr>
            <a:solidFill>
              <a:srgbClr val="2FA390"/>
            </a:solidFill>
            <a:ln>
              <a:noFill/>
            </a:ln>
            <a:effectLst/>
          </c:spPr>
          <c:invertIfNegative val="0"/>
          <c:dLbls>
            <c:dLbl>
              <c:idx val="2"/>
              <c:layout>
                <c:manualLayout>
                  <c:x val="-2.3926658574306499E-3"/>
                  <c:y val="-2.52057593770892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AA-4D97-AA47-A4DAE43E7B91}"/>
                </c:ext>
              </c:extLst>
            </c:dLbl>
            <c:dLbl>
              <c:idx val="7"/>
              <c:layout>
                <c:manualLayout>
                  <c:x val="-2.3926658574306499E-3"/>
                  <c:y val="-5.04115187541770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AA-4D97-AA47-A4DAE43E7B91}"/>
                </c:ext>
              </c:extLst>
            </c:dLbl>
            <c:dLbl>
              <c:idx val="8"/>
              <c:layout>
                <c:manualLayout>
                  <c:x val="0"/>
                  <c:y val="-2.52057593770885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AA-4D97-AA47-A4DAE43E7B91}"/>
                </c:ext>
              </c:extLst>
            </c:dLbl>
            <c:dLbl>
              <c:idx val="9"/>
              <c:layout>
                <c:manualLayout>
                  <c:x val="-4.3865033986946149E-17"/>
                  <c:y val="-5.04115187541765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AA-4D97-AA47-A4DAE43E7B9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2FA39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Sheet1!$H$2:$H$11</c:f>
              <c:strCache>
                <c:ptCount val="10"/>
                <c:pt idx="0">
                  <c:v>Self-Motivation</c:v>
                </c:pt>
                <c:pt idx="1">
                  <c:v>Operations</c:v>
                </c:pt>
                <c:pt idx="2">
                  <c:v>Teaching</c:v>
                </c:pt>
                <c:pt idx="3">
                  <c:v>Leadership</c:v>
                </c:pt>
                <c:pt idx="4">
                  <c:v>Detail Oriented</c:v>
                </c:pt>
                <c:pt idx="5">
                  <c:v>Planning</c:v>
                </c:pt>
                <c:pt idx="6">
                  <c:v>Sales</c:v>
                </c:pt>
                <c:pt idx="7">
                  <c:v>Customer Service</c:v>
                </c:pt>
                <c:pt idx="8">
                  <c:v>Management</c:v>
                </c:pt>
                <c:pt idx="9">
                  <c:v>Communications</c:v>
                </c:pt>
              </c:strCache>
            </c:strRef>
          </c:cat>
          <c:val>
            <c:numRef>
              <c:f>Sheet1!$L$2:$L$11</c:f>
              <c:numCache>
                <c:formatCode>0%</c:formatCode>
                <c:ptCount val="10"/>
                <c:pt idx="0">
                  <c:v>1.8140963532540352E-3</c:v>
                </c:pt>
                <c:pt idx="1">
                  <c:v>4.7084046259457009E-2</c:v>
                </c:pt>
                <c:pt idx="2">
                  <c:v>2.3840936733389679E-2</c:v>
                </c:pt>
                <c:pt idx="3">
                  <c:v>5.7824321259972375E-2</c:v>
                </c:pt>
                <c:pt idx="4">
                  <c:v>3.5560411470036486E-3</c:v>
                </c:pt>
                <c:pt idx="5">
                  <c:v>3.1262239996701642E-2</c:v>
                </c:pt>
                <c:pt idx="6">
                  <c:v>0.13076954791894288</c:v>
                </c:pt>
                <c:pt idx="7">
                  <c:v>0.13267641056298832</c:v>
                </c:pt>
                <c:pt idx="8">
                  <c:v>0.14812715166257809</c:v>
                </c:pt>
                <c:pt idx="9">
                  <c:v>4.9743346595477127E-2</c:v>
                </c:pt>
              </c:numCache>
            </c:numRef>
          </c:val>
          <c:extLst>
            <c:ext xmlns:c16="http://schemas.microsoft.com/office/drawing/2014/chart" uri="{C3380CC4-5D6E-409C-BE32-E72D297353CC}">
              <c16:uniqueId val="{00000001-78AA-4D97-AA47-A4DAE43E7B91}"/>
            </c:ext>
          </c:extLst>
        </c:ser>
        <c:dLbls>
          <c:dLblPos val="outEnd"/>
          <c:showLegendKey val="0"/>
          <c:showVal val="1"/>
          <c:showCatName val="0"/>
          <c:showSerName val="0"/>
          <c:showPercent val="0"/>
          <c:showBubbleSize val="0"/>
        </c:dLbls>
        <c:gapWidth val="182"/>
        <c:axId val="533581528"/>
        <c:axId val="533582840"/>
      </c:barChart>
      <c:catAx>
        <c:axId val="533581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3582840"/>
        <c:crosses val="autoZero"/>
        <c:auto val="1"/>
        <c:lblAlgn val="ctr"/>
        <c:lblOffset val="100"/>
        <c:noMultiLvlLbl val="0"/>
      </c:catAx>
      <c:valAx>
        <c:axId val="533582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358152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2FA390"/>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00778C"/>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r>
              <a:rPr lang="en-GB">
                <a:solidFill>
                  <a:srgbClr val="333333"/>
                </a:solidFill>
              </a:rPr>
              <a:t>EYFS</a:t>
            </a:r>
            <a:r>
              <a:rPr lang="en-GB" baseline="0">
                <a:solidFill>
                  <a:srgbClr val="333333"/>
                </a:solidFill>
              </a:rPr>
              <a:t> - Percentage achieving a good level of development </a:t>
            </a:r>
            <a:endParaRPr lang="en-GB">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8.976100269259181E-2"/>
          <c:y val="0.13503018741921929"/>
          <c:w val="0.74922076031033091"/>
          <c:h val="0.79156242061723248"/>
        </c:manualLayout>
      </c:layout>
      <c:lineChart>
        <c:grouping val="standard"/>
        <c:varyColors val="0"/>
        <c:ser>
          <c:idx val="0"/>
          <c:order val="0"/>
          <c:tx>
            <c:strRef>
              <c:f>Sheet1!$A$3</c:f>
              <c:strCache>
                <c:ptCount val="1"/>
                <c:pt idx="0">
                  <c:v>England</c:v>
                </c:pt>
              </c:strCache>
            </c:strRef>
          </c:tx>
          <c:spPr>
            <a:ln w="28575" cap="rnd">
              <a:solidFill>
                <a:schemeClr val="bg1">
                  <a:lumMod val="65000"/>
                </a:schemeClr>
              </a:solidFill>
              <a:round/>
            </a:ln>
            <a:effectLst/>
          </c:spPr>
          <c:marker>
            <c:symbol val="none"/>
          </c:marker>
          <c:dLbls>
            <c:dLbl>
              <c:idx val="0"/>
              <c:layout>
                <c:manualLayout>
                  <c:x val="-5.1015246134638481E-2"/>
                  <c:y val="3.3009451641815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F-4B6B-B586-B821D8457DAC}"/>
                </c:ext>
              </c:extLst>
            </c:dLbl>
            <c:dLbl>
              <c:idx val="1"/>
              <c:layout>
                <c:manualLayout>
                  <c:x val="-5.3192359258636412E-2"/>
                  <c:y val="4.0618215020058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F-4B6B-B586-B821D8457DAC}"/>
                </c:ext>
              </c:extLst>
            </c:dLbl>
            <c:dLbl>
              <c:idx val="2"/>
              <c:layout>
                <c:manualLayout>
                  <c:x val="-4.012968051464913E-2"/>
                  <c:y val="-5.3223199978272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AF-4B6B-B586-B821D8457DA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Sheet1!$B$2:$D$2</c:f>
              <c:numCache>
                <c:formatCode>General</c:formatCode>
                <c:ptCount val="3"/>
                <c:pt idx="0">
                  <c:v>2018</c:v>
                </c:pt>
                <c:pt idx="1">
                  <c:v>2019</c:v>
                </c:pt>
                <c:pt idx="2">
                  <c:v>2022</c:v>
                </c:pt>
              </c:numCache>
            </c:numRef>
          </c:cat>
          <c:val>
            <c:numRef>
              <c:f>Sheet1!$B$3:$D$3</c:f>
              <c:numCache>
                <c:formatCode>0.0%</c:formatCode>
                <c:ptCount val="3"/>
                <c:pt idx="0">
                  <c:v>0.71499999999999997</c:v>
                </c:pt>
                <c:pt idx="1">
                  <c:v>0.71799999999999997</c:v>
                </c:pt>
                <c:pt idx="2">
                  <c:v>0.65200000000000002</c:v>
                </c:pt>
              </c:numCache>
            </c:numRef>
          </c:val>
          <c:smooth val="0"/>
          <c:extLst>
            <c:ext xmlns:c16="http://schemas.microsoft.com/office/drawing/2014/chart" uri="{C3380CC4-5D6E-409C-BE32-E72D297353CC}">
              <c16:uniqueId val="{00000000-70AF-4B6B-B586-B821D8457DAC}"/>
            </c:ext>
          </c:extLst>
        </c:ser>
        <c:ser>
          <c:idx val="1"/>
          <c:order val="1"/>
          <c:tx>
            <c:strRef>
              <c:f>Sheet1!$A$4</c:f>
              <c:strCache>
                <c:ptCount val="1"/>
                <c:pt idx="0">
                  <c:v>Slough</c:v>
                </c:pt>
              </c:strCache>
            </c:strRef>
          </c:tx>
          <c:spPr>
            <a:ln w="28575" cap="rnd">
              <a:solidFill>
                <a:schemeClr val="accent1"/>
              </a:solidFill>
              <a:round/>
            </a:ln>
            <a:effectLst/>
          </c:spPr>
          <c:marker>
            <c:symbol val="none"/>
          </c:marker>
          <c:dLbls>
            <c:dLbl>
              <c:idx val="2"/>
              <c:layout>
                <c:manualLayout>
                  <c:x val="-4.2306793638646957E-2"/>
                  <c:y val="3.0473197182400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AF-4B6B-B586-B821D8457DA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Sheet1!$B$2:$D$2</c:f>
              <c:numCache>
                <c:formatCode>General</c:formatCode>
                <c:ptCount val="3"/>
                <c:pt idx="0">
                  <c:v>2018</c:v>
                </c:pt>
                <c:pt idx="1">
                  <c:v>2019</c:v>
                </c:pt>
                <c:pt idx="2">
                  <c:v>2022</c:v>
                </c:pt>
              </c:numCache>
            </c:numRef>
          </c:cat>
          <c:val>
            <c:numRef>
              <c:f>Sheet1!$B$4:$D$4</c:f>
              <c:numCache>
                <c:formatCode>0.0%</c:formatCode>
                <c:ptCount val="3"/>
                <c:pt idx="0">
                  <c:v>0.73599999999999999</c:v>
                </c:pt>
                <c:pt idx="1">
                  <c:v>0.74299999999999999</c:v>
                </c:pt>
                <c:pt idx="2">
                  <c:v>0.65099999999999991</c:v>
                </c:pt>
              </c:numCache>
            </c:numRef>
          </c:val>
          <c:smooth val="0"/>
          <c:extLst>
            <c:ext xmlns:c16="http://schemas.microsoft.com/office/drawing/2014/chart" uri="{C3380CC4-5D6E-409C-BE32-E72D297353CC}">
              <c16:uniqueId val="{00000001-70AF-4B6B-B586-B821D8457DAC}"/>
            </c:ext>
          </c:extLst>
        </c:ser>
        <c:dLbls>
          <c:dLblPos val="t"/>
          <c:showLegendKey val="0"/>
          <c:showVal val="1"/>
          <c:showCatName val="0"/>
          <c:showSerName val="0"/>
          <c:showPercent val="0"/>
          <c:showBubbleSize val="0"/>
        </c:dLbls>
        <c:smooth val="0"/>
        <c:axId val="625579448"/>
        <c:axId val="637129216"/>
      </c:lineChart>
      <c:catAx>
        <c:axId val="62557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37129216"/>
        <c:crosses val="autoZero"/>
        <c:auto val="1"/>
        <c:lblAlgn val="ctr"/>
        <c:lblOffset val="100"/>
        <c:noMultiLvlLbl val="0"/>
      </c:catAx>
      <c:valAx>
        <c:axId val="637129216"/>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25579448"/>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r>
              <a:rPr lang="en-GB">
                <a:solidFill>
                  <a:srgbClr val="333333"/>
                </a:solidFill>
              </a:rPr>
              <a:t>KS2 - Percentage achieving</a:t>
            </a:r>
            <a:r>
              <a:rPr lang="en-GB" baseline="0">
                <a:solidFill>
                  <a:srgbClr val="333333"/>
                </a:solidFill>
              </a:rPr>
              <a:t> expected standard – Reading, Writing and Maths (Combined)</a:t>
            </a:r>
            <a:endParaRPr lang="en-GB">
              <a:solidFill>
                <a:srgbClr val="333333"/>
              </a:solidFill>
            </a:endParaRPr>
          </a:p>
        </c:rich>
      </c:tx>
      <c:layout>
        <c:manualLayout>
          <c:xMode val="edge"/>
          <c:yMode val="edge"/>
          <c:x val="7.9703823122583839E-2"/>
          <c:y val="3.04012873572079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0.10082645129699676"/>
          <c:y val="0.21900390737698402"/>
          <c:w val="0.74922076031033091"/>
          <c:h val="0.71205930416246155"/>
        </c:manualLayout>
      </c:layout>
      <c:lineChart>
        <c:grouping val="standard"/>
        <c:varyColors val="0"/>
        <c:ser>
          <c:idx val="0"/>
          <c:order val="0"/>
          <c:tx>
            <c:strRef>
              <c:f>Sheet1!$H$3</c:f>
              <c:strCache>
                <c:ptCount val="1"/>
                <c:pt idx="0">
                  <c:v>England</c:v>
                </c:pt>
              </c:strCache>
            </c:strRef>
          </c:tx>
          <c:spPr>
            <a:ln w="28575" cap="rnd">
              <a:solidFill>
                <a:schemeClr val="bg1">
                  <a:lumMod val="6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Sheet1!$I$2:$K$2</c:f>
              <c:numCache>
                <c:formatCode>General</c:formatCode>
                <c:ptCount val="3"/>
                <c:pt idx="0">
                  <c:v>2018</c:v>
                </c:pt>
                <c:pt idx="1">
                  <c:v>2019</c:v>
                </c:pt>
                <c:pt idx="2">
                  <c:v>2022</c:v>
                </c:pt>
              </c:numCache>
            </c:numRef>
          </c:cat>
          <c:val>
            <c:numRef>
              <c:f>Sheet1!$I$3:$K$3</c:f>
              <c:numCache>
                <c:formatCode>0.0%</c:formatCode>
                <c:ptCount val="3"/>
                <c:pt idx="0">
                  <c:v>0.64</c:v>
                </c:pt>
                <c:pt idx="1">
                  <c:v>0.65</c:v>
                </c:pt>
                <c:pt idx="2">
                  <c:v>0.58599999999999997</c:v>
                </c:pt>
              </c:numCache>
            </c:numRef>
          </c:val>
          <c:smooth val="0"/>
          <c:extLst>
            <c:ext xmlns:c16="http://schemas.microsoft.com/office/drawing/2014/chart" uri="{C3380CC4-5D6E-409C-BE32-E72D297353CC}">
              <c16:uniqueId val="{00000001-5F02-4AE0-B07F-98D200871132}"/>
            </c:ext>
          </c:extLst>
        </c:ser>
        <c:ser>
          <c:idx val="1"/>
          <c:order val="1"/>
          <c:tx>
            <c:strRef>
              <c:f>Sheet1!$H$4</c:f>
              <c:strCache>
                <c:ptCount val="1"/>
                <c:pt idx="0">
                  <c:v>Slough</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Sheet1!$I$2:$K$2</c:f>
              <c:numCache>
                <c:formatCode>General</c:formatCode>
                <c:ptCount val="3"/>
                <c:pt idx="0">
                  <c:v>2018</c:v>
                </c:pt>
                <c:pt idx="1">
                  <c:v>2019</c:v>
                </c:pt>
                <c:pt idx="2">
                  <c:v>2022</c:v>
                </c:pt>
              </c:numCache>
            </c:numRef>
          </c:cat>
          <c:val>
            <c:numRef>
              <c:f>Sheet1!$I$4:$K$4</c:f>
              <c:numCache>
                <c:formatCode>0.0%</c:formatCode>
                <c:ptCount val="3"/>
                <c:pt idx="0">
                  <c:v>0.69</c:v>
                </c:pt>
                <c:pt idx="1">
                  <c:v>0.69</c:v>
                </c:pt>
                <c:pt idx="2">
                  <c:v>0.61499999999999999</c:v>
                </c:pt>
              </c:numCache>
            </c:numRef>
          </c:val>
          <c:smooth val="0"/>
          <c:extLst>
            <c:ext xmlns:c16="http://schemas.microsoft.com/office/drawing/2014/chart" uri="{C3380CC4-5D6E-409C-BE32-E72D297353CC}">
              <c16:uniqueId val="{00000002-5F02-4AE0-B07F-98D200871132}"/>
            </c:ext>
          </c:extLst>
        </c:ser>
        <c:dLbls>
          <c:dLblPos val="t"/>
          <c:showLegendKey val="0"/>
          <c:showVal val="1"/>
          <c:showCatName val="0"/>
          <c:showSerName val="0"/>
          <c:showPercent val="0"/>
          <c:showBubbleSize val="0"/>
        </c:dLbls>
        <c:smooth val="0"/>
        <c:axId val="625579448"/>
        <c:axId val="637129216"/>
      </c:lineChart>
      <c:catAx>
        <c:axId val="62557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37129216"/>
        <c:crosses val="autoZero"/>
        <c:auto val="1"/>
        <c:lblAlgn val="ctr"/>
        <c:lblOffset val="100"/>
        <c:noMultiLvlLbl val="0"/>
      </c:catAx>
      <c:valAx>
        <c:axId val="637129216"/>
        <c:scaling>
          <c:orientation val="minMax"/>
          <c:max val="0.8"/>
          <c:min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25579448"/>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r>
              <a:rPr lang="en-GB">
                <a:solidFill>
                  <a:srgbClr val="333333"/>
                </a:solidFill>
              </a:rPr>
              <a:t>KS2 - Percentage achieving</a:t>
            </a:r>
            <a:r>
              <a:rPr lang="en-GB" baseline="0">
                <a:solidFill>
                  <a:srgbClr val="333333"/>
                </a:solidFill>
              </a:rPr>
              <a:t> higher standard – Reading, Writing and Maths (Combined)</a:t>
            </a:r>
            <a:endParaRPr lang="en-GB">
              <a:solidFill>
                <a:srgbClr val="333333"/>
              </a:solidFill>
            </a:endParaRPr>
          </a:p>
        </c:rich>
      </c:tx>
      <c:layout>
        <c:manualLayout>
          <c:xMode val="edge"/>
          <c:yMode val="edge"/>
          <c:x val="7.9703823122583839E-2"/>
          <c:y val="3.04012873572079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0.10082645129699676"/>
          <c:y val="0.21900390737698402"/>
          <c:w val="0.74922076031033091"/>
          <c:h val="0.71205930416246155"/>
        </c:manualLayout>
      </c:layout>
      <c:lineChart>
        <c:grouping val="standard"/>
        <c:varyColors val="0"/>
        <c:ser>
          <c:idx val="0"/>
          <c:order val="0"/>
          <c:tx>
            <c:strRef>
              <c:f>Sheet1!$N$3</c:f>
              <c:strCache>
                <c:ptCount val="1"/>
                <c:pt idx="0">
                  <c:v>England</c:v>
                </c:pt>
              </c:strCache>
            </c:strRef>
          </c:tx>
          <c:spPr>
            <a:ln w="28575" cap="rnd">
              <a:solidFill>
                <a:schemeClr val="bg1">
                  <a:lumMod val="6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Sheet1!$O$2:$Q$2</c:f>
              <c:numCache>
                <c:formatCode>General</c:formatCode>
                <c:ptCount val="3"/>
                <c:pt idx="0">
                  <c:v>2018</c:v>
                </c:pt>
                <c:pt idx="1">
                  <c:v>2019</c:v>
                </c:pt>
                <c:pt idx="2">
                  <c:v>2022</c:v>
                </c:pt>
              </c:numCache>
            </c:numRef>
          </c:cat>
          <c:val>
            <c:numRef>
              <c:f>Sheet1!$O$3:$Q$3</c:f>
              <c:numCache>
                <c:formatCode>0.0%</c:formatCode>
                <c:ptCount val="3"/>
                <c:pt idx="0">
                  <c:v>0.1</c:v>
                </c:pt>
                <c:pt idx="1">
                  <c:v>0.11</c:v>
                </c:pt>
                <c:pt idx="2">
                  <c:v>7.2000000000000008E-2</c:v>
                </c:pt>
              </c:numCache>
            </c:numRef>
          </c:val>
          <c:smooth val="0"/>
          <c:extLst>
            <c:ext xmlns:c16="http://schemas.microsoft.com/office/drawing/2014/chart" uri="{C3380CC4-5D6E-409C-BE32-E72D297353CC}">
              <c16:uniqueId val="{00000000-1D5B-4721-9D46-8DB8C06E15F5}"/>
            </c:ext>
          </c:extLst>
        </c:ser>
        <c:ser>
          <c:idx val="1"/>
          <c:order val="1"/>
          <c:tx>
            <c:strRef>
              <c:f>Sheet1!$N$4</c:f>
              <c:strCache>
                <c:ptCount val="1"/>
                <c:pt idx="0">
                  <c:v>Slough</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Sheet1!$O$2:$Q$2</c:f>
              <c:numCache>
                <c:formatCode>General</c:formatCode>
                <c:ptCount val="3"/>
                <c:pt idx="0">
                  <c:v>2018</c:v>
                </c:pt>
                <c:pt idx="1">
                  <c:v>2019</c:v>
                </c:pt>
                <c:pt idx="2">
                  <c:v>2022</c:v>
                </c:pt>
              </c:numCache>
            </c:numRef>
          </c:cat>
          <c:val>
            <c:numRef>
              <c:f>Sheet1!$O$4:$Q$4</c:f>
              <c:numCache>
                <c:formatCode>0.0%</c:formatCode>
                <c:ptCount val="3"/>
                <c:pt idx="0">
                  <c:v>0.15</c:v>
                </c:pt>
                <c:pt idx="1">
                  <c:v>0.14000000000000001</c:v>
                </c:pt>
                <c:pt idx="2">
                  <c:v>9.0999999999999998E-2</c:v>
                </c:pt>
              </c:numCache>
            </c:numRef>
          </c:val>
          <c:smooth val="0"/>
          <c:extLst>
            <c:ext xmlns:c16="http://schemas.microsoft.com/office/drawing/2014/chart" uri="{C3380CC4-5D6E-409C-BE32-E72D297353CC}">
              <c16:uniqueId val="{00000001-1D5B-4721-9D46-8DB8C06E15F5}"/>
            </c:ext>
          </c:extLst>
        </c:ser>
        <c:dLbls>
          <c:dLblPos val="t"/>
          <c:showLegendKey val="0"/>
          <c:showVal val="1"/>
          <c:showCatName val="0"/>
          <c:showSerName val="0"/>
          <c:showPercent val="0"/>
          <c:showBubbleSize val="0"/>
        </c:dLbls>
        <c:smooth val="0"/>
        <c:axId val="625579448"/>
        <c:axId val="637129216"/>
      </c:lineChart>
      <c:catAx>
        <c:axId val="62557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37129216"/>
        <c:crosses val="autoZero"/>
        <c:auto val="1"/>
        <c:lblAlgn val="ctr"/>
        <c:lblOffset val="100"/>
        <c:noMultiLvlLbl val="0"/>
      </c:catAx>
      <c:valAx>
        <c:axId val="637129216"/>
        <c:scaling>
          <c:orientation val="minMax"/>
          <c:max val="0.2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25579448"/>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r>
              <a:rPr lang="en-GB">
                <a:solidFill>
                  <a:srgbClr val="333333"/>
                </a:solidFill>
              </a:rPr>
              <a:t>Percentage Grade 5 or above in English and Maths GCSEs</a:t>
            </a:r>
          </a:p>
        </c:rich>
      </c:tx>
      <c:layout>
        <c:manualLayout>
          <c:xMode val="edge"/>
          <c:yMode val="edge"/>
          <c:x val="0.13940230141202831"/>
          <c:y val="4.00625522526088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0.10082645129699676"/>
          <c:y val="0.21900390737698402"/>
          <c:w val="0.74922076031033091"/>
          <c:h val="0.71205930416246155"/>
        </c:manualLayout>
      </c:layout>
      <c:lineChart>
        <c:grouping val="standard"/>
        <c:varyColors val="0"/>
        <c:ser>
          <c:idx val="0"/>
          <c:order val="0"/>
          <c:tx>
            <c:strRef>
              <c:f>Sheet1!$S$3</c:f>
              <c:strCache>
                <c:ptCount val="1"/>
                <c:pt idx="0">
                  <c:v>England</c:v>
                </c:pt>
              </c:strCache>
            </c:strRef>
          </c:tx>
          <c:spPr>
            <a:ln w="28575" cap="rnd">
              <a:solidFill>
                <a:schemeClr val="bg1">
                  <a:lumMod val="6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Sheet1!$T$2:$V$2</c:f>
              <c:numCache>
                <c:formatCode>General</c:formatCode>
                <c:ptCount val="3"/>
                <c:pt idx="0">
                  <c:v>2018</c:v>
                </c:pt>
                <c:pt idx="1">
                  <c:v>2019</c:v>
                </c:pt>
                <c:pt idx="2">
                  <c:v>2022</c:v>
                </c:pt>
              </c:numCache>
            </c:numRef>
          </c:cat>
          <c:val>
            <c:numRef>
              <c:f>Sheet1!$T$3:$V$3</c:f>
              <c:numCache>
                <c:formatCode>0.0%</c:formatCode>
                <c:ptCount val="3"/>
                <c:pt idx="0">
                  <c:v>0.433</c:v>
                </c:pt>
                <c:pt idx="1">
                  <c:v>0.43</c:v>
                </c:pt>
                <c:pt idx="2">
                  <c:v>0.498</c:v>
                </c:pt>
              </c:numCache>
            </c:numRef>
          </c:val>
          <c:smooth val="0"/>
          <c:extLst>
            <c:ext xmlns:c16="http://schemas.microsoft.com/office/drawing/2014/chart" uri="{C3380CC4-5D6E-409C-BE32-E72D297353CC}">
              <c16:uniqueId val="{00000001-5F02-4AE0-B07F-98D200871132}"/>
            </c:ext>
          </c:extLst>
        </c:ser>
        <c:ser>
          <c:idx val="1"/>
          <c:order val="1"/>
          <c:tx>
            <c:strRef>
              <c:f>Sheet1!$S$4</c:f>
              <c:strCache>
                <c:ptCount val="1"/>
                <c:pt idx="0">
                  <c:v>Slough</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Sheet1!$T$2:$V$2</c:f>
              <c:numCache>
                <c:formatCode>General</c:formatCode>
                <c:ptCount val="3"/>
                <c:pt idx="0">
                  <c:v>2018</c:v>
                </c:pt>
                <c:pt idx="1">
                  <c:v>2019</c:v>
                </c:pt>
                <c:pt idx="2">
                  <c:v>2022</c:v>
                </c:pt>
              </c:numCache>
            </c:numRef>
          </c:cat>
          <c:val>
            <c:numRef>
              <c:f>Sheet1!$T$4:$V$4</c:f>
              <c:numCache>
                <c:formatCode>0.0%</c:formatCode>
                <c:ptCount val="3"/>
                <c:pt idx="0">
                  <c:v>0.56700000000000006</c:v>
                </c:pt>
                <c:pt idx="1">
                  <c:v>0.57100000000000006</c:v>
                </c:pt>
                <c:pt idx="2">
                  <c:v>0.63400000000000001</c:v>
                </c:pt>
              </c:numCache>
            </c:numRef>
          </c:val>
          <c:smooth val="0"/>
          <c:extLst>
            <c:ext xmlns:c16="http://schemas.microsoft.com/office/drawing/2014/chart" uri="{C3380CC4-5D6E-409C-BE32-E72D297353CC}">
              <c16:uniqueId val="{00000002-5F02-4AE0-B07F-98D200871132}"/>
            </c:ext>
          </c:extLst>
        </c:ser>
        <c:dLbls>
          <c:dLblPos val="t"/>
          <c:showLegendKey val="0"/>
          <c:showVal val="1"/>
          <c:showCatName val="0"/>
          <c:showSerName val="0"/>
          <c:showPercent val="0"/>
          <c:showBubbleSize val="0"/>
        </c:dLbls>
        <c:smooth val="0"/>
        <c:axId val="625579448"/>
        <c:axId val="637129216"/>
      </c:lineChart>
      <c:catAx>
        <c:axId val="62557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37129216"/>
        <c:crosses val="autoZero"/>
        <c:auto val="1"/>
        <c:lblAlgn val="ctr"/>
        <c:lblOffset val="100"/>
        <c:noMultiLvlLbl val="0"/>
      </c:catAx>
      <c:valAx>
        <c:axId val="637129216"/>
        <c:scaling>
          <c:orientation val="minMax"/>
          <c:max val="0.8"/>
          <c:min val="0.300000000000000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25579448"/>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r>
              <a:rPr lang="en-GB">
                <a:solidFill>
                  <a:srgbClr val="333333"/>
                </a:solidFill>
              </a:rPr>
              <a:t>Attainment</a:t>
            </a:r>
            <a:r>
              <a:rPr lang="en-GB" baseline="0">
                <a:solidFill>
                  <a:srgbClr val="333333"/>
                </a:solidFill>
              </a:rPr>
              <a:t> 8</a:t>
            </a:r>
            <a:endParaRPr lang="en-GB">
              <a:solidFill>
                <a:srgbClr val="333333"/>
              </a:solidFill>
            </a:endParaRPr>
          </a:p>
        </c:rich>
      </c:tx>
      <c:layout>
        <c:manualLayout>
          <c:xMode val="edge"/>
          <c:yMode val="edge"/>
          <c:x val="0.40030676208441529"/>
          <c:y val="4.650339551620949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0.10082645129699676"/>
          <c:y val="0.21900390737698402"/>
          <c:w val="0.74922076031033091"/>
          <c:h val="0.71205930416246155"/>
        </c:manualLayout>
      </c:layout>
      <c:lineChart>
        <c:grouping val="standard"/>
        <c:varyColors val="0"/>
        <c:ser>
          <c:idx val="0"/>
          <c:order val="0"/>
          <c:tx>
            <c:strRef>
              <c:f>Sheet1!$X$3</c:f>
              <c:strCache>
                <c:ptCount val="1"/>
                <c:pt idx="0">
                  <c:v>England</c:v>
                </c:pt>
              </c:strCache>
            </c:strRef>
          </c:tx>
          <c:spPr>
            <a:ln w="28575" cap="rnd">
              <a:solidFill>
                <a:schemeClr val="bg1">
                  <a:lumMod val="6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Sheet1!$Y$2:$AA$2</c:f>
              <c:numCache>
                <c:formatCode>General</c:formatCode>
                <c:ptCount val="3"/>
                <c:pt idx="0">
                  <c:v>2018</c:v>
                </c:pt>
                <c:pt idx="1">
                  <c:v>2019</c:v>
                </c:pt>
                <c:pt idx="2">
                  <c:v>2022</c:v>
                </c:pt>
              </c:numCache>
            </c:numRef>
          </c:cat>
          <c:val>
            <c:numRef>
              <c:f>Sheet1!$Y$3:$AA$3</c:f>
              <c:numCache>
                <c:formatCode>0.0%</c:formatCode>
                <c:ptCount val="3"/>
                <c:pt idx="0">
                  <c:v>0.46500000000000002</c:v>
                </c:pt>
                <c:pt idx="1">
                  <c:v>0.46700000000000003</c:v>
                </c:pt>
                <c:pt idx="2">
                  <c:v>0.48799999999999999</c:v>
                </c:pt>
              </c:numCache>
            </c:numRef>
          </c:val>
          <c:smooth val="0"/>
          <c:extLst>
            <c:ext xmlns:c16="http://schemas.microsoft.com/office/drawing/2014/chart" uri="{C3380CC4-5D6E-409C-BE32-E72D297353CC}">
              <c16:uniqueId val="{00000000-1D5B-4721-9D46-8DB8C06E15F5}"/>
            </c:ext>
          </c:extLst>
        </c:ser>
        <c:ser>
          <c:idx val="1"/>
          <c:order val="1"/>
          <c:tx>
            <c:strRef>
              <c:f>Sheet1!$X$4</c:f>
              <c:strCache>
                <c:ptCount val="1"/>
                <c:pt idx="0">
                  <c:v>Slough</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Sheet1!$Y$2:$AA$2</c:f>
              <c:numCache>
                <c:formatCode>General</c:formatCode>
                <c:ptCount val="3"/>
                <c:pt idx="0">
                  <c:v>2018</c:v>
                </c:pt>
                <c:pt idx="1">
                  <c:v>2019</c:v>
                </c:pt>
                <c:pt idx="2">
                  <c:v>2022</c:v>
                </c:pt>
              </c:numCache>
            </c:numRef>
          </c:cat>
          <c:val>
            <c:numRef>
              <c:f>Sheet1!$Y$4:$AA$4</c:f>
              <c:numCache>
                <c:formatCode>0.0%</c:formatCode>
                <c:ptCount val="3"/>
                <c:pt idx="0">
                  <c:v>0.53200000000000003</c:v>
                </c:pt>
                <c:pt idx="1">
                  <c:v>0.53400000000000003</c:v>
                </c:pt>
                <c:pt idx="2">
                  <c:v>0.55899999999999994</c:v>
                </c:pt>
              </c:numCache>
            </c:numRef>
          </c:val>
          <c:smooth val="0"/>
          <c:extLst>
            <c:ext xmlns:c16="http://schemas.microsoft.com/office/drawing/2014/chart" uri="{C3380CC4-5D6E-409C-BE32-E72D297353CC}">
              <c16:uniqueId val="{00000001-1D5B-4721-9D46-8DB8C06E15F5}"/>
            </c:ext>
          </c:extLst>
        </c:ser>
        <c:dLbls>
          <c:dLblPos val="t"/>
          <c:showLegendKey val="0"/>
          <c:showVal val="1"/>
          <c:showCatName val="0"/>
          <c:showSerName val="0"/>
          <c:showPercent val="0"/>
          <c:showBubbleSize val="0"/>
        </c:dLbls>
        <c:smooth val="0"/>
        <c:axId val="625579448"/>
        <c:axId val="637129216"/>
        <c:extLst>
          <c:ext xmlns:c15="http://schemas.microsoft.com/office/drawing/2012/chart" uri="{02D57815-91ED-43cb-92C2-25804820EDAC}">
            <c15:filteredLineSeries>
              <c15:ser>
                <c:idx val="2"/>
                <c:order val="2"/>
                <c:tx>
                  <c:strRef>
                    <c:extLst>
                      <c:ext uri="{02D57815-91ED-43cb-92C2-25804820EDAC}">
                        <c15:formulaRef>
                          <c15:sqref>Sheet1!$X$5</c15:sqref>
                        </c15:formulaRef>
                      </c:ext>
                    </c:extLst>
                    <c:strCache>
                      <c:ptCount val="1"/>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Sheet1!$Y$2:$AA$2</c15:sqref>
                        </c15:formulaRef>
                      </c:ext>
                    </c:extLst>
                    <c:numCache>
                      <c:formatCode>General</c:formatCode>
                      <c:ptCount val="3"/>
                      <c:pt idx="0">
                        <c:v>2018</c:v>
                      </c:pt>
                      <c:pt idx="1">
                        <c:v>2019</c:v>
                      </c:pt>
                      <c:pt idx="2">
                        <c:v>2022</c:v>
                      </c:pt>
                    </c:numCache>
                  </c:numRef>
                </c:cat>
                <c:val>
                  <c:numRef>
                    <c:extLst>
                      <c:ext uri="{02D57815-91ED-43cb-92C2-25804820EDAC}">
                        <c15:formulaRef>
                          <c15:sqref>Sheet1!$Y$5:$AA$5</c15:sqref>
                        </c15:formulaRef>
                      </c:ext>
                    </c:extLst>
                    <c:numCache>
                      <c:formatCode>General</c:formatCode>
                      <c:ptCount val="3"/>
                    </c:numCache>
                  </c:numRef>
                </c:val>
                <c:smooth val="0"/>
                <c:extLst>
                  <c:ext xmlns:c16="http://schemas.microsoft.com/office/drawing/2014/chart" uri="{C3380CC4-5D6E-409C-BE32-E72D297353CC}">
                    <c16:uniqueId val="{00000000-7453-4495-AD2F-FA69A2452427}"/>
                  </c:ext>
                </c:extLst>
              </c15:ser>
            </c15:filteredLineSeries>
          </c:ext>
        </c:extLst>
      </c:lineChart>
      <c:catAx>
        <c:axId val="62557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37129216"/>
        <c:crosses val="autoZero"/>
        <c:auto val="1"/>
        <c:lblAlgn val="ctr"/>
        <c:lblOffset val="100"/>
        <c:noMultiLvlLbl val="0"/>
      </c:catAx>
      <c:valAx>
        <c:axId val="637129216"/>
        <c:scaling>
          <c:orientation val="minMax"/>
          <c:max val="0.8"/>
          <c:min val="0.300000000000000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25579448"/>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r>
              <a:rPr lang="en-GB" sz="1400">
                <a:solidFill>
                  <a:srgbClr val="333333"/>
                </a:solidFill>
              </a:rPr>
              <a:t>Average points</a:t>
            </a:r>
            <a:r>
              <a:rPr lang="en-GB" sz="1400" baseline="0">
                <a:solidFill>
                  <a:srgbClr val="333333"/>
                </a:solidFill>
              </a:rPr>
              <a:t> per entry: Academic students</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England</c:v>
                </c:pt>
              </c:strCache>
            </c:strRef>
          </c:tx>
          <c:spPr>
            <a:ln w="28575" cap="rnd">
              <a:solidFill>
                <a:schemeClr val="bg1">
                  <a:lumMod val="6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2018</c:v>
                </c:pt>
                <c:pt idx="1">
                  <c:v>2019</c:v>
                </c:pt>
                <c:pt idx="2">
                  <c:v>2022</c:v>
                </c:pt>
              </c:strCache>
            </c:strRef>
          </c:cat>
          <c:val>
            <c:numRef>
              <c:f>Sheet1!$B$2:$D$2</c:f>
              <c:numCache>
                <c:formatCode>General</c:formatCode>
                <c:ptCount val="3"/>
                <c:pt idx="0">
                  <c:v>33.369999999999997</c:v>
                </c:pt>
                <c:pt idx="1">
                  <c:v>34.090000000000003</c:v>
                </c:pt>
                <c:pt idx="2">
                  <c:v>38.94</c:v>
                </c:pt>
              </c:numCache>
            </c:numRef>
          </c:val>
          <c:smooth val="0"/>
          <c:extLst>
            <c:ext xmlns:c16="http://schemas.microsoft.com/office/drawing/2014/chart" uri="{C3380CC4-5D6E-409C-BE32-E72D297353CC}">
              <c16:uniqueId val="{00000000-AFDB-4576-905D-EB616F707616}"/>
            </c:ext>
          </c:extLst>
        </c:ser>
        <c:ser>
          <c:idx val="1"/>
          <c:order val="1"/>
          <c:tx>
            <c:strRef>
              <c:f>Sheet1!$A$3</c:f>
              <c:strCache>
                <c:ptCount val="1"/>
                <c:pt idx="0">
                  <c:v>Slough</c:v>
                </c:pt>
              </c:strCache>
            </c:strRef>
          </c:tx>
          <c:spPr>
            <a:ln w="28575" cap="rnd">
              <a:solidFill>
                <a:schemeClr val="accent1"/>
              </a:solidFill>
              <a:round/>
            </a:ln>
            <a:effectLst/>
          </c:spPr>
          <c:marker>
            <c:symbol val="none"/>
          </c:marker>
          <c:dLbls>
            <c:dLbl>
              <c:idx val="0"/>
              <c:layout>
                <c:manualLayout>
                  <c:x val="-6.276254658775049E-2"/>
                  <c:y val="4.7391521415147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DB-4576-905D-EB616F707616}"/>
                </c:ext>
              </c:extLst>
            </c:dLbl>
            <c:dLbl>
              <c:idx val="1"/>
              <c:layout>
                <c:manualLayout>
                  <c:x val="-5.1436657781937935E-2"/>
                  <c:y val="6.8073606820760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DB-4576-905D-EB616F707616}"/>
                </c:ext>
              </c:extLst>
            </c:dLbl>
            <c:dLbl>
              <c:idx val="2"/>
              <c:layout>
                <c:manualLayout>
                  <c:x val="-4.2375946737287978E-2"/>
                  <c:y val="7.6937357708880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DB-4576-905D-EB616F7076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c:v>
                </c:pt>
                <c:pt idx="1">
                  <c:v>2019</c:v>
                </c:pt>
                <c:pt idx="2">
                  <c:v>2022</c:v>
                </c:pt>
              </c:strCache>
            </c:strRef>
          </c:cat>
          <c:val>
            <c:numRef>
              <c:f>Sheet1!$B$3:$D$3</c:f>
              <c:numCache>
                <c:formatCode>General</c:formatCode>
                <c:ptCount val="3"/>
                <c:pt idx="0">
                  <c:v>31.49</c:v>
                </c:pt>
                <c:pt idx="1">
                  <c:v>30.54</c:v>
                </c:pt>
                <c:pt idx="2">
                  <c:v>36.340000000000003</c:v>
                </c:pt>
              </c:numCache>
            </c:numRef>
          </c:val>
          <c:smooth val="0"/>
          <c:extLst>
            <c:ext xmlns:c16="http://schemas.microsoft.com/office/drawing/2014/chart" uri="{C3380CC4-5D6E-409C-BE32-E72D297353CC}">
              <c16:uniqueId val="{00000001-AFDB-4576-905D-EB616F707616}"/>
            </c:ext>
          </c:extLst>
        </c:ser>
        <c:dLbls>
          <c:dLblPos val="t"/>
          <c:showLegendKey val="0"/>
          <c:showVal val="1"/>
          <c:showCatName val="0"/>
          <c:showSerName val="0"/>
          <c:showPercent val="0"/>
          <c:showBubbleSize val="0"/>
        </c:dLbls>
        <c:smooth val="0"/>
        <c:axId val="709025368"/>
        <c:axId val="709026352"/>
      </c:lineChart>
      <c:catAx>
        <c:axId val="70902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9026352"/>
        <c:crosses val="autoZero"/>
        <c:auto val="1"/>
        <c:lblAlgn val="ctr"/>
        <c:lblOffset val="100"/>
        <c:noMultiLvlLbl val="0"/>
      </c:catAx>
      <c:valAx>
        <c:axId val="70902635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9025368"/>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197" b="0" i="0" u="none" strike="noStrike" kern="1200" baseline="0">
                <a:solidFill>
                  <a:schemeClr val="accent1">
                    <a:lumMod val="7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r>
              <a:rPr lang="en-GB" sz="1400">
                <a:solidFill>
                  <a:srgbClr val="333333"/>
                </a:solidFill>
              </a:rPr>
              <a:t>Average points</a:t>
            </a:r>
            <a:r>
              <a:rPr lang="en-GB" sz="1400" baseline="0">
                <a:solidFill>
                  <a:srgbClr val="333333"/>
                </a:solidFill>
              </a:rPr>
              <a:t> per entry: Applied general students</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England</c:v>
                </c:pt>
              </c:strCache>
            </c:strRef>
          </c:tx>
          <c:spPr>
            <a:ln w="28575" cap="rnd">
              <a:solidFill>
                <a:schemeClr val="bg1">
                  <a:lumMod val="6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2018</c:v>
                </c:pt>
                <c:pt idx="1">
                  <c:v>2019</c:v>
                </c:pt>
                <c:pt idx="2">
                  <c:v>2022</c:v>
                </c:pt>
              </c:strCache>
            </c:strRef>
          </c:cat>
          <c:val>
            <c:numRef>
              <c:f>Sheet1!$B$2:$D$2</c:f>
              <c:numCache>
                <c:formatCode>General</c:formatCode>
                <c:ptCount val="3"/>
                <c:pt idx="0">
                  <c:v>28.25</c:v>
                </c:pt>
                <c:pt idx="1">
                  <c:v>28.37</c:v>
                </c:pt>
                <c:pt idx="2">
                  <c:v>31.88</c:v>
                </c:pt>
              </c:numCache>
            </c:numRef>
          </c:val>
          <c:smooth val="0"/>
          <c:extLst>
            <c:ext xmlns:c16="http://schemas.microsoft.com/office/drawing/2014/chart" uri="{C3380CC4-5D6E-409C-BE32-E72D297353CC}">
              <c16:uniqueId val="{00000000-29DF-40AE-B5A1-D2A2EBBEBD8B}"/>
            </c:ext>
          </c:extLst>
        </c:ser>
        <c:ser>
          <c:idx val="1"/>
          <c:order val="1"/>
          <c:tx>
            <c:strRef>
              <c:f>Sheet1!$A$3</c:f>
              <c:strCache>
                <c:ptCount val="1"/>
                <c:pt idx="0">
                  <c:v>Slough</c:v>
                </c:pt>
              </c:strCache>
            </c:strRef>
          </c:tx>
          <c:spPr>
            <a:ln w="28575" cap="rnd">
              <a:solidFill>
                <a:schemeClr val="accent1"/>
              </a:solidFill>
              <a:round/>
            </a:ln>
            <a:effectLst/>
          </c:spPr>
          <c:marker>
            <c:symbol val="none"/>
          </c:marker>
          <c:dLbls>
            <c:dLbl>
              <c:idx val="0"/>
              <c:layout>
                <c:manualLayout>
                  <c:x val="-4.9171480020775427E-2"/>
                  <c:y val="3.8527770527027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DF-40AE-B5A1-D2A2EBBEBD8B}"/>
                </c:ext>
              </c:extLst>
            </c:dLbl>
            <c:dLbl>
              <c:idx val="1"/>
              <c:layout>
                <c:manualLayout>
                  <c:x val="-4.4641124498450403E-2"/>
                  <c:y val="4.7391521415147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DF-40AE-B5A1-D2A2EBBEBD8B}"/>
                </c:ext>
              </c:extLst>
            </c:dLbl>
            <c:dLbl>
              <c:idx val="2"/>
              <c:layout>
                <c:manualLayout>
                  <c:x val="-5.1436657781938018E-2"/>
                  <c:y val="4.4436937785774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DF-40AE-B5A1-D2A2EBBEBD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c:v>
                </c:pt>
                <c:pt idx="1">
                  <c:v>2019</c:v>
                </c:pt>
                <c:pt idx="2">
                  <c:v>2022</c:v>
                </c:pt>
              </c:strCache>
            </c:strRef>
          </c:cat>
          <c:val>
            <c:numRef>
              <c:f>Sheet1!$B$3:$D$3</c:f>
              <c:numCache>
                <c:formatCode>General</c:formatCode>
                <c:ptCount val="3"/>
                <c:pt idx="0">
                  <c:v>25.56</c:v>
                </c:pt>
                <c:pt idx="1">
                  <c:v>27.27</c:v>
                </c:pt>
                <c:pt idx="2">
                  <c:v>30.55</c:v>
                </c:pt>
              </c:numCache>
            </c:numRef>
          </c:val>
          <c:smooth val="0"/>
          <c:extLst>
            <c:ext xmlns:c16="http://schemas.microsoft.com/office/drawing/2014/chart" uri="{C3380CC4-5D6E-409C-BE32-E72D297353CC}">
              <c16:uniqueId val="{00000001-29DF-40AE-B5A1-D2A2EBBEBD8B}"/>
            </c:ext>
          </c:extLst>
        </c:ser>
        <c:dLbls>
          <c:dLblPos val="t"/>
          <c:showLegendKey val="0"/>
          <c:showVal val="1"/>
          <c:showCatName val="0"/>
          <c:showSerName val="0"/>
          <c:showPercent val="0"/>
          <c:showBubbleSize val="0"/>
        </c:dLbls>
        <c:smooth val="0"/>
        <c:axId val="709025368"/>
        <c:axId val="709026352"/>
      </c:lineChart>
      <c:catAx>
        <c:axId val="70902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9026352"/>
        <c:crosses val="autoZero"/>
        <c:auto val="1"/>
        <c:lblAlgn val="ctr"/>
        <c:lblOffset val="100"/>
        <c:noMultiLvlLbl val="0"/>
      </c:catAx>
      <c:valAx>
        <c:axId val="70902635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9025368"/>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197" b="0" i="0" u="none" strike="noStrike" kern="1200" baseline="0">
                <a:solidFill>
                  <a:schemeClr val="accent1">
                    <a:lumMod val="7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a:solidFill>
                  <a:srgbClr val="000000"/>
                </a:solidFill>
              </a:rPr>
              <a:t>Highest Qualification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bar"/>
        <c:grouping val="clustered"/>
        <c:varyColors val="0"/>
        <c:ser>
          <c:idx val="2"/>
          <c:order val="0"/>
          <c:tx>
            <c:strRef>
              <c:f>Qualification!$D$14</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Qualification!$A$15:$A$21</c:f>
              <c:strCache>
                <c:ptCount val="7"/>
                <c:pt idx="0">
                  <c:v>Other</c:v>
                </c:pt>
                <c:pt idx="1">
                  <c:v>Level 4 and above</c:v>
                </c:pt>
                <c:pt idx="2">
                  <c:v>Level 3</c:v>
                </c:pt>
                <c:pt idx="3">
                  <c:v>Apprenticeship</c:v>
                </c:pt>
                <c:pt idx="4">
                  <c:v>Level 2</c:v>
                </c:pt>
                <c:pt idx="5">
                  <c:v>Level 1 and entry level</c:v>
                </c:pt>
                <c:pt idx="6">
                  <c:v>No qualifications</c:v>
                </c:pt>
              </c:strCache>
            </c:strRef>
          </c:cat>
          <c:val>
            <c:numRef>
              <c:f>Qualification!$D$15:$D$21</c:f>
              <c:numCache>
                <c:formatCode>0.0%</c:formatCode>
                <c:ptCount val="7"/>
                <c:pt idx="0">
                  <c:v>2.7571222655357216E-2</c:v>
                </c:pt>
                <c:pt idx="1">
                  <c:v>0.33921953756774381</c:v>
                </c:pt>
                <c:pt idx="2">
                  <c:v>0.16921304615791244</c:v>
                </c:pt>
                <c:pt idx="3">
                  <c:v>5.3186197608600702E-2</c:v>
                </c:pt>
                <c:pt idx="4">
                  <c:v>0.13315660643048427</c:v>
                </c:pt>
                <c:pt idx="5">
                  <c:v>9.6859224871543873E-2</c:v>
                </c:pt>
                <c:pt idx="6">
                  <c:v>0.18079416470835769</c:v>
                </c:pt>
              </c:numCache>
            </c:numRef>
          </c:val>
          <c:extLst>
            <c:ext xmlns:c16="http://schemas.microsoft.com/office/drawing/2014/chart" uri="{C3380CC4-5D6E-409C-BE32-E72D297353CC}">
              <c16:uniqueId val="{00000000-0FED-4B0E-8042-7DEB0005138E}"/>
            </c:ext>
          </c:extLst>
        </c:ser>
        <c:ser>
          <c:idx val="1"/>
          <c:order val="1"/>
          <c:tx>
            <c:strRef>
              <c:f>Qualification!$C$14</c:f>
              <c:strCache>
                <c:ptCount val="1"/>
                <c:pt idx="0">
                  <c:v>Slough (2011)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Qualification!$A$15:$A$21</c:f>
              <c:strCache>
                <c:ptCount val="7"/>
                <c:pt idx="0">
                  <c:v>Other</c:v>
                </c:pt>
                <c:pt idx="1">
                  <c:v>Level 4 and above</c:v>
                </c:pt>
                <c:pt idx="2">
                  <c:v>Level 3</c:v>
                </c:pt>
                <c:pt idx="3">
                  <c:v>Apprenticeship</c:v>
                </c:pt>
                <c:pt idx="4">
                  <c:v>Level 2</c:v>
                </c:pt>
                <c:pt idx="5">
                  <c:v>Level 1 and entry level</c:v>
                </c:pt>
                <c:pt idx="6">
                  <c:v>No qualifications</c:v>
                </c:pt>
              </c:strCache>
            </c:strRef>
          </c:cat>
          <c:val>
            <c:numRef>
              <c:f>Qualification!$C$15:$C$21</c:f>
              <c:numCache>
                <c:formatCode>0.0%</c:formatCode>
                <c:ptCount val="7"/>
                <c:pt idx="0">
                  <c:v>0.13653710910028599</c:v>
                </c:pt>
                <c:pt idx="1">
                  <c:v>0.25842749308453278</c:v>
                </c:pt>
                <c:pt idx="2">
                  <c:v>0.10117680153781237</c:v>
                </c:pt>
                <c:pt idx="3">
                  <c:v>2.2232641005204182E-2</c:v>
                </c:pt>
                <c:pt idx="4">
                  <c:v>0.13367715317173801</c:v>
                </c:pt>
                <c:pt idx="5">
                  <c:v>0.14696422710863144</c:v>
                </c:pt>
                <c:pt idx="6">
                  <c:v>0.2009845749917952</c:v>
                </c:pt>
              </c:numCache>
            </c:numRef>
          </c:val>
          <c:extLst>
            <c:ext xmlns:c16="http://schemas.microsoft.com/office/drawing/2014/chart" uri="{C3380CC4-5D6E-409C-BE32-E72D297353CC}">
              <c16:uniqueId val="{00000001-0FED-4B0E-8042-7DEB0005138E}"/>
            </c:ext>
          </c:extLst>
        </c:ser>
        <c:ser>
          <c:idx val="0"/>
          <c:order val="2"/>
          <c:tx>
            <c:strRef>
              <c:f>Qualification!$B$14</c:f>
              <c:strCache>
                <c:ptCount val="1"/>
                <c:pt idx="0">
                  <c:v>Slough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Qualification!$A$15:$A$21</c:f>
              <c:strCache>
                <c:ptCount val="7"/>
                <c:pt idx="0">
                  <c:v>Other</c:v>
                </c:pt>
                <c:pt idx="1">
                  <c:v>Level 4 and above</c:v>
                </c:pt>
                <c:pt idx="2">
                  <c:v>Level 3</c:v>
                </c:pt>
                <c:pt idx="3">
                  <c:v>Apprenticeship</c:v>
                </c:pt>
                <c:pt idx="4">
                  <c:v>Level 2</c:v>
                </c:pt>
                <c:pt idx="5">
                  <c:v>Level 1 and entry level</c:v>
                </c:pt>
                <c:pt idx="6">
                  <c:v>No qualifications</c:v>
                </c:pt>
              </c:strCache>
            </c:strRef>
          </c:cat>
          <c:val>
            <c:numRef>
              <c:f>Qualification!$B$15:$B$21</c:f>
              <c:numCache>
                <c:formatCode>0.0%</c:formatCode>
                <c:ptCount val="7"/>
                <c:pt idx="0">
                  <c:v>4.4226209494341397E-2</c:v>
                </c:pt>
                <c:pt idx="1">
                  <c:v>0.34828560378024787</c:v>
                </c:pt>
                <c:pt idx="2">
                  <c:v>0.13605024635512133</c:v>
                </c:pt>
                <c:pt idx="3">
                  <c:v>4.2073755191955199E-2</c:v>
                </c:pt>
                <c:pt idx="4">
                  <c:v>0.12053744093362706</c:v>
                </c:pt>
                <c:pt idx="5">
                  <c:v>0.10732002623303681</c:v>
                </c:pt>
                <c:pt idx="6">
                  <c:v>0.20150671801167033</c:v>
                </c:pt>
              </c:numCache>
            </c:numRef>
          </c:val>
          <c:extLst>
            <c:ext xmlns:c16="http://schemas.microsoft.com/office/drawing/2014/chart" uri="{C3380CC4-5D6E-409C-BE32-E72D297353CC}">
              <c16:uniqueId val="{00000002-0FED-4B0E-8042-7DEB0005138E}"/>
            </c:ext>
          </c:extLst>
        </c:ser>
        <c:dLbls>
          <c:dLblPos val="outEnd"/>
          <c:showLegendKey val="0"/>
          <c:showVal val="1"/>
          <c:showCatName val="0"/>
          <c:showSerName val="0"/>
          <c:showPercent val="0"/>
          <c:showBubbleSize val="0"/>
        </c:dLbls>
        <c:gapWidth val="182"/>
        <c:axId val="681670504"/>
        <c:axId val="681671488"/>
      </c:barChart>
      <c:catAx>
        <c:axId val="681670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681671488"/>
        <c:crosses val="autoZero"/>
        <c:auto val="1"/>
        <c:lblAlgn val="ctr"/>
        <c:lblOffset val="100"/>
        <c:noMultiLvlLbl val="0"/>
      </c:catAx>
      <c:valAx>
        <c:axId val="68167148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6816705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r>
              <a:rPr lang="en-GB" sz="1400">
                <a:solidFill>
                  <a:srgbClr val="333333"/>
                </a:solidFill>
              </a:rPr>
              <a:t>Percentage of pupils with SEND:</a:t>
            </a:r>
            <a:r>
              <a:rPr lang="en-GB" sz="1400" baseline="0">
                <a:solidFill>
                  <a:srgbClr val="333333"/>
                </a:solidFill>
              </a:rPr>
              <a:t> all Slough schools</a:t>
            </a:r>
            <a:endParaRPr lang="en-GB" sz="1400">
              <a:solidFill>
                <a:srgbClr val="333333"/>
              </a:solidFill>
            </a:endParaRPr>
          </a:p>
        </c:rich>
      </c:tx>
      <c:layout>
        <c:manualLayout>
          <c:xMode val="edge"/>
          <c:yMode val="edge"/>
          <c:x val="0.31597821276143062"/>
          <c:y val="2.821438895201370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5.977989353389971E-2"/>
          <c:y val="0.16662351907350129"/>
          <c:w val="0.77027115698375537"/>
          <c:h val="0.69853688224220745"/>
        </c:manualLayout>
      </c:layout>
      <c:lineChart>
        <c:grouping val="standard"/>
        <c:varyColors val="0"/>
        <c:ser>
          <c:idx val="0"/>
          <c:order val="0"/>
          <c:tx>
            <c:strRef>
              <c:f>Sheet1!$A$8</c:f>
              <c:strCache>
                <c:ptCount val="1"/>
                <c:pt idx="0">
                  <c:v>England</c:v>
                </c:pt>
              </c:strCache>
            </c:strRef>
          </c:tx>
          <c:spPr>
            <a:ln w="28575" cap="rnd">
              <a:solidFill>
                <a:schemeClr val="bg1">
                  <a:lumMod val="6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Sheet1!$B$7:$G$7</c:f>
              <c:numCache>
                <c:formatCode>General</c:formatCode>
                <c:ptCount val="6"/>
                <c:pt idx="0">
                  <c:v>2017</c:v>
                </c:pt>
                <c:pt idx="1">
                  <c:v>2018</c:v>
                </c:pt>
                <c:pt idx="2">
                  <c:v>2019</c:v>
                </c:pt>
                <c:pt idx="3">
                  <c:v>2020</c:v>
                </c:pt>
                <c:pt idx="4">
                  <c:v>2021</c:v>
                </c:pt>
                <c:pt idx="5">
                  <c:v>2022</c:v>
                </c:pt>
              </c:numCache>
            </c:numRef>
          </c:cat>
          <c:val>
            <c:numRef>
              <c:f>Sheet1!$B$8:$G$8</c:f>
              <c:numCache>
                <c:formatCode>0.0%</c:formatCode>
                <c:ptCount val="6"/>
                <c:pt idx="0">
                  <c:v>0.14399999999999999</c:v>
                </c:pt>
                <c:pt idx="1">
                  <c:v>0.14599999999999999</c:v>
                </c:pt>
                <c:pt idx="2">
                  <c:v>0.14899999999999999</c:v>
                </c:pt>
                <c:pt idx="3">
                  <c:v>0.153</c:v>
                </c:pt>
                <c:pt idx="4">
                  <c:v>0.157</c:v>
                </c:pt>
                <c:pt idx="5">
                  <c:v>0.16300000000000001</c:v>
                </c:pt>
              </c:numCache>
            </c:numRef>
          </c:val>
          <c:smooth val="0"/>
          <c:extLst>
            <c:ext xmlns:c16="http://schemas.microsoft.com/office/drawing/2014/chart" uri="{C3380CC4-5D6E-409C-BE32-E72D297353CC}">
              <c16:uniqueId val="{00000000-AFDB-4576-905D-EB616F707616}"/>
            </c:ext>
          </c:extLst>
        </c:ser>
        <c:ser>
          <c:idx val="1"/>
          <c:order val="1"/>
          <c:tx>
            <c:strRef>
              <c:f>Sheet1!$A$9</c:f>
              <c:strCache>
                <c:ptCount val="1"/>
                <c:pt idx="0">
                  <c:v>Slough</c:v>
                </c:pt>
              </c:strCache>
            </c:strRef>
          </c:tx>
          <c:spPr>
            <a:ln w="28575" cap="rnd">
              <a:solidFill>
                <a:schemeClr val="accent1"/>
              </a:solidFill>
              <a:round/>
            </a:ln>
            <a:effectLst/>
          </c:spPr>
          <c:marker>
            <c:symbol val="none"/>
          </c:marker>
          <c:dLbls>
            <c:dLbl>
              <c:idx val="0"/>
              <c:layout>
                <c:manualLayout>
                  <c:x val="-2.8845671858785112E-2"/>
                  <c:y val="6.7525044111646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DB-4576-905D-EB616F707616}"/>
                </c:ext>
              </c:extLst>
            </c:dLbl>
            <c:dLbl>
              <c:idx val="1"/>
              <c:layout>
                <c:manualLayout>
                  <c:x val="-3.712868750259718E-2"/>
                  <c:y val="6.33152533316184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DB-4576-905D-EB616F707616}"/>
                </c:ext>
              </c:extLst>
            </c:dLbl>
            <c:dLbl>
              <c:idx val="2"/>
              <c:layout>
                <c:manualLayout>
                  <c:x val="-3.0028959807901164E-2"/>
                  <c:y val="7.1734834891674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DB-4576-905D-EB616F707616}"/>
                </c:ext>
              </c:extLst>
            </c:dLbl>
            <c:dLbl>
              <c:idx val="3"/>
              <c:layout>
                <c:manualLayout>
                  <c:x val="-3.0028959807901122E-2"/>
                  <c:y val="8.0154416451729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90-412F-803D-280095F7E952}"/>
                </c:ext>
              </c:extLst>
            </c:dLbl>
            <c:dLbl>
              <c:idx val="4"/>
              <c:layout>
                <c:manualLayout>
                  <c:x val="-3.0028959807901122E-2"/>
                  <c:y val="6.7525044111646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90-412F-803D-280095F7E952}"/>
                </c:ext>
              </c:extLst>
            </c:dLbl>
            <c:dLbl>
              <c:idx val="5"/>
              <c:layout>
                <c:manualLayout>
                  <c:x val="-3.1212247757017132E-2"/>
                  <c:y val="8.8573998011785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90-412F-803D-280095F7E9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Sheet1!$B$7:$G$7</c:f>
              <c:numCache>
                <c:formatCode>General</c:formatCode>
                <c:ptCount val="6"/>
                <c:pt idx="0">
                  <c:v>2017</c:v>
                </c:pt>
                <c:pt idx="1">
                  <c:v>2018</c:v>
                </c:pt>
                <c:pt idx="2">
                  <c:v>2019</c:v>
                </c:pt>
                <c:pt idx="3">
                  <c:v>2020</c:v>
                </c:pt>
                <c:pt idx="4">
                  <c:v>2021</c:v>
                </c:pt>
                <c:pt idx="5">
                  <c:v>2022</c:v>
                </c:pt>
              </c:numCache>
            </c:numRef>
          </c:cat>
          <c:val>
            <c:numRef>
              <c:f>Sheet1!$B$9:$G$9</c:f>
              <c:numCache>
                <c:formatCode>0.0%</c:formatCode>
                <c:ptCount val="6"/>
                <c:pt idx="0">
                  <c:v>0.13800000000000001</c:v>
                </c:pt>
                <c:pt idx="1">
                  <c:v>0.13600000000000001</c:v>
                </c:pt>
                <c:pt idx="2">
                  <c:v>0.13400000000000001</c:v>
                </c:pt>
                <c:pt idx="3">
                  <c:v>0.13400000000000001</c:v>
                </c:pt>
                <c:pt idx="4">
                  <c:v>0.13600000000000001</c:v>
                </c:pt>
                <c:pt idx="5">
                  <c:v>0.13600000000000001</c:v>
                </c:pt>
              </c:numCache>
            </c:numRef>
          </c:val>
          <c:smooth val="0"/>
          <c:extLst>
            <c:ext xmlns:c16="http://schemas.microsoft.com/office/drawing/2014/chart" uri="{C3380CC4-5D6E-409C-BE32-E72D297353CC}">
              <c16:uniqueId val="{00000001-AFDB-4576-905D-EB616F707616}"/>
            </c:ext>
          </c:extLst>
        </c:ser>
        <c:dLbls>
          <c:dLblPos val="t"/>
          <c:showLegendKey val="0"/>
          <c:showVal val="1"/>
          <c:showCatName val="0"/>
          <c:showSerName val="0"/>
          <c:showPercent val="0"/>
          <c:showBubbleSize val="0"/>
        </c:dLbls>
        <c:smooth val="0"/>
        <c:axId val="709025368"/>
        <c:axId val="709026352"/>
      </c:lineChart>
      <c:catAx>
        <c:axId val="70902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9026352"/>
        <c:crosses val="autoZero"/>
        <c:auto val="1"/>
        <c:lblAlgn val="ctr"/>
        <c:lblOffset val="100"/>
        <c:noMultiLvlLbl val="0"/>
      </c:catAx>
      <c:valAx>
        <c:axId val="709026352"/>
        <c:scaling>
          <c:orientation val="minMax"/>
          <c:max val="0.2"/>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9025368"/>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197" b="0" i="0" u="none" strike="noStrike" kern="1200" baseline="0">
                <a:solidFill>
                  <a:schemeClr val="accent1">
                    <a:lumMod val="7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dirty="0"/>
              <a:t>Ten Largest</a:t>
            </a:r>
            <a:r>
              <a:rPr lang="en-US" baseline="0" dirty="0"/>
              <a:t> (Detailed) </a:t>
            </a:r>
            <a:r>
              <a:rPr lang="en-US" dirty="0"/>
              <a:t>Ethnic</a:t>
            </a:r>
            <a:r>
              <a:rPr lang="en-US" baseline="0" dirty="0"/>
              <a:t> Groups in Slough in </a:t>
            </a:r>
            <a:r>
              <a:rPr lang="en-US" dirty="0"/>
              <a:t>2021</a:t>
            </a:r>
          </a:p>
        </c:rich>
      </c:tx>
      <c:layout>
        <c:manualLayout>
          <c:xMode val="edge"/>
          <c:yMode val="edge"/>
          <c:x val="0.20298671668758386"/>
          <c:y val="3.22640235088232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bar"/>
        <c:grouping val="clustered"/>
        <c:varyColors val="0"/>
        <c:ser>
          <c:idx val="0"/>
          <c:order val="0"/>
          <c:tx>
            <c:strRef>
              <c:f>Sheet2!$R$1</c:f>
              <c:strCache>
                <c:ptCount val="1"/>
                <c:pt idx="0">
                  <c:v>2021 Census </c:v>
                </c:pt>
              </c:strCache>
            </c:strRef>
          </c:tx>
          <c:spPr>
            <a:solidFill>
              <a:srgbClr val="9E66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Sheet2!$P$2:$P$11</c:f>
              <c:strCache>
                <c:ptCount val="10"/>
                <c:pt idx="0">
                  <c:v>Mixed/Multiple: White and Asian (unspecified)</c:v>
                </c:pt>
                <c:pt idx="1">
                  <c:v>White: Romanian</c:v>
                </c:pt>
                <c:pt idx="2">
                  <c:v>White: European Mixed</c:v>
                </c:pt>
                <c:pt idx="3">
                  <c:v>Black: Caribbean</c:v>
                </c:pt>
                <c:pt idx="4">
                  <c:v>Black: African (unspecified)</c:v>
                </c:pt>
                <c:pt idx="5">
                  <c:v>Other: Sikh</c:v>
                </c:pt>
                <c:pt idx="6">
                  <c:v>White: Polish</c:v>
                </c:pt>
                <c:pt idx="7">
                  <c:v>Asian: Indian or British Indian</c:v>
                </c:pt>
                <c:pt idx="8">
                  <c:v>Asian: Pakistani or British Pakistani</c:v>
                </c:pt>
                <c:pt idx="9">
                  <c:v>White: English, Welsh, Scottish, Northern Irish or British</c:v>
                </c:pt>
              </c:strCache>
            </c:strRef>
          </c:cat>
          <c:val>
            <c:numRef>
              <c:f>Sheet2!$R$2:$R$11</c:f>
              <c:numCache>
                <c:formatCode>0%</c:formatCode>
                <c:ptCount val="10"/>
                <c:pt idx="0">
                  <c:v>1.2271293375394322E-2</c:v>
                </c:pt>
                <c:pt idx="1">
                  <c:v>1.4246056782334385E-2</c:v>
                </c:pt>
                <c:pt idx="2">
                  <c:v>1.4908517350157729E-2</c:v>
                </c:pt>
                <c:pt idx="3">
                  <c:v>1.7470031545741324E-2</c:v>
                </c:pt>
                <c:pt idx="4">
                  <c:v>1.8504731861198737E-2</c:v>
                </c:pt>
                <c:pt idx="5">
                  <c:v>2.0189274447949528E-2</c:v>
                </c:pt>
                <c:pt idx="6">
                  <c:v>4.9072555205047316E-2</c:v>
                </c:pt>
                <c:pt idx="7">
                  <c:v>0.1905930599369085</c:v>
                </c:pt>
                <c:pt idx="8">
                  <c:v>0.21651104100946372</c:v>
                </c:pt>
                <c:pt idx="9">
                  <c:v>0.24033438485804418</c:v>
                </c:pt>
              </c:numCache>
            </c:numRef>
          </c:val>
          <c:extLst>
            <c:ext xmlns:c16="http://schemas.microsoft.com/office/drawing/2014/chart" uri="{C3380CC4-5D6E-409C-BE32-E72D297353CC}">
              <c16:uniqueId val="{00000000-E4AC-44D6-AAA3-7ACB377E6FDC}"/>
            </c:ext>
          </c:extLst>
        </c:ser>
        <c:dLbls>
          <c:dLblPos val="outEnd"/>
          <c:showLegendKey val="0"/>
          <c:showVal val="1"/>
          <c:showCatName val="0"/>
          <c:showSerName val="0"/>
          <c:showPercent val="0"/>
          <c:showBubbleSize val="0"/>
        </c:dLbls>
        <c:gapWidth val="182"/>
        <c:axId val="963262736"/>
        <c:axId val="963259784"/>
      </c:barChart>
      <c:catAx>
        <c:axId val="963262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63259784"/>
        <c:crosses val="autoZero"/>
        <c:auto val="1"/>
        <c:lblAlgn val="ctr"/>
        <c:lblOffset val="100"/>
        <c:noMultiLvlLbl val="0"/>
      </c:catAx>
      <c:valAx>
        <c:axId val="9632597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63262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r>
              <a:rPr lang="en-GB" sz="1400">
                <a:solidFill>
                  <a:srgbClr val="333333"/>
                </a:solidFill>
              </a:rPr>
              <a:t>Percentage of</a:t>
            </a:r>
            <a:r>
              <a:rPr lang="en-GB" sz="1400" baseline="0">
                <a:solidFill>
                  <a:srgbClr val="333333"/>
                </a:solidFill>
              </a:rPr>
              <a:t> new EHC plans issued within 20 weeks</a:t>
            </a:r>
            <a:endParaRPr lang="en-GB" sz="1400">
              <a:solidFill>
                <a:srgbClr val="333333"/>
              </a:solidFill>
            </a:endParaRPr>
          </a:p>
        </c:rich>
      </c:tx>
      <c:layout>
        <c:manualLayout>
          <c:xMode val="edge"/>
          <c:yMode val="edge"/>
          <c:x val="0.22126870965453641"/>
          <c:y val="2.52586507562804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9.324231748913131E-2"/>
          <c:y val="0.17517442009218914"/>
          <c:w val="0.77027115698375537"/>
          <c:h val="0.69853688224220745"/>
        </c:manualLayout>
      </c:layout>
      <c:lineChart>
        <c:grouping val="standard"/>
        <c:varyColors val="0"/>
        <c:ser>
          <c:idx val="0"/>
          <c:order val="0"/>
          <c:tx>
            <c:strRef>
              <c:f>Sheet1!$A$13</c:f>
              <c:strCache>
                <c:ptCount val="1"/>
                <c:pt idx="0">
                  <c:v>England</c:v>
                </c:pt>
              </c:strCache>
            </c:strRef>
          </c:tx>
          <c:spPr>
            <a:ln w="28575" cap="rnd">
              <a:solidFill>
                <a:schemeClr val="bg1">
                  <a:lumMod val="65000"/>
                </a:schemeClr>
              </a:solidFill>
              <a:round/>
            </a:ln>
            <a:effectLst/>
          </c:spPr>
          <c:marker>
            <c:symbol val="none"/>
          </c:marker>
          <c:dLbls>
            <c:dLbl>
              <c:idx val="1"/>
              <c:layout>
                <c:manualLayout>
                  <c:x val="-5.034809347224084E-2"/>
                  <c:y val="4.85696497593377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7D-4D43-A87D-046BF317EC5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Sheet1!$B$12:$F$12</c:f>
              <c:numCache>
                <c:formatCode>General</c:formatCode>
                <c:ptCount val="5"/>
                <c:pt idx="0">
                  <c:v>2018</c:v>
                </c:pt>
                <c:pt idx="1">
                  <c:v>2019</c:v>
                </c:pt>
                <c:pt idx="2">
                  <c:v>2020</c:v>
                </c:pt>
                <c:pt idx="3">
                  <c:v>2021</c:v>
                </c:pt>
                <c:pt idx="4">
                  <c:v>2022</c:v>
                </c:pt>
              </c:numCache>
            </c:numRef>
          </c:cat>
          <c:val>
            <c:numRef>
              <c:f>Sheet1!$B$13:$F$13</c:f>
              <c:numCache>
                <c:formatCode>0.0%</c:formatCode>
                <c:ptCount val="5"/>
                <c:pt idx="0">
                  <c:v>0.57999999999999996</c:v>
                </c:pt>
                <c:pt idx="1">
                  <c:v>0.58700000000000008</c:v>
                </c:pt>
                <c:pt idx="2">
                  <c:v>0.55600000000000005</c:v>
                </c:pt>
                <c:pt idx="3">
                  <c:v>0.57899999999999996</c:v>
                </c:pt>
              </c:numCache>
            </c:numRef>
          </c:val>
          <c:smooth val="0"/>
          <c:extLst>
            <c:ext xmlns:c16="http://schemas.microsoft.com/office/drawing/2014/chart" uri="{C3380CC4-5D6E-409C-BE32-E72D297353CC}">
              <c16:uniqueId val="{00000000-AFDB-4576-905D-EB616F707616}"/>
            </c:ext>
          </c:extLst>
        </c:ser>
        <c:ser>
          <c:idx val="1"/>
          <c:order val="1"/>
          <c:tx>
            <c:strRef>
              <c:f>Sheet1!$A$14</c:f>
              <c:strCache>
                <c:ptCount val="1"/>
                <c:pt idx="0">
                  <c:v>Slough</c:v>
                </c:pt>
              </c:strCache>
            </c:strRef>
          </c:tx>
          <c:spPr>
            <a:ln w="28575" cap="rnd">
              <a:solidFill>
                <a:schemeClr val="accent1"/>
              </a:solidFill>
              <a:round/>
            </a:ln>
            <a:effectLst/>
          </c:spPr>
          <c:marker>
            <c:symbol val="none"/>
          </c:marker>
          <c:dLbls>
            <c:dLbl>
              <c:idx val="0"/>
              <c:layout>
                <c:manualLayout>
                  <c:x val="-4.1547529903552753E-2"/>
                  <c:y val="4.5719318200691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DB-4576-905D-EB616F707616}"/>
                </c:ext>
              </c:extLst>
            </c:dLbl>
            <c:dLbl>
              <c:idx val="2"/>
              <c:layout>
                <c:manualLayout>
                  <c:x val="-7.3229558750830051E-2"/>
                  <c:y val="6.2821307552570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DB-4576-905D-EB616F707616}"/>
                </c:ext>
              </c:extLst>
            </c:dLbl>
            <c:dLbl>
              <c:idx val="3"/>
              <c:layout>
                <c:manualLayout>
                  <c:x val="-6.4428995182141874E-2"/>
                  <c:y val="5.42703128766309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90-412F-803D-280095F7E952}"/>
                </c:ext>
              </c:extLst>
            </c:dLbl>
            <c:dLbl>
              <c:idx val="4"/>
              <c:layout>
                <c:manualLayout>
                  <c:x val="-5.2108206185978501E-2"/>
                  <c:y val="4.0018655083398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90-412F-803D-280095F7E9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Sheet1!$B$12:$F$12</c:f>
              <c:numCache>
                <c:formatCode>General</c:formatCode>
                <c:ptCount val="5"/>
                <c:pt idx="0">
                  <c:v>2018</c:v>
                </c:pt>
                <c:pt idx="1">
                  <c:v>2019</c:v>
                </c:pt>
                <c:pt idx="2">
                  <c:v>2020</c:v>
                </c:pt>
                <c:pt idx="3">
                  <c:v>2021</c:v>
                </c:pt>
                <c:pt idx="4">
                  <c:v>2022</c:v>
                </c:pt>
              </c:numCache>
            </c:numRef>
          </c:cat>
          <c:val>
            <c:numRef>
              <c:f>Sheet1!$B$14:$F$14</c:f>
              <c:numCache>
                <c:formatCode>0.0%</c:formatCode>
                <c:ptCount val="5"/>
                <c:pt idx="0">
                  <c:v>0.57499999999999996</c:v>
                </c:pt>
                <c:pt idx="1">
                  <c:v>0.624</c:v>
                </c:pt>
                <c:pt idx="2">
                  <c:v>0.503</c:v>
                </c:pt>
                <c:pt idx="3">
                  <c:v>0.22899999999999998</c:v>
                </c:pt>
                <c:pt idx="4">
                  <c:v>0.14000000000000001</c:v>
                </c:pt>
              </c:numCache>
            </c:numRef>
          </c:val>
          <c:smooth val="0"/>
          <c:extLst>
            <c:ext xmlns:c16="http://schemas.microsoft.com/office/drawing/2014/chart" uri="{C3380CC4-5D6E-409C-BE32-E72D297353CC}">
              <c16:uniqueId val="{00000001-AFDB-4576-905D-EB616F707616}"/>
            </c:ext>
          </c:extLst>
        </c:ser>
        <c:dLbls>
          <c:dLblPos val="t"/>
          <c:showLegendKey val="0"/>
          <c:showVal val="1"/>
          <c:showCatName val="0"/>
          <c:showSerName val="0"/>
          <c:showPercent val="0"/>
          <c:showBubbleSize val="0"/>
        </c:dLbls>
        <c:smooth val="0"/>
        <c:axId val="709025368"/>
        <c:axId val="709026352"/>
      </c:lineChart>
      <c:catAx>
        <c:axId val="70902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9026352"/>
        <c:crosses val="autoZero"/>
        <c:auto val="1"/>
        <c:lblAlgn val="ctr"/>
        <c:lblOffset val="100"/>
        <c:noMultiLvlLbl val="0"/>
      </c:catAx>
      <c:valAx>
        <c:axId val="709026352"/>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9025368"/>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197" b="0" i="0" u="none" strike="noStrike" kern="1200" baseline="0">
                <a:solidFill>
                  <a:schemeClr val="accent1">
                    <a:lumMod val="7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National Identity</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46373501143475204"/>
          <c:y val="6.781206040275968E-2"/>
          <c:w val="0.49256345058824247"/>
          <c:h val="0.84401496849983426"/>
        </c:manualLayout>
      </c:layout>
      <c:barChart>
        <c:barDir val="bar"/>
        <c:grouping val="clustered"/>
        <c:varyColors val="0"/>
        <c:ser>
          <c:idx val="2"/>
          <c:order val="0"/>
          <c:tx>
            <c:strRef>
              <c:f>'National Identity'!$N$18</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'National Identity'!$N$19:$N$28</c:f>
              <c:numCache>
                <c:formatCode>0%</c:formatCode>
                <c:ptCount val="10"/>
                <c:pt idx="0">
                  <c:v>2.0464206367818982E-2</c:v>
                </c:pt>
                <c:pt idx="1">
                  <c:v>9.9659182445729202E-2</c:v>
                </c:pt>
                <c:pt idx="2">
                  <c:v>2.0464206367818982E-2</c:v>
                </c:pt>
                <c:pt idx="3">
                  <c:v>1.7515297561793539E-3</c:v>
                </c:pt>
                <c:pt idx="4">
                  <c:v>1.8707188919365053E-3</c:v>
                </c:pt>
                <c:pt idx="5">
                  <c:v>4.9501462629311273E-3</c:v>
                </c:pt>
                <c:pt idx="6">
                  <c:v>6.0320890504465497E-3</c:v>
                </c:pt>
                <c:pt idx="7">
                  <c:v>0.14263884144690406</c:v>
                </c:pt>
                <c:pt idx="8">
                  <c:v>0.15251247440965177</c:v>
                </c:pt>
                <c:pt idx="9">
                  <c:v>0.56829994196499889</c:v>
                </c:pt>
              </c:numCache>
            </c:numRef>
          </c:val>
          <c:extLst>
            <c:ext xmlns:c16="http://schemas.microsoft.com/office/drawing/2014/chart" uri="{C3380CC4-5D6E-409C-BE32-E72D297353CC}">
              <c16:uniqueId val="{00000000-0C53-4CDB-A0C7-2677B88FEF8D}"/>
            </c:ext>
          </c:extLst>
        </c:ser>
        <c:ser>
          <c:idx val="1"/>
          <c:order val="1"/>
          <c:tx>
            <c:strRef>
              <c:f>'National Identity'!$K$18</c:f>
              <c:strCache>
                <c:ptCount val="1"/>
                <c:pt idx="0">
                  <c:v>Slough (2011)</c:v>
                </c:pt>
              </c:strCache>
            </c:strRef>
          </c:tx>
          <c:spPr>
            <a:solidFill>
              <a:srgbClr val="804C8A"/>
            </a:solidFill>
            <a:ln>
              <a:noFill/>
            </a:ln>
            <a:effectLst/>
          </c:spPr>
          <c:invertIfNegative val="0"/>
          <c:dLbls>
            <c:dLbl>
              <c:idx val="9"/>
              <c:layout>
                <c:manualLayout>
                  <c:x val="0"/>
                  <c:y val="1.085959770923754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53-4CDB-A0C7-2677B88FEF8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04C8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Identity'!$G$19:$G$28</c:f>
              <c:strCache>
                <c:ptCount val="10"/>
                <c:pt idx="0">
                  <c:v>Non-UK identity and at least one UK identity</c:v>
                </c:pt>
                <c:pt idx="1">
                  <c:v>Non-UK identity only</c:v>
                </c:pt>
                <c:pt idx="2">
                  <c:v>Any other combination of only UK identities</c:v>
                </c:pt>
                <c:pt idx="3">
                  <c:v>Cornish or Cornish &amp; British</c:v>
                </c:pt>
                <c:pt idx="4">
                  <c:v>Northern Irish or Northern Irish &amp; British</c:v>
                </c:pt>
                <c:pt idx="5">
                  <c:v>Welsh or Welsh &amp; British</c:v>
                </c:pt>
                <c:pt idx="6">
                  <c:v>Scottish or Scottish &amp; British</c:v>
                </c:pt>
                <c:pt idx="7">
                  <c:v>English and British only identity</c:v>
                </c:pt>
                <c:pt idx="8">
                  <c:v>English only identity</c:v>
                </c:pt>
                <c:pt idx="9">
                  <c:v>British only identity</c:v>
                </c:pt>
              </c:strCache>
            </c:strRef>
          </c:cat>
          <c:val>
            <c:numRef>
              <c:f>'National Identity'!$K$19:$K$28</c:f>
              <c:numCache>
                <c:formatCode>0.0%</c:formatCode>
                <c:ptCount val="10"/>
                <c:pt idx="0">
                  <c:v>1.778110623729539E-2</c:v>
                </c:pt>
                <c:pt idx="1">
                  <c:v>0.23173210655825399</c:v>
                </c:pt>
                <c:pt idx="2">
                  <c:v>1.5905281552013124E-3</c:v>
                </c:pt>
                <c:pt idx="3">
                  <c:v>7.8456545772262042E-5</c:v>
                </c:pt>
                <c:pt idx="4">
                  <c:v>1.4193502371527406E-3</c:v>
                </c:pt>
                <c:pt idx="5">
                  <c:v>4.5219500017831035E-3</c:v>
                </c:pt>
                <c:pt idx="6">
                  <c:v>5.5490175100745337E-3</c:v>
                </c:pt>
                <c:pt idx="7">
                  <c:v>4.5761563424984844E-2</c:v>
                </c:pt>
                <c:pt idx="8">
                  <c:v>0.3414143575478763</c:v>
                </c:pt>
                <c:pt idx="9">
                  <c:v>0.3501515637816055</c:v>
                </c:pt>
              </c:numCache>
            </c:numRef>
          </c:val>
          <c:extLst>
            <c:ext xmlns:c16="http://schemas.microsoft.com/office/drawing/2014/chart" uri="{C3380CC4-5D6E-409C-BE32-E72D297353CC}">
              <c16:uniqueId val="{00000001-0C53-4CDB-A0C7-2677B88FEF8D}"/>
            </c:ext>
          </c:extLst>
        </c:ser>
        <c:ser>
          <c:idx val="0"/>
          <c:order val="2"/>
          <c:tx>
            <c:strRef>
              <c:f>'National Identity'!$J$18</c:f>
              <c:strCache>
                <c:ptCount val="1"/>
                <c:pt idx="0">
                  <c:v>Slough (2021)</c:v>
                </c:pt>
              </c:strCache>
            </c:strRef>
          </c:tx>
          <c:spPr>
            <a:solidFill>
              <a:srgbClr val="9E66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E66A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Identity'!$G$19:$G$28</c:f>
              <c:strCache>
                <c:ptCount val="10"/>
                <c:pt idx="0">
                  <c:v>Non-UK identity and at least one UK identity</c:v>
                </c:pt>
                <c:pt idx="1">
                  <c:v>Non-UK identity only</c:v>
                </c:pt>
                <c:pt idx="2">
                  <c:v>Any other combination of only UK identities</c:v>
                </c:pt>
                <c:pt idx="3">
                  <c:v>Cornish or Cornish &amp; British</c:v>
                </c:pt>
                <c:pt idx="4">
                  <c:v>Northern Irish or Northern Irish &amp; British</c:v>
                </c:pt>
                <c:pt idx="5">
                  <c:v>Welsh or Welsh &amp; British</c:v>
                </c:pt>
                <c:pt idx="6">
                  <c:v>Scottish or Scottish &amp; British</c:v>
                </c:pt>
                <c:pt idx="7">
                  <c:v>English and British only identity</c:v>
                </c:pt>
                <c:pt idx="8">
                  <c:v>English only identity</c:v>
                </c:pt>
                <c:pt idx="9">
                  <c:v>British only identity</c:v>
                </c:pt>
              </c:strCache>
            </c:strRef>
          </c:cat>
          <c:val>
            <c:numRef>
              <c:f>'National Identity'!$J$19:$J$28</c:f>
              <c:numCache>
                <c:formatCode>0.0%</c:formatCode>
                <c:ptCount val="10"/>
                <c:pt idx="0">
                  <c:v>3.4757536372698711E-2</c:v>
                </c:pt>
                <c:pt idx="1">
                  <c:v>0.23003444838420675</c:v>
                </c:pt>
                <c:pt idx="2">
                  <c:v>6.1830433191586011E-4</c:v>
                </c:pt>
                <c:pt idx="3">
                  <c:v>5.6783050890232053E-5</c:v>
                </c:pt>
                <c:pt idx="4">
                  <c:v>7.8865348458655627E-4</c:v>
                </c:pt>
                <c:pt idx="5">
                  <c:v>1.7287284382137315E-3</c:v>
                </c:pt>
                <c:pt idx="6">
                  <c:v>2.5363096064303652E-3</c:v>
                </c:pt>
                <c:pt idx="7">
                  <c:v>5.2038511526959333E-2</c:v>
                </c:pt>
                <c:pt idx="8">
                  <c:v>6.9401506643616953E-2</c:v>
                </c:pt>
                <c:pt idx="9">
                  <c:v>0.60803921816048156</c:v>
                </c:pt>
              </c:numCache>
            </c:numRef>
          </c:val>
          <c:extLst>
            <c:ext xmlns:c16="http://schemas.microsoft.com/office/drawing/2014/chart" uri="{C3380CC4-5D6E-409C-BE32-E72D297353CC}">
              <c16:uniqueId val="{00000002-0C53-4CDB-A0C7-2677B88FEF8D}"/>
            </c:ext>
          </c:extLst>
        </c:ser>
        <c:dLbls>
          <c:dLblPos val="outEnd"/>
          <c:showLegendKey val="0"/>
          <c:showVal val="1"/>
          <c:showCatName val="0"/>
          <c:showSerName val="0"/>
          <c:showPercent val="0"/>
          <c:showBubbleSize val="0"/>
        </c:dLbls>
        <c:gapWidth val="182"/>
        <c:axId val="658309440"/>
        <c:axId val="658305176"/>
      </c:barChart>
      <c:catAx>
        <c:axId val="658309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658305176"/>
        <c:crosses val="autoZero"/>
        <c:auto val="1"/>
        <c:lblAlgn val="ctr"/>
        <c:lblOffset val="100"/>
        <c:noMultiLvlLbl val="0"/>
      </c:catAx>
      <c:valAx>
        <c:axId val="6583051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6583094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9E66AA"/>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804C8A"/>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Main Language</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3765146394784658"/>
          <c:y val="6.5277138130209994E-2"/>
          <c:w val="0.79963948722831812"/>
          <c:h val="0.8426176032784507"/>
        </c:manualLayout>
      </c:layout>
      <c:barChart>
        <c:barDir val="bar"/>
        <c:grouping val="clustered"/>
        <c:varyColors val="0"/>
        <c:ser>
          <c:idx val="2"/>
          <c:order val="0"/>
          <c:tx>
            <c:strRef>
              <c:f>Language!$Y$1</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Language!$Y$2:$Y$11</c:f>
              <c:numCache>
                <c:formatCode>0.0%</c:formatCode>
                <c:ptCount val="10"/>
                <c:pt idx="0">
                  <c:v>1.1222780578703277E-3</c:v>
                </c:pt>
                <c:pt idx="1">
                  <c:v>3.5746383847402806E-3</c:v>
                </c:pt>
                <c:pt idx="2">
                  <c:v>5.6122131676956033E-4</c:v>
                </c:pt>
                <c:pt idx="3">
                  <c:v>9.2568327840437524E-4</c:v>
                </c:pt>
                <c:pt idx="4">
                  <c:v>2.2625131498245138E-3</c:v>
                </c:pt>
                <c:pt idx="5">
                  <c:v>8.520137231970008E-3</c:v>
                </c:pt>
                <c:pt idx="6">
                  <c:v>4.8935660806328253E-3</c:v>
                </c:pt>
                <c:pt idx="7">
                  <c:v>1.0806824718921672E-2</c:v>
                </c:pt>
                <c:pt idx="8">
                  <c:v>5.2784719975688147E-3</c:v>
                </c:pt>
                <c:pt idx="9">
                  <c:v>0.9079488237694664</c:v>
                </c:pt>
              </c:numCache>
            </c:numRef>
          </c:val>
          <c:extLst>
            <c:ext xmlns:c16="http://schemas.microsoft.com/office/drawing/2014/chart" uri="{C3380CC4-5D6E-409C-BE32-E72D297353CC}">
              <c16:uniqueId val="{00000000-DCA4-4114-BE30-B46E8563C95A}"/>
            </c:ext>
          </c:extLst>
        </c:ser>
        <c:ser>
          <c:idx val="1"/>
          <c:order val="1"/>
          <c:tx>
            <c:strRef>
              <c:f>Language!$W$1</c:f>
              <c:strCache>
                <c:ptCount val="1"/>
                <c:pt idx="0">
                  <c:v>Slough (2011)</c:v>
                </c:pt>
              </c:strCache>
            </c:strRef>
          </c:tx>
          <c:spPr>
            <a:solidFill>
              <a:srgbClr val="804C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04C8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Language!$U$2:$U$11</c:f>
              <c:strCache>
                <c:ptCount val="10"/>
                <c:pt idx="0">
                  <c:v>Somali</c:v>
                </c:pt>
                <c:pt idx="1">
                  <c:v>Arabic</c:v>
                </c:pt>
                <c:pt idx="2">
                  <c:v>Telugu</c:v>
                </c:pt>
                <c:pt idx="3">
                  <c:v>Hindi</c:v>
                </c:pt>
                <c:pt idx="4">
                  <c:v>Tamil</c:v>
                </c:pt>
                <c:pt idx="5">
                  <c:v>Romanian</c:v>
                </c:pt>
                <c:pt idx="6">
                  <c:v>Urdu</c:v>
                </c:pt>
                <c:pt idx="7">
                  <c:v>Polish</c:v>
                </c:pt>
                <c:pt idx="8">
                  <c:v>Panjabi</c:v>
                </c:pt>
                <c:pt idx="9">
                  <c:v>English</c:v>
                </c:pt>
              </c:strCache>
            </c:strRef>
          </c:cat>
          <c:val>
            <c:numRef>
              <c:f>Language!$W$2:$W$11</c:f>
              <c:numCache>
                <c:formatCode>0.0%</c:formatCode>
                <c:ptCount val="10"/>
                <c:pt idx="0">
                  <c:v>7.0854483925549914E-3</c:v>
                </c:pt>
                <c:pt idx="1">
                  <c:v>5.3103094029489971E-3</c:v>
                </c:pt>
                <c:pt idx="2">
                  <c:v>2.0772903069857383E-3</c:v>
                </c:pt>
                <c:pt idx="3">
                  <c:v>6.2318709209572155E-3</c:v>
                </c:pt>
                <c:pt idx="4">
                  <c:v>6.4962533236644915E-3</c:v>
                </c:pt>
                <c:pt idx="5">
                  <c:v>3.0290669567319315E-3</c:v>
                </c:pt>
                <c:pt idx="6">
                  <c:v>4.9613246313753925E-2</c:v>
                </c:pt>
                <c:pt idx="7">
                  <c:v>6.2311155426637663E-2</c:v>
                </c:pt>
                <c:pt idx="8">
                  <c:v>6.2296047860768672E-2</c:v>
                </c:pt>
                <c:pt idx="9">
                  <c:v>0.72900048344210777</c:v>
                </c:pt>
              </c:numCache>
            </c:numRef>
          </c:val>
          <c:extLst>
            <c:ext xmlns:c16="http://schemas.microsoft.com/office/drawing/2014/chart" uri="{C3380CC4-5D6E-409C-BE32-E72D297353CC}">
              <c16:uniqueId val="{00000001-DCA4-4114-BE30-B46E8563C95A}"/>
            </c:ext>
          </c:extLst>
        </c:ser>
        <c:ser>
          <c:idx val="0"/>
          <c:order val="2"/>
          <c:tx>
            <c:strRef>
              <c:f>Language!$V$1</c:f>
              <c:strCache>
                <c:ptCount val="1"/>
                <c:pt idx="0">
                  <c:v>Slough (2021)</c:v>
                </c:pt>
              </c:strCache>
            </c:strRef>
          </c:tx>
          <c:spPr>
            <a:solidFill>
              <a:srgbClr val="9E66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E66A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Language!$U$2:$U$11</c:f>
              <c:strCache>
                <c:ptCount val="10"/>
                <c:pt idx="0">
                  <c:v>Somali</c:v>
                </c:pt>
                <c:pt idx="1">
                  <c:v>Arabic</c:v>
                </c:pt>
                <c:pt idx="2">
                  <c:v>Telugu</c:v>
                </c:pt>
                <c:pt idx="3">
                  <c:v>Hindi</c:v>
                </c:pt>
                <c:pt idx="4">
                  <c:v>Tamil</c:v>
                </c:pt>
                <c:pt idx="5">
                  <c:v>Romanian</c:v>
                </c:pt>
                <c:pt idx="6">
                  <c:v>Urdu</c:v>
                </c:pt>
                <c:pt idx="7">
                  <c:v>Polish</c:v>
                </c:pt>
                <c:pt idx="8">
                  <c:v>Panjabi</c:v>
                </c:pt>
                <c:pt idx="9">
                  <c:v>English</c:v>
                </c:pt>
              </c:strCache>
            </c:strRef>
          </c:cat>
          <c:val>
            <c:numRef>
              <c:f>Language!$V$2:$V$11</c:f>
              <c:numCache>
                <c:formatCode>0.0%</c:formatCode>
                <c:ptCount val="10"/>
                <c:pt idx="0">
                  <c:v>5.0904007701538991E-3</c:v>
                </c:pt>
                <c:pt idx="1">
                  <c:v>6.4816890635508839E-3</c:v>
                </c:pt>
                <c:pt idx="2">
                  <c:v>7.0289730841762389E-3</c:v>
                </c:pt>
                <c:pt idx="3">
                  <c:v>7.5696633214205646E-3</c:v>
                </c:pt>
                <c:pt idx="4">
                  <c:v>8.0707908583787201E-3</c:v>
                </c:pt>
                <c:pt idx="5">
                  <c:v>2.1594640572867901E-2</c:v>
                </c:pt>
                <c:pt idx="6">
                  <c:v>4.2839810626541297E-2</c:v>
                </c:pt>
                <c:pt idx="7">
                  <c:v>5.0930382835063105E-2</c:v>
                </c:pt>
                <c:pt idx="8">
                  <c:v>6.2818974271057246E-2</c:v>
                </c:pt>
                <c:pt idx="9">
                  <c:v>0.7267140539898983</c:v>
                </c:pt>
              </c:numCache>
            </c:numRef>
          </c:val>
          <c:extLst>
            <c:ext xmlns:c16="http://schemas.microsoft.com/office/drawing/2014/chart" uri="{C3380CC4-5D6E-409C-BE32-E72D297353CC}">
              <c16:uniqueId val="{00000002-DCA4-4114-BE30-B46E8563C95A}"/>
            </c:ext>
          </c:extLst>
        </c:ser>
        <c:dLbls>
          <c:dLblPos val="outEnd"/>
          <c:showLegendKey val="0"/>
          <c:showVal val="1"/>
          <c:showCatName val="0"/>
          <c:showSerName val="0"/>
          <c:showPercent val="0"/>
          <c:showBubbleSize val="0"/>
        </c:dLbls>
        <c:gapWidth val="182"/>
        <c:axId val="1165381736"/>
        <c:axId val="1165383704"/>
      </c:barChart>
      <c:catAx>
        <c:axId val="1165381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165383704"/>
        <c:crosses val="autoZero"/>
        <c:auto val="1"/>
        <c:lblAlgn val="ctr"/>
        <c:lblOffset val="100"/>
        <c:noMultiLvlLbl val="0"/>
      </c:catAx>
      <c:valAx>
        <c:axId val="1165383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1653817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9E66AA"/>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804C8A"/>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layout>
        <c:manualLayout>
          <c:xMode val="edge"/>
          <c:yMode val="edge"/>
          <c:x val="0.19568303773194357"/>
          <c:y val="0.95184601998847074"/>
          <c:w val="0.59874192453533404"/>
          <c:h val="3.93387013984016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Religion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5260856048520224"/>
          <c:y val="7.0634204607314593E-2"/>
          <c:w val="0.79815663855749808"/>
          <c:h val="0.83255762291598501"/>
        </c:manualLayout>
      </c:layout>
      <c:barChart>
        <c:barDir val="bar"/>
        <c:grouping val="clustered"/>
        <c:varyColors val="0"/>
        <c:ser>
          <c:idx val="2"/>
          <c:order val="0"/>
          <c:tx>
            <c:strRef>
              <c:f>Religion!$K$15</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Religion!$H$16:$H$24</c:f>
              <c:strCache>
                <c:ptCount val="9"/>
                <c:pt idx="0">
                  <c:v>Jewish</c:v>
                </c:pt>
                <c:pt idx="1">
                  <c:v>Other religion</c:v>
                </c:pt>
                <c:pt idx="2">
                  <c:v>Buddhist</c:v>
                </c:pt>
                <c:pt idx="3">
                  <c:v>Not answered</c:v>
                </c:pt>
                <c:pt idx="4">
                  <c:v>Hindu</c:v>
                </c:pt>
                <c:pt idx="5">
                  <c:v>Sikh</c:v>
                </c:pt>
                <c:pt idx="6">
                  <c:v>No religion</c:v>
                </c:pt>
                <c:pt idx="7">
                  <c:v>Muslim</c:v>
                </c:pt>
                <c:pt idx="8">
                  <c:v>Christian</c:v>
                </c:pt>
              </c:strCache>
            </c:strRef>
          </c:cat>
          <c:val>
            <c:numRef>
              <c:f>Religion!$K$16:$K$24</c:f>
              <c:numCache>
                <c:formatCode>0.0%</c:formatCode>
                <c:ptCount val="9"/>
                <c:pt idx="0">
                  <c:v>4.7669104476597366E-3</c:v>
                </c:pt>
                <c:pt idx="1">
                  <c:v>5.8843993193278933E-3</c:v>
                </c:pt>
                <c:pt idx="2">
                  <c:v>4.6456501506247612E-3</c:v>
                </c:pt>
                <c:pt idx="3">
                  <c:v>6.0197293512655542E-2</c:v>
                </c:pt>
                <c:pt idx="4">
                  <c:v>1.8065713096933462E-2</c:v>
                </c:pt>
                <c:pt idx="5">
                  <c:v>9.2067898402210593E-3</c:v>
                </c:pt>
                <c:pt idx="6">
                  <c:v>0.3667135138564584</c:v>
                </c:pt>
                <c:pt idx="7">
                  <c:v>6.7289480794918075E-2</c:v>
                </c:pt>
                <c:pt idx="8">
                  <c:v>0.46323024898120108</c:v>
                </c:pt>
              </c:numCache>
            </c:numRef>
          </c:val>
          <c:extLst>
            <c:ext xmlns:c16="http://schemas.microsoft.com/office/drawing/2014/chart" uri="{C3380CC4-5D6E-409C-BE32-E72D297353CC}">
              <c16:uniqueId val="{00000000-0666-4838-A6F5-C53E67C3C624}"/>
            </c:ext>
          </c:extLst>
        </c:ser>
        <c:ser>
          <c:idx val="1"/>
          <c:order val="1"/>
          <c:tx>
            <c:strRef>
              <c:f>Religion!$J$15</c:f>
              <c:strCache>
                <c:ptCount val="1"/>
                <c:pt idx="0">
                  <c:v>Slough (2011)</c:v>
                </c:pt>
              </c:strCache>
            </c:strRef>
          </c:tx>
          <c:spPr>
            <a:solidFill>
              <a:srgbClr val="804C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04C8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Religion!$H$16:$H$24</c:f>
              <c:strCache>
                <c:ptCount val="9"/>
                <c:pt idx="0">
                  <c:v>Jewish</c:v>
                </c:pt>
                <c:pt idx="1">
                  <c:v>Other religion</c:v>
                </c:pt>
                <c:pt idx="2">
                  <c:v>Buddhist</c:v>
                </c:pt>
                <c:pt idx="3">
                  <c:v>Not answered</c:v>
                </c:pt>
                <c:pt idx="4">
                  <c:v>Hindu</c:v>
                </c:pt>
                <c:pt idx="5">
                  <c:v>Sikh</c:v>
                </c:pt>
                <c:pt idx="6">
                  <c:v>No religion</c:v>
                </c:pt>
                <c:pt idx="7">
                  <c:v>Muslim</c:v>
                </c:pt>
                <c:pt idx="8">
                  <c:v>Christian</c:v>
                </c:pt>
              </c:strCache>
            </c:strRef>
          </c:cat>
          <c:val>
            <c:numRef>
              <c:f>Religion!$J$16:$J$24</c:f>
              <c:numCache>
                <c:formatCode>0.0%</c:formatCode>
                <c:ptCount val="9"/>
                <c:pt idx="0">
                  <c:v>6.2051995292607251E-4</c:v>
                </c:pt>
                <c:pt idx="1">
                  <c:v>3.4378231874754822E-3</c:v>
                </c:pt>
                <c:pt idx="2">
                  <c:v>5.2993830462537E-3</c:v>
                </c:pt>
                <c:pt idx="3">
                  <c:v>5.6745479833101527E-2</c:v>
                </c:pt>
                <c:pt idx="4">
                  <c:v>6.1645447737241899E-2</c:v>
                </c:pt>
                <c:pt idx="5">
                  <c:v>0.10619450090938269</c:v>
                </c:pt>
                <c:pt idx="6">
                  <c:v>0.12142220320245355</c:v>
                </c:pt>
                <c:pt idx="7">
                  <c:v>0.23290895474483791</c:v>
                </c:pt>
                <c:pt idx="8">
                  <c:v>0.41172568738632714</c:v>
                </c:pt>
              </c:numCache>
            </c:numRef>
          </c:val>
          <c:extLst>
            <c:ext xmlns:c16="http://schemas.microsoft.com/office/drawing/2014/chart" uri="{C3380CC4-5D6E-409C-BE32-E72D297353CC}">
              <c16:uniqueId val="{00000001-0666-4838-A6F5-C53E67C3C624}"/>
            </c:ext>
          </c:extLst>
        </c:ser>
        <c:ser>
          <c:idx val="0"/>
          <c:order val="2"/>
          <c:tx>
            <c:strRef>
              <c:f>Religion!$I$15</c:f>
              <c:strCache>
                <c:ptCount val="1"/>
                <c:pt idx="0">
                  <c:v>Slough (2021)</c:v>
                </c:pt>
              </c:strCache>
            </c:strRef>
          </c:tx>
          <c:spPr>
            <a:solidFill>
              <a:srgbClr val="9E66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E66A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Religion!$H$16:$H$24</c:f>
              <c:strCache>
                <c:ptCount val="9"/>
                <c:pt idx="0">
                  <c:v>Jewish</c:v>
                </c:pt>
                <c:pt idx="1">
                  <c:v>Other religion</c:v>
                </c:pt>
                <c:pt idx="2">
                  <c:v>Buddhist</c:v>
                </c:pt>
                <c:pt idx="3">
                  <c:v>Not answered</c:v>
                </c:pt>
                <c:pt idx="4">
                  <c:v>Hindu</c:v>
                </c:pt>
                <c:pt idx="5">
                  <c:v>Sikh</c:v>
                </c:pt>
                <c:pt idx="6">
                  <c:v>No religion</c:v>
                </c:pt>
                <c:pt idx="7">
                  <c:v>Muslim</c:v>
                </c:pt>
                <c:pt idx="8">
                  <c:v>Christian</c:v>
                </c:pt>
              </c:strCache>
            </c:strRef>
          </c:cat>
          <c:val>
            <c:numRef>
              <c:f>Religion!$I$16:$I$24</c:f>
              <c:numCache>
                <c:formatCode>0.0%</c:formatCode>
                <c:ptCount val="9"/>
                <c:pt idx="0">
                  <c:v>5.3627760252365926E-4</c:v>
                </c:pt>
                <c:pt idx="1">
                  <c:v>4.5173501577287067E-3</c:v>
                </c:pt>
                <c:pt idx="2">
                  <c:v>4.8958990536277606E-3</c:v>
                </c:pt>
                <c:pt idx="3">
                  <c:v>5.3905362776025235E-2</c:v>
                </c:pt>
                <c:pt idx="4">
                  <c:v>7.787381703470031E-2</c:v>
                </c:pt>
                <c:pt idx="5">
                  <c:v>0.11347003154574133</c:v>
                </c:pt>
                <c:pt idx="6">
                  <c:v>0.13076340694006308</c:v>
                </c:pt>
                <c:pt idx="7">
                  <c:v>0.29439116719242903</c:v>
                </c:pt>
                <c:pt idx="8">
                  <c:v>0.31964668769716087</c:v>
                </c:pt>
              </c:numCache>
            </c:numRef>
          </c:val>
          <c:extLst>
            <c:ext xmlns:c16="http://schemas.microsoft.com/office/drawing/2014/chart" uri="{C3380CC4-5D6E-409C-BE32-E72D297353CC}">
              <c16:uniqueId val="{00000002-0666-4838-A6F5-C53E67C3C624}"/>
            </c:ext>
          </c:extLst>
        </c:ser>
        <c:dLbls>
          <c:dLblPos val="outEnd"/>
          <c:showLegendKey val="0"/>
          <c:showVal val="1"/>
          <c:showCatName val="0"/>
          <c:showSerName val="0"/>
          <c:showPercent val="0"/>
          <c:showBubbleSize val="0"/>
        </c:dLbls>
        <c:gapWidth val="182"/>
        <c:axId val="978117712"/>
        <c:axId val="978118040"/>
      </c:barChart>
      <c:catAx>
        <c:axId val="978117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78118040"/>
        <c:crosses val="autoZero"/>
        <c:auto val="1"/>
        <c:lblAlgn val="ctr"/>
        <c:lblOffset val="100"/>
        <c:noMultiLvlLbl val="0"/>
      </c:catAx>
      <c:valAx>
        <c:axId val="97811804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7811771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9E66AA"/>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804C8A"/>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Household Deprivation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bar"/>
        <c:grouping val="clustered"/>
        <c:varyColors val="0"/>
        <c:ser>
          <c:idx val="2"/>
          <c:order val="0"/>
          <c:tx>
            <c:strRef>
              <c:f>Households!$CM$1</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Households!$CJ$2:$CJ$7</c:f>
              <c:strCache>
                <c:ptCount val="5"/>
                <c:pt idx="0">
                  <c:v>Deprived in four dimensions</c:v>
                </c:pt>
                <c:pt idx="1">
                  <c:v>Deprived in three dimensions</c:v>
                </c:pt>
                <c:pt idx="2">
                  <c:v>Deprived in two dimensions</c:v>
                </c:pt>
                <c:pt idx="3">
                  <c:v>Deprived in one dimension</c:v>
                </c:pt>
                <c:pt idx="4">
                  <c:v>Not deprived in any dimension</c:v>
                </c:pt>
              </c:strCache>
              <c:extLst/>
            </c:strRef>
          </c:cat>
          <c:val>
            <c:numRef>
              <c:f>Households!$CM$2:$CM$7</c:f>
              <c:numCache>
                <c:formatCode>0.0%</c:formatCode>
                <c:ptCount val="5"/>
                <c:pt idx="0">
                  <c:v>2.3455282740269972E-3</c:v>
                </c:pt>
                <c:pt idx="1">
                  <c:v>3.70413403091856E-2</c:v>
                </c:pt>
                <c:pt idx="2">
                  <c:v>0.14168680477136006</c:v>
                </c:pt>
                <c:pt idx="3">
                  <c:v>0.33464168610072886</c:v>
                </c:pt>
                <c:pt idx="4">
                  <c:v>0.48428468321394125</c:v>
                </c:pt>
              </c:numCache>
              <c:extLst/>
            </c:numRef>
          </c:val>
          <c:extLst>
            <c:ext xmlns:c16="http://schemas.microsoft.com/office/drawing/2014/chart" uri="{C3380CC4-5D6E-409C-BE32-E72D297353CC}">
              <c16:uniqueId val="{00000000-8E7D-4913-9B40-107BD9721660}"/>
            </c:ext>
          </c:extLst>
        </c:ser>
        <c:ser>
          <c:idx val="0"/>
          <c:order val="1"/>
          <c:tx>
            <c:strRef>
              <c:f>Households!$CK$1</c:f>
              <c:strCache>
                <c:ptCount val="1"/>
                <c:pt idx="0">
                  <c:v>Slough (2011)</c:v>
                </c:pt>
              </c:strCache>
            </c:strRef>
          </c:tx>
          <c:spPr>
            <a:solidFill>
              <a:srgbClr val="804C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04C8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Households!$CJ$2:$CJ$7</c:f>
              <c:strCache>
                <c:ptCount val="5"/>
                <c:pt idx="0">
                  <c:v>Deprived in four dimensions</c:v>
                </c:pt>
                <c:pt idx="1">
                  <c:v>Deprived in three dimensions</c:v>
                </c:pt>
                <c:pt idx="2">
                  <c:v>Deprived in two dimensions</c:v>
                </c:pt>
                <c:pt idx="3">
                  <c:v>Deprived in one dimension</c:v>
                </c:pt>
                <c:pt idx="4">
                  <c:v>Not deprived in any dimension</c:v>
                </c:pt>
              </c:strCache>
              <c:extLst/>
            </c:strRef>
          </c:cat>
          <c:val>
            <c:numRef>
              <c:f>Households!$CK$2:$CK$7</c:f>
              <c:numCache>
                <c:formatCode>0.0%</c:formatCode>
                <c:ptCount val="5"/>
                <c:pt idx="0">
                  <c:v>7.1504550289563885E-3</c:v>
                </c:pt>
                <c:pt idx="1">
                  <c:v>6.2167592483158021E-2</c:v>
                </c:pt>
                <c:pt idx="2">
                  <c:v>0.21819721861088129</c:v>
                </c:pt>
                <c:pt idx="3">
                  <c:v>0.36317614151203559</c:v>
                </c:pt>
                <c:pt idx="4">
                  <c:v>0.3493085923649687</c:v>
                </c:pt>
              </c:numCache>
              <c:extLst/>
            </c:numRef>
          </c:val>
          <c:extLst>
            <c:ext xmlns:c16="http://schemas.microsoft.com/office/drawing/2014/chart" uri="{C3380CC4-5D6E-409C-BE32-E72D297353CC}">
              <c16:uniqueId val="{00000001-8E7D-4913-9B40-107BD9721660}"/>
            </c:ext>
          </c:extLst>
        </c:ser>
        <c:ser>
          <c:idx val="1"/>
          <c:order val="2"/>
          <c:tx>
            <c:strRef>
              <c:f>Households!$CL$1</c:f>
              <c:strCache>
                <c:ptCount val="1"/>
                <c:pt idx="0">
                  <c:v>Slough (2021)</c:v>
                </c:pt>
              </c:strCache>
            </c:strRef>
          </c:tx>
          <c:spPr>
            <a:solidFill>
              <a:srgbClr val="9E66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E66A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Households!$CJ$2:$CJ$7</c:f>
              <c:strCache>
                <c:ptCount val="5"/>
                <c:pt idx="0">
                  <c:v>Deprived in four dimensions</c:v>
                </c:pt>
                <c:pt idx="1">
                  <c:v>Deprived in three dimensions</c:v>
                </c:pt>
                <c:pt idx="2">
                  <c:v>Deprived in two dimensions</c:v>
                </c:pt>
                <c:pt idx="3">
                  <c:v>Deprived in one dimension</c:v>
                </c:pt>
                <c:pt idx="4">
                  <c:v>Not deprived in any dimension</c:v>
                </c:pt>
              </c:strCache>
              <c:extLst/>
            </c:strRef>
          </c:cat>
          <c:val>
            <c:numRef>
              <c:f>Households!$CL$2:$CL$7</c:f>
              <c:numCache>
                <c:formatCode>0.0%</c:formatCode>
                <c:ptCount val="5"/>
                <c:pt idx="0">
                  <c:v>3.2047002269995992E-3</c:v>
                </c:pt>
                <c:pt idx="1">
                  <c:v>4.3740342979226673E-2</c:v>
                </c:pt>
                <c:pt idx="2">
                  <c:v>0.16410735745760449</c:v>
                </c:pt>
                <c:pt idx="3">
                  <c:v>0.36579364019609711</c:v>
                </c:pt>
                <c:pt idx="4">
                  <c:v>0.4231730347366614</c:v>
                </c:pt>
              </c:numCache>
              <c:extLst/>
            </c:numRef>
          </c:val>
          <c:extLst>
            <c:ext xmlns:c16="http://schemas.microsoft.com/office/drawing/2014/chart" uri="{C3380CC4-5D6E-409C-BE32-E72D297353CC}">
              <c16:uniqueId val="{00000002-8E7D-4913-9B40-107BD9721660}"/>
            </c:ext>
          </c:extLst>
        </c:ser>
        <c:dLbls>
          <c:dLblPos val="outEnd"/>
          <c:showLegendKey val="0"/>
          <c:showVal val="1"/>
          <c:showCatName val="0"/>
          <c:showSerName val="0"/>
          <c:showPercent val="0"/>
          <c:showBubbleSize val="0"/>
        </c:dLbls>
        <c:gapWidth val="182"/>
        <c:axId val="915295824"/>
        <c:axId val="915289920"/>
      </c:barChart>
      <c:catAx>
        <c:axId val="91529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15289920"/>
        <c:crosses val="autoZero"/>
        <c:auto val="1"/>
        <c:lblAlgn val="ctr"/>
        <c:lblOffset val="100"/>
        <c:noMultiLvlLbl val="0"/>
      </c:catAx>
      <c:valAx>
        <c:axId val="9152899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152958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9E66AA"/>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804C8A"/>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a:solidFill>
                  <a:srgbClr val="000000"/>
                </a:solidFill>
              </a:rPr>
              <a:t>General</a:t>
            </a:r>
            <a:r>
              <a:rPr lang="en-GB" baseline="0" dirty="0">
                <a:solidFill>
                  <a:srgbClr val="000000"/>
                </a:solidFill>
              </a:rPr>
              <a:t> Health (Standardised)</a:t>
            </a:r>
            <a:r>
              <a:rPr lang="en-GB" baseline="30000" dirty="0">
                <a:solidFill>
                  <a:srgbClr val="000000"/>
                </a:solidFill>
              </a:rPr>
              <a:t>1</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bar"/>
        <c:grouping val="clustered"/>
        <c:varyColors val="0"/>
        <c:ser>
          <c:idx val="2"/>
          <c:order val="0"/>
          <c:tx>
            <c:strRef>
              <c:f>Health!$P$23</c:f>
              <c:strCache>
                <c:ptCount val="1"/>
                <c:pt idx="0">
                  <c:v>England (2021)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Health!$M$24:$M$28</c:f>
              <c:strCache>
                <c:ptCount val="5"/>
                <c:pt idx="0">
                  <c:v>Very bad health</c:v>
                </c:pt>
                <c:pt idx="1">
                  <c:v>Bad health</c:v>
                </c:pt>
                <c:pt idx="2">
                  <c:v>Fair health</c:v>
                </c:pt>
                <c:pt idx="3">
                  <c:v>Good health</c:v>
                </c:pt>
                <c:pt idx="4">
                  <c:v>Very good health</c:v>
                </c:pt>
              </c:strCache>
            </c:strRef>
          </c:cat>
          <c:val>
            <c:numRef>
              <c:f>Health!$P$24:$P$28</c:f>
              <c:numCache>
                <c:formatCode>General</c:formatCode>
                <c:ptCount val="5"/>
                <c:pt idx="0">
                  <c:v>1.2</c:v>
                </c:pt>
                <c:pt idx="1">
                  <c:v>4.0999999999999996</c:v>
                </c:pt>
                <c:pt idx="2">
                  <c:v>13</c:v>
                </c:pt>
                <c:pt idx="3">
                  <c:v>34.200000000000003</c:v>
                </c:pt>
                <c:pt idx="4">
                  <c:v>47.5</c:v>
                </c:pt>
              </c:numCache>
            </c:numRef>
          </c:val>
          <c:extLst>
            <c:ext xmlns:c16="http://schemas.microsoft.com/office/drawing/2014/chart" uri="{C3380CC4-5D6E-409C-BE32-E72D297353CC}">
              <c16:uniqueId val="{00000000-DA64-4E7D-A7D2-48852E86D647}"/>
            </c:ext>
          </c:extLst>
        </c:ser>
        <c:ser>
          <c:idx val="1"/>
          <c:order val="1"/>
          <c:tx>
            <c:strRef>
              <c:f>Health!$O$23</c:f>
              <c:strCache>
                <c:ptCount val="1"/>
                <c:pt idx="0">
                  <c:v>Slough (2011)</c:v>
                </c:pt>
              </c:strCache>
            </c:strRef>
          </c:tx>
          <c:spPr>
            <a:solidFill>
              <a:srgbClr val="804C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04C8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Health!$M$24:$M$28</c:f>
              <c:strCache>
                <c:ptCount val="5"/>
                <c:pt idx="0">
                  <c:v>Very bad health</c:v>
                </c:pt>
                <c:pt idx="1">
                  <c:v>Bad health</c:v>
                </c:pt>
                <c:pt idx="2">
                  <c:v>Fair health</c:v>
                </c:pt>
                <c:pt idx="3">
                  <c:v>Good health</c:v>
                </c:pt>
                <c:pt idx="4">
                  <c:v>Very good health</c:v>
                </c:pt>
              </c:strCache>
            </c:strRef>
          </c:cat>
          <c:val>
            <c:numRef>
              <c:f>Health!$O$24:$O$28</c:f>
              <c:numCache>
                <c:formatCode>General</c:formatCode>
                <c:ptCount val="5"/>
                <c:pt idx="0">
                  <c:v>1.5</c:v>
                </c:pt>
                <c:pt idx="1">
                  <c:v>5.4</c:v>
                </c:pt>
                <c:pt idx="2">
                  <c:v>16.3</c:v>
                </c:pt>
                <c:pt idx="3">
                  <c:v>36.700000000000003</c:v>
                </c:pt>
                <c:pt idx="4">
                  <c:v>40.1</c:v>
                </c:pt>
              </c:numCache>
            </c:numRef>
          </c:val>
          <c:extLst>
            <c:ext xmlns:c16="http://schemas.microsoft.com/office/drawing/2014/chart" uri="{C3380CC4-5D6E-409C-BE32-E72D297353CC}">
              <c16:uniqueId val="{00000001-DA64-4E7D-A7D2-48852E86D647}"/>
            </c:ext>
          </c:extLst>
        </c:ser>
        <c:ser>
          <c:idx val="0"/>
          <c:order val="2"/>
          <c:tx>
            <c:strRef>
              <c:f>Health!$N$23</c:f>
              <c:strCache>
                <c:ptCount val="1"/>
                <c:pt idx="0">
                  <c:v>Slough (2021)</c:v>
                </c:pt>
              </c:strCache>
            </c:strRef>
          </c:tx>
          <c:spPr>
            <a:solidFill>
              <a:srgbClr val="9E66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E66A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Health!$M$24:$M$28</c:f>
              <c:strCache>
                <c:ptCount val="5"/>
                <c:pt idx="0">
                  <c:v>Very bad health</c:v>
                </c:pt>
                <c:pt idx="1">
                  <c:v>Bad health</c:v>
                </c:pt>
                <c:pt idx="2">
                  <c:v>Fair health</c:v>
                </c:pt>
                <c:pt idx="3">
                  <c:v>Good health</c:v>
                </c:pt>
                <c:pt idx="4">
                  <c:v>Very good health</c:v>
                </c:pt>
              </c:strCache>
            </c:strRef>
          </c:cat>
          <c:val>
            <c:numRef>
              <c:f>Health!$N$24:$N$28</c:f>
              <c:numCache>
                <c:formatCode>General</c:formatCode>
                <c:ptCount val="5"/>
                <c:pt idx="0">
                  <c:v>1.2</c:v>
                </c:pt>
                <c:pt idx="1">
                  <c:v>4.3</c:v>
                </c:pt>
                <c:pt idx="2">
                  <c:v>14.3</c:v>
                </c:pt>
                <c:pt idx="3">
                  <c:v>35.5</c:v>
                </c:pt>
                <c:pt idx="4">
                  <c:v>44.7</c:v>
                </c:pt>
              </c:numCache>
            </c:numRef>
          </c:val>
          <c:extLst>
            <c:ext xmlns:c16="http://schemas.microsoft.com/office/drawing/2014/chart" uri="{C3380CC4-5D6E-409C-BE32-E72D297353CC}">
              <c16:uniqueId val="{00000002-DA64-4E7D-A7D2-48852E86D647}"/>
            </c:ext>
          </c:extLst>
        </c:ser>
        <c:dLbls>
          <c:dLblPos val="outEnd"/>
          <c:showLegendKey val="0"/>
          <c:showVal val="1"/>
          <c:showCatName val="0"/>
          <c:showSerName val="0"/>
          <c:showPercent val="0"/>
          <c:showBubbleSize val="0"/>
        </c:dLbls>
        <c:gapWidth val="182"/>
        <c:axId val="648357504"/>
        <c:axId val="648351272"/>
      </c:barChart>
      <c:catAx>
        <c:axId val="648357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648351272"/>
        <c:crosses val="autoZero"/>
        <c:auto val="1"/>
        <c:lblAlgn val="ctr"/>
        <c:lblOffset val="100"/>
        <c:noMultiLvlLbl val="0"/>
      </c:catAx>
      <c:valAx>
        <c:axId val="648351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6483575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9E66AA"/>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804C8A"/>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dirty="0">
                <a:solidFill>
                  <a:schemeClr val="tx1"/>
                </a:solidFill>
              </a:rPr>
              <a:t>Average Score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2"/>
          <c:order val="0"/>
          <c:tx>
            <c:strRef>
              <c:f>Sheet2!$AD$1</c:f>
              <c:strCache>
                <c:ptCount val="1"/>
                <c:pt idx="0">
                  <c:v>England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Sheet2!$AA$2:$AA$5</c:f>
              <c:strCache>
                <c:ptCount val="4"/>
                <c:pt idx="0">
                  <c:v>Worthwhile</c:v>
                </c:pt>
                <c:pt idx="1">
                  <c:v>Life satisfaction</c:v>
                </c:pt>
                <c:pt idx="2">
                  <c:v>Happiness</c:v>
                </c:pt>
                <c:pt idx="3">
                  <c:v>Anxiety</c:v>
                </c:pt>
              </c:strCache>
            </c:strRef>
          </c:cat>
          <c:val>
            <c:numRef>
              <c:f>Sheet2!$AD$2:$AD$5</c:f>
              <c:numCache>
                <c:formatCode>0.0############################</c:formatCode>
                <c:ptCount val="4"/>
                <c:pt idx="0">
                  <c:v>7.78</c:v>
                </c:pt>
                <c:pt idx="1">
                  <c:v>7.55</c:v>
                </c:pt>
                <c:pt idx="2">
                  <c:v>7.45</c:v>
                </c:pt>
                <c:pt idx="3">
                  <c:v>3.13</c:v>
                </c:pt>
              </c:numCache>
            </c:numRef>
          </c:val>
          <c:extLst>
            <c:ext xmlns:c16="http://schemas.microsoft.com/office/drawing/2014/chart" uri="{C3380CC4-5D6E-409C-BE32-E72D297353CC}">
              <c16:uniqueId val="{00000000-EFF1-4D30-877D-612702E6A602}"/>
            </c:ext>
          </c:extLst>
        </c:ser>
        <c:ser>
          <c:idx val="1"/>
          <c:order val="1"/>
          <c:tx>
            <c:strRef>
              <c:f>Sheet2!$AC$1</c:f>
              <c:strCache>
                <c:ptCount val="1"/>
                <c:pt idx="0">
                  <c:v>South East</c:v>
                </c:pt>
              </c:strCache>
            </c:strRef>
          </c:tx>
          <c:spPr>
            <a:solidFill>
              <a:srgbClr val="804C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04C8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Sheet2!$AA$2:$AA$5</c:f>
              <c:strCache>
                <c:ptCount val="4"/>
                <c:pt idx="0">
                  <c:v>Worthwhile</c:v>
                </c:pt>
                <c:pt idx="1">
                  <c:v>Life satisfaction</c:v>
                </c:pt>
                <c:pt idx="2">
                  <c:v>Happiness</c:v>
                </c:pt>
                <c:pt idx="3">
                  <c:v>Anxiety</c:v>
                </c:pt>
              </c:strCache>
            </c:strRef>
          </c:cat>
          <c:val>
            <c:numRef>
              <c:f>Sheet2!$AC$2:$AC$5</c:f>
              <c:numCache>
                <c:formatCode>0.0############################</c:formatCode>
                <c:ptCount val="4"/>
                <c:pt idx="0">
                  <c:v>7.84</c:v>
                </c:pt>
                <c:pt idx="1">
                  <c:v>7.6</c:v>
                </c:pt>
                <c:pt idx="2">
                  <c:v>7.48</c:v>
                </c:pt>
                <c:pt idx="3">
                  <c:v>3.17</c:v>
                </c:pt>
              </c:numCache>
            </c:numRef>
          </c:val>
          <c:extLst>
            <c:ext xmlns:c16="http://schemas.microsoft.com/office/drawing/2014/chart" uri="{C3380CC4-5D6E-409C-BE32-E72D297353CC}">
              <c16:uniqueId val="{00000001-EFF1-4D30-877D-612702E6A602}"/>
            </c:ext>
          </c:extLst>
        </c:ser>
        <c:ser>
          <c:idx val="0"/>
          <c:order val="2"/>
          <c:tx>
            <c:strRef>
              <c:f>Sheet2!$AB$1</c:f>
              <c:strCache>
                <c:ptCount val="1"/>
                <c:pt idx="0">
                  <c:v>Slough</c:v>
                </c:pt>
              </c:strCache>
            </c:strRef>
          </c:tx>
          <c:spPr>
            <a:solidFill>
              <a:srgbClr val="9E66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E66A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Sheet2!$AA$2:$AA$5</c:f>
              <c:strCache>
                <c:ptCount val="4"/>
                <c:pt idx="0">
                  <c:v>Worthwhile</c:v>
                </c:pt>
                <c:pt idx="1">
                  <c:v>Life satisfaction</c:v>
                </c:pt>
                <c:pt idx="2">
                  <c:v>Happiness</c:v>
                </c:pt>
                <c:pt idx="3">
                  <c:v>Anxiety</c:v>
                </c:pt>
              </c:strCache>
            </c:strRef>
          </c:cat>
          <c:val>
            <c:numRef>
              <c:f>Sheet2!$AB$2:$AB$5</c:f>
              <c:numCache>
                <c:formatCode>0.0############################</c:formatCode>
                <c:ptCount val="4"/>
                <c:pt idx="0">
                  <c:v>7.49</c:v>
                </c:pt>
                <c:pt idx="1">
                  <c:v>7.25</c:v>
                </c:pt>
                <c:pt idx="2">
                  <c:v>7.41</c:v>
                </c:pt>
                <c:pt idx="3">
                  <c:v>3.14</c:v>
                </c:pt>
              </c:numCache>
            </c:numRef>
          </c:val>
          <c:extLst>
            <c:ext xmlns:c16="http://schemas.microsoft.com/office/drawing/2014/chart" uri="{C3380CC4-5D6E-409C-BE32-E72D297353CC}">
              <c16:uniqueId val="{00000002-EFF1-4D30-877D-612702E6A602}"/>
            </c:ext>
          </c:extLst>
        </c:ser>
        <c:dLbls>
          <c:dLblPos val="outEnd"/>
          <c:showLegendKey val="0"/>
          <c:showVal val="1"/>
          <c:showCatName val="0"/>
          <c:showSerName val="0"/>
          <c:showPercent val="0"/>
          <c:showBubbleSize val="0"/>
        </c:dLbls>
        <c:gapWidth val="182"/>
        <c:axId val="766432720"/>
        <c:axId val="766429840"/>
      </c:barChart>
      <c:catAx>
        <c:axId val="766432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66429840"/>
        <c:crosses val="autoZero"/>
        <c:auto val="1"/>
        <c:lblAlgn val="ctr"/>
        <c:lblOffset val="100"/>
        <c:noMultiLvlLbl val="0"/>
      </c:catAx>
      <c:valAx>
        <c:axId val="76642984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6643272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9E66AA"/>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804C8A"/>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9771E-C009-4CC8-9F53-928903008F0A}"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29CCEF98-EB83-4B51-BDB2-FCEB9E2502DE}">
      <dgm:prSet phldrT="[Text]"/>
      <dgm:spPr>
        <a:solidFill>
          <a:schemeClr val="accent2"/>
        </a:solidFill>
      </dgm:spPr>
      <dgm:t>
        <a:bodyPr/>
        <a:lstStyle/>
        <a:p>
          <a:r>
            <a:rPr lang="en-GB" dirty="0"/>
            <a:t>Health &amp; Wellbeing</a:t>
          </a:r>
        </a:p>
      </dgm:t>
    </dgm:pt>
    <dgm:pt modelId="{47024576-6FA6-48C8-8158-C024C7150494}" type="parTrans" cxnId="{27BCFCEF-A1A0-40FA-A9AE-60BC57DA68A8}">
      <dgm:prSet/>
      <dgm:spPr/>
      <dgm:t>
        <a:bodyPr/>
        <a:lstStyle/>
        <a:p>
          <a:endParaRPr lang="en-GB"/>
        </a:p>
      </dgm:t>
    </dgm:pt>
    <dgm:pt modelId="{03A11E5B-C2C2-43FE-A4E3-FB23B1180491}" type="sibTrans" cxnId="{27BCFCEF-A1A0-40FA-A9AE-60BC57DA68A8}">
      <dgm:prSet/>
      <dgm:spPr/>
      <dgm:t>
        <a:bodyPr/>
        <a:lstStyle/>
        <a:p>
          <a:endParaRPr lang="en-GB"/>
        </a:p>
      </dgm:t>
    </dgm:pt>
    <dgm:pt modelId="{EE67BC3C-17FE-4847-A9A4-FE09CB48D120}">
      <dgm:prSet phldrT="[Text]"/>
      <dgm:spPr>
        <a:solidFill>
          <a:schemeClr val="tx2"/>
        </a:solidFill>
      </dgm:spPr>
      <dgm:t>
        <a:bodyPr/>
        <a:lstStyle/>
        <a:p>
          <a:r>
            <a:rPr lang="en-GB" dirty="0"/>
            <a:t>Income</a:t>
          </a:r>
        </a:p>
      </dgm:t>
    </dgm:pt>
    <dgm:pt modelId="{CDDF8058-2AA8-40C4-B91C-DC8A9926A273}" type="parTrans" cxnId="{9E80BA2D-8069-45F6-AC84-B322D01CAE5C}">
      <dgm:prSet/>
      <dgm:spPr/>
      <dgm:t>
        <a:bodyPr/>
        <a:lstStyle/>
        <a:p>
          <a:endParaRPr lang="en-GB"/>
        </a:p>
      </dgm:t>
    </dgm:pt>
    <dgm:pt modelId="{B498337F-7B37-447A-8221-D4225E1DE266}" type="sibTrans" cxnId="{9E80BA2D-8069-45F6-AC84-B322D01CAE5C}">
      <dgm:prSet/>
      <dgm:spPr/>
      <dgm:t>
        <a:bodyPr/>
        <a:lstStyle/>
        <a:p>
          <a:endParaRPr lang="en-GB"/>
        </a:p>
      </dgm:t>
    </dgm:pt>
    <dgm:pt modelId="{025481C4-CBDC-43AB-AFE6-4EEC5EB29CF0}">
      <dgm:prSet phldrT="[Text]"/>
      <dgm:spPr>
        <a:solidFill>
          <a:schemeClr val="accent3">
            <a:lumMod val="75000"/>
          </a:schemeClr>
        </a:solidFill>
      </dgm:spPr>
      <dgm:t>
        <a:bodyPr/>
        <a:lstStyle/>
        <a:p>
          <a:r>
            <a:rPr lang="en-GB" dirty="0"/>
            <a:t>Built &amp; natural environment</a:t>
          </a:r>
        </a:p>
      </dgm:t>
    </dgm:pt>
    <dgm:pt modelId="{CFC995B8-AA50-4539-AE48-B8F20C44C224}" type="parTrans" cxnId="{3177A0DE-CB8B-47E2-BE12-D7E8A5CE0F52}">
      <dgm:prSet/>
      <dgm:spPr/>
      <dgm:t>
        <a:bodyPr/>
        <a:lstStyle/>
        <a:p>
          <a:endParaRPr lang="en-GB"/>
        </a:p>
      </dgm:t>
    </dgm:pt>
    <dgm:pt modelId="{FADFABCD-DE69-4434-A59D-D8E63589798B}" type="sibTrans" cxnId="{3177A0DE-CB8B-47E2-BE12-D7E8A5CE0F52}">
      <dgm:prSet/>
      <dgm:spPr/>
      <dgm:t>
        <a:bodyPr/>
        <a:lstStyle/>
        <a:p>
          <a:endParaRPr lang="en-GB"/>
        </a:p>
      </dgm:t>
    </dgm:pt>
    <dgm:pt modelId="{17981A2C-C770-419C-B1D0-4BF48B11529C}">
      <dgm:prSet phldrT="[Text]"/>
      <dgm:spPr>
        <a:solidFill>
          <a:srgbClr val="2FA390"/>
        </a:solidFill>
      </dgm:spPr>
      <dgm:t>
        <a:bodyPr/>
        <a:lstStyle/>
        <a:p>
          <a:r>
            <a:rPr lang="en-GB" dirty="0"/>
            <a:t>Work &amp; Labour Market</a:t>
          </a:r>
        </a:p>
      </dgm:t>
    </dgm:pt>
    <dgm:pt modelId="{5D32A99E-84BB-46BA-8FD3-A815AF7973AC}" type="parTrans" cxnId="{6CCA3752-110E-4755-9A7B-0C62EF73C3EB}">
      <dgm:prSet/>
      <dgm:spPr/>
      <dgm:t>
        <a:bodyPr/>
        <a:lstStyle/>
        <a:p>
          <a:endParaRPr lang="en-GB"/>
        </a:p>
      </dgm:t>
    </dgm:pt>
    <dgm:pt modelId="{DA973A0B-DC74-44AB-9070-668577C20ECB}" type="sibTrans" cxnId="{6CCA3752-110E-4755-9A7B-0C62EF73C3EB}">
      <dgm:prSet/>
      <dgm:spPr/>
      <dgm:t>
        <a:bodyPr/>
        <a:lstStyle/>
        <a:p>
          <a:endParaRPr lang="en-GB"/>
        </a:p>
      </dgm:t>
    </dgm:pt>
    <dgm:pt modelId="{5B247218-B78A-482B-B257-A9897F8C3CCE}">
      <dgm:prSet phldrT="[Text]"/>
      <dgm:spPr>
        <a:solidFill>
          <a:srgbClr val="009AB4"/>
        </a:solidFill>
      </dgm:spPr>
      <dgm:t>
        <a:bodyPr/>
        <a:lstStyle/>
        <a:p>
          <a:r>
            <a:rPr lang="en-GB" dirty="0"/>
            <a:t>Vulnerability</a:t>
          </a:r>
        </a:p>
      </dgm:t>
    </dgm:pt>
    <dgm:pt modelId="{88312B70-CFB5-4BA6-A1AF-0D19A2FBD1A2}" type="parTrans" cxnId="{AFD34148-C67E-4DC1-9D96-E8858A92CF27}">
      <dgm:prSet/>
      <dgm:spPr/>
      <dgm:t>
        <a:bodyPr/>
        <a:lstStyle/>
        <a:p>
          <a:endParaRPr lang="en-GB"/>
        </a:p>
      </dgm:t>
    </dgm:pt>
    <dgm:pt modelId="{74D2D49F-64A2-44C8-972C-D8A57621F369}" type="sibTrans" cxnId="{AFD34148-C67E-4DC1-9D96-E8858A92CF27}">
      <dgm:prSet/>
      <dgm:spPr/>
      <dgm:t>
        <a:bodyPr/>
        <a:lstStyle/>
        <a:p>
          <a:endParaRPr lang="en-GB"/>
        </a:p>
      </dgm:t>
    </dgm:pt>
    <dgm:pt modelId="{EDD2F8F4-DCB3-4704-8D21-2FDD504D6DD7}">
      <dgm:prSet phldrT="[Text]"/>
      <dgm:spPr>
        <a:solidFill>
          <a:schemeClr val="bg2"/>
        </a:solidFill>
      </dgm:spPr>
      <dgm:t>
        <a:bodyPr/>
        <a:lstStyle/>
        <a:p>
          <a:r>
            <a:rPr lang="en-GB" dirty="0"/>
            <a:t>Crime</a:t>
          </a:r>
        </a:p>
      </dgm:t>
    </dgm:pt>
    <dgm:pt modelId="{658556D4-1D08-4955-B288-B748686B9F5A}" type="parTrans" cxnId="{591B58CE-7868-423D-9CEF-01D464CCC105}">
      <dgm:prSet/>
      <dgm:spPr/>
      <dgm:t>
        <a:bodyPr/>
        <a:lstStyle/>
        <a:p>
          <a:endParaRPr lang="en-GB"/>
        </a:p>
      </dgm:t>
    </dgm:pt>
    <dgm:pt modelId="{F104E640-E75F-4A56-9FD5-12DDFA6ABF69}" type="sibTrans" cxnId="{591B58CE-7868-423D-9CEF-01D464CCC105}">
      <dgm:prSet/>
      <dgm:spPr/>
      <dgm:t>
        <a:bodyPr/>
        <a:lstStyle/>
        <a:p>
          <a:endParaRPr lang="en-GB"/>
        </a:p>
      </dgm:t>
    </dgm:pt>
    <dgm:pt modelId="{C32F7485-E253-4042-9021-EB88FE3691AE}">
      <dgm:prSet phldrT="[Text]"/>
      <dgm:spPr>
        <a:solidFill>
          <a:schemeClr val="accent1"/>
        </a:solidFill>
      </dgm:spPr>
      <dgm:t>
        <a:bodyPr/>
        <a:lstStyle/>
        <a:p>
          <a:r>
            <a:rPr lang="en-GB" dirty="0"/>
            <a:t>Education</a:t>
          </a:r>
        </a:p>
      </dgm:t>
    </dgm:pt>
    <dgm:pt modelId="{825319ED-30E1-46DD-811D-7903480776EB}" type="parTrans" cxnId="{44151F99-FD54-4195-8FFD-BEC59396E244}">
      <dgm:prSet/>
      <dgm:spPr/>
      <dgm:t>
        <a:bodyPr/>
        <a:lstStyle/>
        <a:p>
          <a:endParaRPr lang="en-GB"/>
        </a:p>
      </dgm:t>
    </dgm:pt>
    <dgm:pt modelId="{B7A6D56F-1AE3-4D48-A7AA-E5FFA8B87F56}" type="sibTrans" cxnId="{44151F99-FD54-4195-8FFD-BEC59396E244}">
      <dgm:prSet/>
      <dgm:spPr/>
      <dgm:t>
        <a:bodyPr/>
        <a:lstStyle/>
        <a:p>
          <a:endParaRPr lang="en-GB"/>
        </a:p>
      </dgm:t>
    </dgm:pt>
    <dgm:pt modelId="{A82C1DE5-45BA-4203-9CC4-F7FA8FF706E5}" type="pres">
      <dgm:prSet presAssocID="{5909771E-C009-4CC8-9F53-928903008F0A}" presName="Name0" presStyleCnt="0">
        <dgm:presLayoutVars>
          <dgm:chMax val="1"/>
          <dgm:chPref val="1"/>
          <dgm:dir/>
          <dgm:animOne val="branch"/>
          <dgm:animLvl val="lvl"/>
        </dgm:presLayoutVars>
      </dgm:prSet>
      <dgm:spPr/>
    </dgm:pt>
    <dgm:pt modelId="{43CCB504-B09A-48F7-B7D7-84ABC7CEC312}" type="pres">
      <dgm:prSet presAssocID="{29CCEF98-EB83-4B51-BDB2-FCEB9E2502DE}" presName="Parent" presStyleLbl="node0" presStyleIdx="0" presStyleCnt="1">
        <dgm:presLayoutVars>
          <dgm:chMax val="6"/>
          <dgm:chPref val="6"/>
        </dgm:presLayoutVars>
      </dgm:prSet>
      <dgm:spPr/>
    </dgm:pt>
    <dgm:pt modelId="{9888C480-CCED-4ECB-8C70-22588A136ED4}" type="pres">
      <dgm:prSet presAssocID="{025481C4-CBDC-43AB-AFE6-4EEC5EB29CF0}" presName="Accent1" presStyleCnt="0"/>
      <dgm:spPr/>
    </dgm:pt>
    <dgm:pt modelId="{A37E78A1-F169-42F1-A0E6-BDD07DD45CF4}" type="pres">
      <dgm:prSet presAssocID="{025481C4-CBDC-43AB-AFE6-4EEC5EB29CF0}" presName="Accent" presStyleLbl="bgShp" presStyleIdx="0" presStyleCnt="6"/>
      <dgm:spPr/>
    </dgm:pt>
    <dgm:pt modelId="{B0D8ECCF-684D-474C-BA87-C1203BC6C37A}" type="pres">
      <dgm:prSet presAssocID="{025481C4-CBDC-43AB-AFE6-4EEC5EB29CF0}" presName="Child1" presStyleLbl="node1" presStyleIdx="0" presStyleCnt="6">
        <dgm:presLayoutVars>
          <dgm:chMax val="0"/>
          <dgm:chPref val="0"/>
          <dgm:bulletEnabled val="1"/>
        </dgm:presLayoutVars>
      </dgm:prSet>
      <dgm:spPr/>
    </dgm:pt>
    <dgm:pt modelId="{CD7A211A-C79F-4258-BFB4-85BADBC79D16}" type="pres">
      <dgm:prSet presAssocID="{17981A2C-C770-419C-B1D0-4BF48B11529C}" presName="Accent2" presStyleCnt="0"/>
      <dgm:spPr/>
    </dgm:pt>
    <dgm:pt modelId="{B4D5CA81-0C10-48F8-8C38-89B19200552D}" type="pres">
      <dgm:prSet presAssocID="{17981A2C-C770-419C-B1D0-4BF48B11529C}" presName="Accent" presStyleLbl="bgShp" presStyleIdx="1" presStyleCnt="6"/>
      <dgm:spPr>
        <a:noFill/>
      </dgm:spPr>
    </dgm:pt>
    <dgm:pt modelId="{AA28630A-3605-4D05-8D16-470B33327AB0}" type="pres">
      <dgm:prSet presAssocID="{17981A2C-C770-419C-B1D0-4BF48B11529C}" presName="Child2" presStyleLbl="node1" presStyleIdx="1" presStyleCnt="6">
        <dgm:presLayoutVars>
          <dgm:chMax val="0"/>
          <dgm:chPref val="0"/>
          <dgm:bulletEnabled val="1"/>
        </dgm:presLayoutVars>
      </dgm:prSet>
      <dgm:spPr/>
    </dgm:pt>
    <dgm:pt modelId="{BD2E38E6-1747-41ED-B729-F900F7302FBA}" type="pres">
      <dgm:prSet presAssocID="{5B247218-B78A-482B-B257-A9897F8C3CCE}" presName="Accent3" presStyleCnt="0"/>
      <dgm:spPr/>
    </dgm:pt>
    <dgm:pt modelId="{1D596329-717B-465B-8D51-F003083173CF}" type="pres">
      <dgm:prSet presAssocID="{5B247218-B78A-482B-B257-A9897F8C3CCE}" presName="Accent" presStyleLbl="bgShp" presStyleIdx="2" presStyleCnt="6"/>
      <dgm:spPr>
        <a:noFill/>
      </dgm:spPr>
    </dgm:pt>
    <dgm:pt modelId="{3FC5503B-4A68-419E-B75D-FA122750B7AF}" type="pres">
      <dgm:prSet presAssocID="{5B247218-B78A-482B-B257-A9897F8C3CCE}" presName="Child3" presStyleLbl="node1" presStyleIdx="2" presStyleCnt="6">
        <dgm:presLayoutVars>
          <dgm:chMax val="0"/>
          <dgm:chPref val="0"/>
          <dgm:bulletEnabled val="1"/>
        </dgm:presLayoutVars>
      </dgm:prSet>
      <dgm:spPr/>
    </dgm:pt>
    <dgm:pt modelId="{37150510-F7B9-488A-90E7-E74BBAEE90CD}" type="pres">
      <dgm:prSet presAssocID="{EE67BC3C-17FE-4847-A9A4-FE09CB48D120}" presName="Accent4" presStyleCnt="0"/>
      <dgm:spPr/>
    </dgm:pt>
    <dgm:pt modelId="{6629D9A9-E178-4081-88C1-1A3F4DEA282D}" type="pres">
      <dgm:prSet presAssocID="{EE67BC3C-17FE-4847-A9A4-FE09CB48D120}" presName="Accent" presStyleLbl="bgShp" presStyleIdx="3" presStyleCnt="6"/>
      <dgm:spPr>
        <a:noFill/>
      </dgm:spPr>
    </dgm:pt>
    <dgm:pt modelId="{00B97EE5-B5AB-476F-BACD-92F67503A045}" type="pres">
      <dgm:prSet presAssocID="{EE67BC3C-17FE-4847-A9A4-FE09CB48D120}" presName="Child4" presStyleLbl="node1" presStyleIdx="3" presStyleCnt="6">
        <dgm:presLayoutVars>
          <dgm:chMax val="0"/>
          <dgm:chPref val="0"/>
          <dgm:bulletEnabled val="1"/>
        </dgm:presLayoutVars>
      </dgm:prSet>
      <dgm:spPr/>
    </dgm:pt>
    <dgm:pt modelId="{4521D0B7-02AC-4798-9892-89C24388274B}" type="pres">
      <dgm:prSet presAssocID="{EDD2F8F4-DCB3-4704-8D21-2FDD504D6DD7}" presName="Accent5" presStyleCnt="0"/>
      <dgm:spPr/>
    </dgm:pt>
    <dgm:pt modelId="{B63DBAA7-45E3-4838-96ED-27B89E3735C2}" type="pres">
      <dgm:prSet presAssocID="{EDD2F8F4-DCB3-4704-8D21-2FDD504D6DD7}" presName="Accent" presStyleLbl="bgShp" presStyleIdx="4" presStyleCnt="6"/>
      <dgm:spPr>
        <a:noFill/>
      </dgm:spPr>
    </dgm:pt>
    <dgm:pt modelId="{9381B912-EA96-4118-A0BC-526C08F174C8}" type="pres">
      <dgm:prSet presAssocID="{EDD2F8F4-DCB3-4704-8D21-2FDD504D6DD7}" presName="Child5" presStyleLbl="node1" presStyleIdx="4" presStyleCnt="6">
        <dgm:presLayoutVars>
          <dgm:chMax val="0"/>
          <dgm:chPref val="0"/>
          <dgm:bulletEnabled val="1"/>
        </dgm:presLayoutVars>
      </dgm:prSet>
      <dgm:spPr/>
    </dgm:pt>
    <dgm:pt modelId="{5AF0C6CA-7E3B-4409-B248-A4F04E361922}" type="pres">
      <dgm:prSet presAssocID="{C32F7485-E253-4042-9021-EB88FE3691AE}" presName="Accent6" presStyleCnt="0"/>
      <dgm:spPr/>
    </dgm:pt>
    <dgm:pt modelId="{A79C55CD-EDD3-4D59-8A17-15CBB3D7C4EC}" type="pres">
      <dgm:prSet presAssocID="{C32F7485-E253-4042-9021-EB88FE3691AE}" presName="Accent" presStyleLbl="bgShp" presStyleIdx="5" presStyleCnt="6"/>
      <dgm:spPr>
        <a:solidFill>
          <a:schemeClr val="bg1"/>
        </a:solidFill>
      </dgm:spPr>
    </dgm:pt>
    <dgm:pt modelId="{95242FC2-51DE-4E2C-82C9-68B0003121BF}" type="pres">
      <dgm:prSet presAssocID="{C32F7485-E253-4042-9021-EB88FE3691AE}" presName="Child6" presStyleLbl="node1" presStyleIdx="5" presStyleCnt="6">
        <dgm:presLayoutVars>
          <dgm:chMax val="0"/>
          <dgm:chPref val="0"/>
          <dgm:bulletEnabled val="1"/>
        </dgm:presLayoutVars>
      </dgm:prSet>
      <dgm:spPr/>
    </dgm:pt>
  </dgm:ptLst>
  <dgm:cxnLst>
    <dgm:cxn modelId="{9605BB1A-FF60-458D-8E19-89A29BA4449A}" type="presOf" srcId="{025481C4-CBDC-43AB-AFE6-4EEC5EB29CF0}" destId="{B0D8ECCF-684D-474C-BA87-C1203BC6C37A}" srcOrd="0" destOrd="0" presId="urn:microsoft.com/office/officeart/2011/layout/HexagonRadial"/>
    <dgm:cxn modelId="{9E80BA2D-8069-45F6-AC84-B322D01CAE5C}" srcId="{29CCEF98-EB83-4B51-BDB2-FCEB9E2502DE}" destId="{EE67BC3C-17FE-4847-A9A4-FE09CB48D120}" srcOrd="3" destOrd="0" parTransId="{CDDF8058-2AA8-40C4-B91C-DC8A9926A273}" sibTransId="{B498337F-7B37-447A-8221-D4225E1DE266}"/>
    <dgm:cxn modelId="{8F19F05D-3223-451E-B788-ED2543259F99}" type="presOf" srcId="{C32F7485-E253-4042-9021-EB88FE3691AE}" destId="{95242FC2-51DE-4E2C-82C9-68B0003121BF}" srcOrd="0" destOrd="0" presId="urn:microsoft.com/office/officeart/2011/layout/HexagonRadial"/>
    <dgm:cxn modelId="{AFD34148-C67E-4DC1-9D96-E8858A92CF27}" srcId="{29CCEF98-EB83-4B51-BDB2-FCEB9E2502DE}" destId="{5B247218-B78A-482B-B257-A9897F8C3CCE}" srcOrd="2" destOrd="0" parTransId="{88312B70-CFB5-4BA6-A1AF-0D19A2FBD1A2}" sibTransId="{74D2D49F-64A2-44C8-972C-D8A57621F369}"/>
    <dgm:cxn modelId="{CAB6DE50-E1B3-428E-AE20-52E9183C9C5C}" type="presOf" srcId="{EDD2F8F4-DCB3-4704-8D21-2FDD504D6DD7}" destId="{9381B912-EA96-4118-A0BC-526C08F174C8}" srcOrd="0" destOrd="0" presId="urn:microsoft.com/office/officeart/2011/layout/HexagonRadial"/>
    <dgm:cxn modelId="{6CCA3752-110E-4755-9A7B-0C62EF73C3EB}" srcId="{29CCEF98-EB83-4B51-BDB2-FCEB9E2502DE}" destId="{17981A2C-C770-419C-B1D0-4BF48B11529C}" srcOrd="1" destOrd="0" parTransId="{5D32A99E-84BB-46BA-8FD3-A815AF7973AC}" sibTransId="{DA973A0B-DC74-44AB-9070-668577C20ECB}"/>
    <dgm:cxn modelId="{9A54E479-A7FC-4E0A-8466-C5C908B139EB}" type="presOf" srcId="{EE67BC3C-17FE-4847-A9A4-FE09CB48D120}" destId="{00B97EE5-B5AB-476F-BACD-92F67503A045}" srcOrd="0" destOrd="0" presId="urn:microsoft.com/office/officeart/2011/layout/HexagonRadial"/>
    <dgm:cxn modelId="{602A688C-DF94-4A00-A025-2F7D114B1D5A}" type="presOf" srcId="{5909771E-C009-4CC8-9F53-928903008F0A}" destId="{A82C1DE5-45BA-4203-9CC4-F7FA8FF706E5}" srcOrd="0" destOrd="0" presId="urn:microsoft.com/office/officeart/2011/layout/HexagonRadial"/>
    <dgm:cxn modelId="{C497D890-B882-4596-9C3E-FC22FE604E0B}" type="presOf" srcId="{29CCEF98-EB83-4B51-BDB2-FCEB9E2502DE}" destId="{43CCB504-B09A-48F7-B7D7-84ABC7CEC312}" srcOrd="0" destOrd="0" presId="urn:microsoft.com/office/officeart/2011/layout/HexagonRadial"/>
    <dgm:cxn modelId="{44151F99-FD54-4195-8FFD-BEC59396E244}" srcId="{29CCEF98-EB83-4B51-BDB2-FCEB9E2502DE}" destId="{C32F7485-E253-4042-9021-EB88FE3691AE}" srcOrd="5" destOrd="0" parTransId="{825319ED-30E1-46DD-811D-7903480776EB}" sibTransId="{B7A6D56F-1AE3-4D48-A7AA-E5FFA8B87F56}"/>
    <dgm:cxn modelId="{D58FBEAF-67F3-4922-8DB3-6AC9D2AA993F}" type="presOf" srcId="{5B247218-B78A-482B-B257-A9897F8C3CCE}" destId="{3FC5503B-4A68-419E-B75D-FA122750B7AF}" srcOrd="0" destOrd="0" presId="urn:microsoft.com/office/officeart/2011/layout/HexagonRadial"/>
    <dgm:cxn modelId="{591B58CE-7868-423D-9CEF-01D464CCC105}" srcId="{29CCEF98-EB83-4B51-BDB2-FCEB9E2502DE}" destId="{EDD2F8F4-DCB3-4704-8D21-2FDD504D6DD7}" srcOrd="4" destOrd="0" parTransId="{658556D4-1D08-4955-B288-B748686B9F5A}" sibTransId="{F104E640-E75F-4A56-9FD5-12DDFA6ABF69}"/>
    <dgm:cxn modelId="{3177A0DE-CB8B-47E2-BE12-D7E8A5CE0F52}" srcId="{29CCEF98-EB83-4B51-BDB2-FCEB9E2502DE}" destId="{025481C4-CBDC-43AB-AFE6-4EEC5EB29CF0}" srcOrd="0" destOrd="0" parTransId="{CFC995B8-AA50-4539-AE48-B8F20C44C224}" sibTransId="{FADFABCD-DE69-4434-A59D-D8E63589798B}"/>
    <dgm:cxn modelId="{27BCFCEF-A1A0-40FA-A9AE-60BC57DA68A8}" srcId="{5909771E-C009-4CC8-9F53-928903008F0A}" destId="{29CCEF98-EB83-4B51-BDB2-FCEB9E2502DE}" srcOrd="0" destOrd="0" parTransId="{47024576-6FA6-48C8-8158-C024C7150494}" sibTransId="{03A11E5B-C2C2-43FE-A4E3-FB23B1180491}"/>
    <dgm:cxn modelId="{DAE30FFB-2D29-4BCB-BD37-11B58CF8139B}" type="presOf" srcId="{17981A2C-C770-419C-B1D0-4BF48B11529C}" destId="{AA28630A-3605-4D05-8D16-470B33327AB0}" srcOrd="0" destOrd="0" presId="urn:microsoft.com/office/officeart/2011/layout/HexagonRadial"/>
    <dgm:cxn modelId="{534177C7-11E3-4563-9DCE-DB43C9B8716A}" type="presParOf" srcId="{A82C1DE5-45BA-4203-9CC4-F7FA8FF706E5}" destId="{43CCB504-B09A-48F7-B7D7-84ABC7CEC312}" srcOrd="0" destOrd="0" presId="urn:microsoft.com/office/officeart/2011/layout/HexagonRadial"/>
    <dgm:cxn modelId="{24F97B37-7915-49B3-87AD-A5315FECFDCB}" type="presParOf" srcId="{A82C1DE5-45BA-4203-9CC4-F7FA8FF706E5}" destId="{9888C480-CCED-4ECB-8C70-22588A136ED4}" srcOrd="1" destOrd="0" presId="urn:microsoft.com/office/officeart/2011/layout/HexagonRadial"/>
    <dgm:cxn modelId="{8E63C258-936D-4AFE-A39C-E6E50D6B109E}" type="presParOf" srcId="{9888C480-CCED-4ECB-8C70-22588A136ED4}" destId="{A37E78A1-F169-42F1-A0E6-BDD07DD45CF4}" srcOrd="0" destOrd="0" presId="urn:microsoft.com/office/officeart/2011/layout/HexagonRadial"/>
    <dgm:cxn modelId="{2DC7B7FB-7B79-4090-8883-5F4C71C8FF12}" type="presParOf" srcId="{A82C1DE5-45BA-4203-9CC4-F7FA8FF706E5}" destId="{B0D8ECCF-684D-474C-BA87-C1203BC6C37A}" srcOrd="2" destOrd="0" presId="urn:microsoft.com/office/officeart/2011/layout/HexagonRadial"/>
    <dgm:cxn modelId="{D40ADF8A-4583-4330-8AC5-2FF38A85C74A}" type="presParOf" srcId="{A82C1DE5-45BA-4203-9CC4-F7FA8FF706E5}" destId="{CD7A211A-C79F-4258-BFB4-85BADBC79D16}" srcOrd="3" destOrd="0" presId="urn:microsoft.com/office/officeart/2011/layout/HexagonRadial"/>
    <dgm:cxn modelId="{F113AD26-F455-4D9C-9A30-AD154F999EF0}" type="presParOf" srcId="{CD7A211A-C79F-4258-BFB4-85BADBC79D16}" destId="{B4D5CA81-0C10-48F8-8C38-89B19200552D}" srcOrd="0" destOrd="0" presId="urn:microsoft.com/office/officeart/2011/layout/HexagonRadial"/>
    <dgm:cxn modelId="{7C8882D0-71F0-4D73-87CF-5C25E3908D3E}" type="presParOf" srcId="{A82C1DE5-45BA-4203-9CC4-F7FA8FF706E5}" destId="{AA28630A-3605-4D05-8D16-470B33327AB0}" srcOrd="4" destOrd="0" presId="urn:microsoft.com/office/officeart/2011/layout/HexagonRadial"/>
    <dgm:cxn modelId="{99F49201-6948-4D21-B575-D27FA3E6D074}" type="presParOf" srcId="{A82C1DE5-45BA-4203-9CC4-F7FA8FF706E5}" destId="{BD2E38E6-1747-41ED-B729-F900F7302FBA}" srcOrd="5" destOrd="0" presId="urn:microsoft.com/office/officeart/2011/layout/HexagonRadial"/>
    <dgm:cxn modelId="{104D30C7-A06C-491B-86CB-EBC789200685}" type="presParOf" srcId="{BD2E38E6-1747-41ED-B729-F900F7302FBA}" destId="{1D596329-717B-465B-8D51-F003083173CF}" srcOrd="0" destOrd="0" presId="urn:microsoft.com/office/officeart/2011/layout/HexagonRadial"/>
    <dgm:cxn modelId="{A9546816-3C7D-4E37-B1C9-0DC4620D65CA}" type="presParOf" srcId="{A82C1DE5-45BA-4203-9CC4-F7FA8FF706E5}" destId="{3FC5503B-4A68-419E-B75D-FA122750B7AF}" srcOrd="6" destOrd="0" presId="urn:microsoft.com/office/officeart/2011/layout/HexagonRadial"/>
    <dgm:cxn modelId="{2D68F157-B037-4A54-A892-EA656867F630}" type="presParOf" srcId="{A82C1DE5-45BA-4203-9CC4-F7FA8FF706E5}" destId="{37150510-F7B9-488A-90E7-E74BBAEE90CD}" srcOrd="7" destOrd="0" presId="urn:microsoft.com/office/officeart/2011/layout/HexagonRadial"/>
    <dgm:cxn modelId="{FD16BCF1-94ED-4B73-B70B-1642B3D932D1}" type="presParOf" srcId="{37150510-F7B9-488A-90E7-E74BBAEE90CD}" destId="{6629D9A9-E178-4081-88C1-1A3F4DEA282D}" srcOrd="0" destOrd="0" presId="urn:microsoft.com/office/officeart/2011/layout/HexagonRadial"/>
    <dgm:cxn modelId="{15F32630-43CF-4237-A11E-49A70B57C100}" type="presParOf" srcId="{A82C1DE5-45BA-4203-9CC4-F7FA8FF706E5}" destId="{00B97EE5-B5AB-476F-BACD-92F67503A045}" srcOrd="8" destOrd="0" presId="urn:microsoft.com/office/officeart/2011/layout/HexagonRadial"/>
    <dgm:cxn modelId="{705DD230-F35C-44A6-99FB-F1F0FCFD349F}" type="presParOf" srcId="{A82C1DE5-45BA-4203-9CC4-F7FA8FF706E5}" destId="{4521D0B7-02AC-4798-9892-89C24388274B}" srcOrd="9" destOrd="0" presId="urn:microsoft.com/office/officeart/2011/layout/HexagonRadial"/>
    <dgm:cxn modelId="{0862392A-2D1C-4F97-B0AF-DC2E01C74A19}" type="presParOf" srcId="{4521D0B7-02AC-4798-9892-89C24388274B}" destId="{B63DBAA7-45E3-4838-96ED-27B89E3735C2}" srcOrd="0" destOrd="0" presId="urn:microsoft.com/office/officeart/2011/layout/HexagonRadial"/>
    <dgm:cxn modelId="{96BD072B-F0B5-4020-89A2-3425142C9865}" type="presParOf" srcId="{A82C1DE5-45BA-4203-9CC4-F7FA8FF706E5}" destId="{9381B912-EA96-4118-A0BC-526C08F174C8}" srcOrd="10" destOrd="0" presId="urn:microsoft.com/office/officeart/2011/layout/HexagonRadial"/>
    <dgm:cxn modelId="{1F51C79C-9347-4B8E-BE01-68C7119C6CD5}" type="presParOf" srcId="{A82C1DE5-45BA-4203-9CC4-F7FA8FF706E5}" destId="{5AF0C6CA-7E3B-4409-B248-A4F04E361922}" srcOrd="11" destOrd="0" presId="urn:microsoft.com/office/officeart/2011/layout/HexagonRadial"/>
    <dgm:cxn modelId="{279B6A8F-2ED3-487A-B091-BF0EE366B6E7}" type="presParOf" srcId="{5AF0C6CA-7E3B-4409-B248-A4F04E361922}" destId="{A79C55CD-EDD3-4D59-8A17-15CBB3D7C4EC}" srcOrd="0" destOrd="0" presId="urn:microsoft.com/office/officeart/2011/layout/HexagonRadial"/>
    <dgm:cxn modelId="{71334CA7-0922-4AEB-A371-EEFB137D793B}" type="presParOf" srcId="{A82C1DE5-45BA-4203-9CC4-F7FA8FF706E5}" destId="{95242FC2-51DE-4E2C-82C9-68B0003121BF}"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CB504-B09A-48F7-B7D7-84ABC7CEC312}">
      <dsp:nvSpPr>
        <dsp:cNvPr id="0" name=""/>
        <dsp:cNvSpPr/>
      </dsp:nvSpPr>
      <dsp:spPr>
        <a:xfrm>
          <a:off x="3141024" y="2001394"/>
          <a:ext cx="2543859" cy="2200541"/>
        </a:xfrm>
        <a:prstGeom prst="hexagon">
          <a:avLst>
            <a:gd name="adj" fmla="val 2857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Health &amp; Wellbeing</a:t>
          </a:r>
        </a:p>
      </dsp:txBody>
      <dsp:txXfrm>
        <a:off x="3562577" y="2366054"/>
        <a:ext cx="1700753" cy="1471221"/>
      </dsp:txXfrm>
    </dsp:sp>
    <dsp:sp modelId="{B4D5CA81-0C10-48F8-8C38-89B19200552D}">
      <dsp:nvSpPr>
        <dsp:cNvPr id="0" name=""/>
        <dsp:cNvSpPr/>
      </dsp:nvSpPr>
      <dsp:spPr>
        <a:xfrm>
          <a:off x="4733969" y="948583"/>
          <a:ext cx="959790" cy="826986"/>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B0D8ECCF-684D-474C-BA87-C1203BC6C37A}">
      <dsp:nvSpPr>
        <dsp:cNvPr id="0" name=""/>
        <dsp:cNvSpPr/>
      </dsp:nvSpPr>
      <dsp:spPr>
        <a:xfrm>
          <a:off x="3375350" y="0"/>
          <a:ext cx="2084674" cy="1803488"/>
        </a:xfrm>
        <a:prstGeom prst="hexagon">
          <a:avLst>
            <a:gd name="adj" fmla="val 28570"/>
            <a:gd name="vf" fmla="val 11547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Built &amp; natural environment</a:t>
          </a:r>
        </a:p>
      </dsp:txBody>
      <dsp:txXfrm>
        <a:off x="3720825" y="298876"/>
        <a:ext cx="1393724" cy="1205736"/>
      </dsp:txXfrm>
    </dsp:sp>
    <dsp:sp modelId="{1D596329-717B-465B-8D51-F003083173CF}">
      <dsp:nvSpPr>
        <dsp:cNvPr id="0" name=""/>
        <dsp:cNvSpPr/>
      </dsp:nvSpPr>
      <dsp:spPr>
        <a:xfrm>
          <a:off x="5854119" y="2494608"/>
          <a:ext cx="959790" cy="826986"/>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AA28630A-3605-4D05-8D16-470B33327AB0}">
      <dsp:nvSpPr>
        <dsp:cNvPr id="0" name=""/>
        <dsp:cNvSpPr/>
      </dsp:nvSpPr>
      <dsp:spPr>
        <a:xfrm>
          <a:off x="5287239" y="1109266"/>
          <a:ext cx="2084674" cy="1803488"/>
        </a:xfrm>
        <a:prstGeom prst="hexagon">
          <a:avLst>
            <a:gd name="adj" fmla="val 28570"/>
            <a:gd name="vf" fmla="val 115470"/>
          </a:avLst>
        </a:prstGeom>
        <a:solidFill>
          <a:srgbClr val="2FA3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Work &amp; Labour Market</a:t>
          </a:r>
        </a:p>
      </dsp:txBody>
      <dsp:txXfrm>
        <a:off x="5632714" y="1408142"/>
        <a:ext cx="1393724" cy="1205736"/>
      </dsp:txXfrm>
    </dsp:sp>
    <dsp:sp modelId="{6629D9A9-E178-4081-88C1-1A3F4DEA282D}">
      <dsp:nvSpPr>
        <dsp:cNvPr id="0" name=""/>
        <dsp:cNvSpPr/>
      </dsp:nvSpPr>
      <dsp:spPr>
        <a:xfrm>
          <a:off x="5075990" y="4239779"/>
          <a:ext cx="959790" cy="826986"/>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3FC5503B-4A68-419E-B75D-FA122750B7AF}">
      <dsp:nvSpPr>
        <dsp:cNvPr id="0" name=""/>
        <dsp:cNvSpPr/>
      </dsp:nvSpPr>
      <dsp:spPr>
        <a:xfrm>
          <a:off x="5287239" y="3289954"/>
          <a:ext cx="2084674" cy="1803488"/>
        </a:xfrm>
        <a:prstGeom prst="hexagon">
          <a:avLst>
            <a:gd name="adj" fmla="val 28570"/>
            <a:gd name="vf" fmla="val 115470"/>
          </a:avLst>
        </a:prstGeom>
        <a:solidFill>
          <a:srgbClr val="009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Vulnerability</a:t>
          </a:r>
        </a:p>
      </dsp:txBody>
      <dsp:txXfrm>
        <a:off x="5632714" y="3588830"/>
        <a:ext cx="1393724" cy="1205736"/>
      </dsp:txXfrm>
    </dsp:sp>
    <dsp:sp modelId="{B63DBAA7-45E3-4838-96ED-27B89E3735C2}">
      <dsp:nvSpPr>
        <dsp:cNvPr id="0" name=""/>
        <dsp:cNvSpPr/>
      </dsp:nvSpPr>
      <dsp:spPr>
        <a:xfrm>
          <a:off x="3145758" y="4420934"/>
          <a:ext cx="959790" cy="826986"/>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00B97EE5-B5AB-476F-BACD-92F67503A045}">
      <dsp:nvSpPr>
        <dsp:cNvPr id="0" name=""/>
        <dsp:cNvSpPr/>
      </dsp:nvSpPr>
      <dsp:spPr>
        <a:xfrm>
          <a:off x="3375350" y="4400461"/>
          <a:ext cx="2084674" cy="1803488"/>
        </a:xfrm>
        <a:prstGeom prst="hexagon">
          <a:avLst>
            <a:gd name="adj" fmla="val 28570"/>
            <a:gd name="vf" fmla="val 1154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Income</a:t>
          </a:r>
        </a:p>
      </dsp:txBody>
      <dsp:txXfrm>
        <a:off x="3720825" y="4699337"/>
        <a:ext cx="1393724" cy="1205736"/>
      </dsp:txXfrm>
    </dsp:sp>
    <dsp:sp modelId="{A79C55CD-EDD3-4D59-8A17-15CBB3D7C4EC}">
      <dsp:nvSpPr>
        <dsp:cNvPr id="0" name=""/>
        <dsp:cNvSpPr/>
      </dsp:nvSpPr>
      <dsp:spPr>
        <a:xfrm>
          <a:off x="2007264" y="2875530"/>
          <a:ext cx="959790" cy="826986"/>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9381B912-EA96-4118-A0BC-526C08F174C8}">
      <dsp:nvSpPr>
        <dsp:cNvPr id="0" name=""/>
        <dsp:cNvSpPr/>
      </dsp:nvSpPr>
      <dsp:spPr>
        <a:xfrm>
          <a:off x="1454586" y="3291195"/>
          <a:ext cx="2084674" cy="1803488"/>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Crime</a:t>
          </a:r>
        </a:p>
      </dsp:txBody>
      <dsp:txXfrm>
        <a:off x="1800061" y="3590071"/>
        <a:ext cx="1393724" cy="1205736"/>
      </dsp:txXfrm>
    </dsp:sp>
    <dsp:sp modelId="{95242FC2-51DE-4E2C-82C9-68B0003121BF}">
      <dsp:nvSpPr>
        <dsp:cNvPr id="0" name=""/>
        <dsp:cNvSpPr/>
      </dsp:nvSpPr>
      <dsp:spPr>
        <a:xfrm>
          <a:off x="1454586" y="1106784"/>
          <a:ext cx="2084674" cy="1803488"/>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Education</a:t>
          </a:r>
        </a:p>
      </dsp:txBody>
      <dsp:txXfrm>
        <a:off x="1800061" y="1405660"/>
        <a:ext cx="1393724" cy="120573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0.42362</cdr:x>
      <cdr:y>0.08264</cdr:y>
    </cdr:from>
    <cdr:to>
      <cdr:x>0.47264</cdr:x>
      <cdr:y>0.12002</cdr:y>
    </cdr:to>
    <cdr:sp macro="" textlink="">
      <cdr:nvSpPr>
        <cdr:cNvPr id="2" name="TextBox 7">
          <a:extLst xmlns:a="http://schemas.openxmlformats.org/drawingml/2006/main">
            <a:ext uri="{FF2B5EF4-FFF2-40B4-BE49-F238E27FC236}">
              <a16:creationId xmlns:a16="http://schemas.microsoft.com/office/drawing/2014/main" id="{65637765-1A33-1250-57ED-51BB9428CA93}"/>
            </a:ext>
          </a:extLst>
        </cdr:cNvPr>
        <cdr:cNvSpPr txBox="1"/>
      </cdr:nvSpPr>
      <cdr:spPr>
        <a:xfrm xmlns:a="http://schemas.openxmlformats.org/drawingml/2006/main">
          <a:off x="2080860" y="476279"/>
          <a:ext cx="240772"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solidFill>
                <a:srgbClr val="333333"/>
              </a:solidFill>
            </a:rPr>
            <a:t>1</a:t>
          </a:r>
        </a:p>
      </cdr:txBody>
    </cdr:sp>
  </cdr:relSizeAnchor>
  <cdr:relSizeAnchor xmlns:cdr="http://schemas.openxmlformats.org/drawingml/2006/chartDrawing">
    <cdr:from>
      <cdr:x>0.4241</cdr:x>
      <cdr:y>0.16637</cdr:y>
    </cdr:from>
    <cdr:to>
      <cdr:x>0.47312</cdr:x>
      <cdr:y>0.20375</cdr:y>
    </cdr:to>
    <cdr:sp macro="" textlink="">
      <cdr:nvSpPr>
        <cdr:cNvPr id="3" name="TextBox 7">
          <a:extLst xmlns:a="http://schemas.openxmlformats.org/drawingml/2006/main">
            <a:ext uri="{FF2B5EF4-FFF2-40B4-BE49-F238E27FC236}">
              <a16:creationId xmlns:a16="http://schemas.microsoft.com/office/drawing/2014/main" id="{C4DD6C9D-20C8-7B0C-C7AD-E5B2D9BB655D}"/>
            </a:ext>
          </a:extLst>
        </cdr:cNvPr>
        <cdr:cNvSpPr txBox="1"/>
      </cdr:nvSpPr>
      <cdr:spPr>
        <a:xfrm xmlns:a="http://schemas.openxmlformats.org/drawingml/2006/main">
          <a:off x="2083217" y="958841"/>
          <a:ext cx="240772"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solidFill>
                <a:srgbClr val="333333"/>
              </a:solidFill>
            </a:rPr>
            <a:t>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9DACE4-53C6-45E8-8C5D-2F2846E35D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AF357E6-C45E-4F3A-944D-C49EF93AE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285AA6-75B6-4F9E-8352-E26E5677EFE4}" type="datetimeFigureOut">
              <a:rPr lang="en-GB" smtClean="0"/>
              <a:t>21/04/2023</a:t>
            </a:fld>
            <a:endParaRPr lang="en-GB"/>
          </a:p>
        </p:txBody>
      </p:sp>
      <p:sp>
        <p:nvSpPr>
          <p:cNvPr id="4" name="Footer Placeholder 3">
            <a:extLst>
              <a:ext uri="{FF2B5EF4-FFF2-40B4-BE49-F238E27FC236}">
                <a16:creationId xmlns:a16="http://schemas.microsoft.com/office/drawing/2014/main" id="{B6274179-E091-4A2F-A411-1841BCC56E0B}"/>
              </a:ext>
            </a:extLst>
          </p:cNvPr>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C5FE897-6821-412C-A2C2-FAD8CEDCFFFC}"/>
              </a:ext>
            </a:extLst>
          </p:cNvPr>
          <p:cNvSpPr>
            <a:spLocks noGrp="1"/>
          </p:cNvSpPr>
          <p:nvPr>
            <p:ph type="sldNum" sz="quarter" idx="3"/>
          </p:nvPr>
        </p:nvSpPr>
        <p:spPr>
          <a:xfrm>
            <a:off x="3884613" y="8685214"/>
            <a:ext cx="2971800" cy="458787"/>
          </a:xfrm>
          <a:prstGeom prst="rect">
            <a:avLst/>
          </a:prstGeom>
        </p:spPr>
        <p:txBody>
          <a:bodyPr vert="horz" lIns="91440" tIns="45720" rIns="91440" bIns="45720" rtlCol="0" anchor="b"/>
          <a:lstStyle>
            <a:lvl1pPr algn="r">
              <a:defRPr sz="1200"/>
            </a:lvl1pPr>
          </a:lstStyle>
          <a:p>
            <a:fld id="{7756F5E1-618B-435F-8D06-E2C19C134961}" type="slidenum">
              <a:rPr lang="en-GB" smtClean="0"/>
              <a:t>‹#›</a:t>
            </a:fld>
            <a:endParaRPr lang="en-GB"/>
          </a:p>
        </p:txBody>
      </p:sp>
    </p:spTree>
    <p:extLst>
      <p:ext uri="{BB962C8B-B14F-4D97-AF65-F5344CB8AC3E}">
        <p14:creationId xmlns:p14="http://schemas.microsoft.com/office/powerpoint/2010/main" val="428744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14CA1-86C1-4A55-A916-640CD0FA96E2}" type="datetimeFigureOut">
              <a:rPr lang="en-GB" smtClean="0"/>
              <a:t>21/04/2023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66CD363B-970A-4047-B9D9-AA8D65AF0A58}" type="slidenum">
              <a:rPr lang="en-GB" smtClean="0"/>
              <a:t>‹#›</a:t>
            </a:fld>
            <a:endParaRPr lang="en-GB"/>
          </a:p>
        </p:txBody>
      </p:sp>
    </p:spTree>
    <p:extLst>
      <p:ext uri="{BB962C8B-B14F-4D97-AF65-F5344CB8AC3E}">
        <p14:creationId xmlns:p14="http://schemas.microsoft.com/office/powerpoint/2010/main" val="287665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blog.ons.gov.uk/2023/01/19/age-standardising-data-what-does-this-mean-and-why-does-it-matt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blog.ons.gov.uk/2023/01/19/age-standardising-data-what-does-this-mean-and-why-does-it-matte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blog.ons.gov.uk/2023/01/19/age-standardising-data-what-does-this-mean-and-why-does-it-matte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1</a:t>
            </a:fld>
            <a:endParaRPr lang="en-GB" dirty="0"/>
          </a:p>
        </p:txBody>
      </p:sp>
    </p:spTree>
    <p:extLst>
      <p:ext uri="{BB962C8B-B14F-4D97-AF65-F5344CB8AC3E}">
        <p14:creationId xmlns:p14="http://schemas.microsoft.com/office/powerpoint/2010/main" val="374807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Sources: Census 2021 and 2011. </a:t>
            </a:r>
          </a:p>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10</a:t>
            </a:fld>
            <a:endParaRPr lang="en-GB" dirty="0"/>
          </a:p>
        </p:txBody>
      </p:sp>
    </p:spTree>
    <p:extLst>
      <p:ext uri="{BB962C8B-B14F-4D97-AF65-F5344CB8AC3E}">
        <p14:creationId xmlns:p14="http://schemas.microsoft.com/office/powerpoint/2010/main" val="90553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 Census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33333"/>
              </a:solidFill>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11</a:t>
            </a:fld>
            <a:endParaRPr lang="en-GB" dirty="0"/>
          </a:p>
        </p:txBody>
      </p:sp>
    </p:spTree>
    <p:extLst>
      <p:ext uri="{BB962C8B-B14F-4D97-AF65-F5344CB8AC3E}">
        <p14:creationId xmlns:p14="http://schemas.microsoft.com/office/powerpoint/2010/main" val="397523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Sources: Census 2021 and 2011. </a:t>
            </a:r>
          </a:p>
        </p:txBody>
      </p:sp>
      <p:sp>
        <p:nvSpPr>
          <p:cNvPr id="4" name="Slide Number Placeholder 3"/>
          <p:cNvSpPr>
            <a:spLocks noGrp="1"/>
          </p:cNvSpPr>
          <p:nvPr>
            <p:ph type="sldNum" sz="quarter" idx="5"/>
          </p:nvPr>
        </p:nvSpPr>
        <p:spPr/>
        <p:txBody>
          <a:bodyPr/>
          <a:lstStyle/>
          <a:p>
            <a:fld id="{66CD363B-970A-4047-B9D9-AA8D65AF0A58}" type="slidenum">
              <a:rPr lang="en-GB" smtClean="0"/>
              <a:t>12</a:t>
            </a:fld>
            <a:endParaRPr lang="en-GB" dirty="0"/>
          </a:p>
        </p:txBody>
      </p:sp>
    </p:spTree>
    <p:extLst>
      <p:ext uri="{BB962C8B-B14F-4D97-AF65-F5344CB8AC3E}">
        <p14:creationId xmlns:p14="http://schemas.microsoft.com/office/powerpoint/2010/main" val="1676685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Source: Census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333333"/>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333333"/>
                </a:solidFill>
                <a:latin typeface="+mn-lt"/>
              </a:rPr>
              <a:t>Data Quality Info: </a:t>
            </a:r>
            <a:r>
              <a:rPr lang="en-GB" sz="1200" dirty="0">
                <a:solidFill>
                  <a:srgbClr val="000000"/>
                </a:solidFill>
                <a:latin typeface="+mn-lt"/>
              </a:rPr>
              <a:t>There have been many changes to the detailed ethnic group categories used since the 2011 census, including the addition of several new categories for the 2021 census (bringing the total to 287 groups). This change is due to the new “search-as-you-type” function introduced for the 2021 census which made it easier for people to self-identify. These changes to the categories make it difficult to make direct and accurate comparisons between groups from the two censuses. Therefore, only the 2021 data is presented here. </a:t>
            </a:r>
            <a:endParaRPr lang="en-GB" b="0" i="0" dirty="0">
              <a:solidFill>
                <a:srgbClr val="323132"/>
              </a:solidFill>
              <a:effectLst/>
              <a:latin typeface="+mn-lt"/>
            </a:endParaRPr>
          </a:p>
          <a:p>
            <a:endParaRPr lang="en-GB" sz="1200" dirty="0">
              <a:solidFill>
                <a:srgbClr val="000000"/>
              </a:solidFill>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13</a:t>
            </a:fld>
            <a:endParaRPr lang="en-GB" dirty="0"/>
          </a:p>
        </p:txBody>
      </p:sp>
    </p:spTree>
    <p:extLst>
      <p:ext uri="{BB962C8B-B14F-4D97-AF65-F5344CB8AC3E}">
        <p14:creationId xmlns:p14="http://schemas.microsoft.com/office/powerpoint/2010/main" val="479997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Sources: Census 2021 and 2011.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30000"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a:solidFill>
                  <a:srgbClr val="333333"/>
                </a:solidFill>
              </a:rPr>
              <a:t>1</a:t>
            </a:r>
            <a:r>
              <a:rPr lang="en-GB" sz="1200" b="1" dirty="0">
                <a:solidFill>
                  <a:srgbClr val="333333"/>
                </a:solidFill>
              </a:rPr>
              <a:t>Data Quality Info: </a:t>
            </a:r>
            <a:r>
              <a:rPr lang="en-GB" sz="1200" dirty="0">
                <a:solidFill>
                  <a:srgbClr val="333333"/>
                </a:solidFill>
              </a:rPr>
              <a:t>The ONS has noted that while the increase in the number of residents describing their national identity as "British" and the decrease in the number describing their identity as "English" may partly reflect true change, it is most likely to be a result of the changes to the question structure where "British" became the first response option listed in 2021 for England only.</a:t>
            </a:r>
          </a:p>
          <a:p>
            <a:endParaRPr lang="en-GB" sz="1200" dirty="0"/>
          </a:p>
        </p:txBody>
      </p:sp>
      <p:sp>
        <p:nvSpPr>
          <p:cNvPr id="4" name="Slide Number Placeholder 3"/>
          <p:cNvSpPr>
            <a:spLocks noGrp="1"/>
          </p:cNvSpPr>
          <p:nvPr>
            <p:ph type="sldNum" sz="quarter" idx="5"/>
          </p:nvPr>
        </p:nvSpPr>
        <p:spPr/>
        <p:txBody>
          <a:bodyPr/>
          <a:lstStyle/>
          <a:p>
            <a:fld id="{66CD363B-970A-4047-B9D9-AA8D65AF0A58}" type="slidenum">
              <a:rPr lang="en-GB" smtClean="0"/>
              <a:t>14</a:t>
            </a:fld>
            <a:endParaRPr lang="en-GB" dirty="0"/>
          </a:p>
        </p:txBody>
      </p:sp>
    </p:spTree>
    <p:extLst>
      <p:ext uri="{BB962C8B-B14F-4D97-AF65-F5344CB8AC3E}">
        <p14:creationId xmlns:p14="http://schemas.microsoft.com/office/powerpoint/2010/main" val="2839175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Sources: Census 2021 and 2011. </a:t>
            </a:r>
          </a:p>
          <a:p>
            <a:endParaRPr lang="en-GB" dirty="0"/>
          </a:p>
          <a:p>
            <a:r>
              <a:rPr lang="en-GB" dirty="0"/>
              <a:t>This data only applies to residents aged 3 or over. </a:t>
            </a:r>
          </a:p>
        </p:txBody>
      </p:sp>
      <p:sp>
        <p:nvSpPr>
          <p:cNvPr id="4" name="Slide Number Placeholder 3"/>
          <p:cNvSpPr>
            <a:spLocks noGrp="1"/>
          </p:cNvSpPr>
          <p:nvPr>
            <p:ph type="sldNum" sz="quarter" idx="5"/>
          </p:nvPr>
        </p:nvSpPr>
        <p:spPr/>
        <p:txBody>
          <a:bodyPr/>
          <a:lstStyle/>
          <a:p>
            <a:fld id="{66CD363B-970A-4047-B9D9-AA8D65AF0A58}" type="slidenum">
              <a:rPr lang="en-GB" smtClean="0"/>
              <a:t>15</a:t>
            </a:fld>
            <a:endParaRPr lang="en-GB" dirty="0"/>
          </a:p>
        </p:txBody>
      </p:sp>
    </p:spTree>
    <p:extLst>
      <p:ext uri="{BB962C8B-B14F-4D97-AF65-F5344CB8AC3E}">
        <p14:creationId xmlns:p14="http://schemas.microsoft.com/office/powerpoint/2010/main" val="3039567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Sources: Census 2021 and 2011. </a:t>
            </a:r>
          </a:p>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16</a:t>
            </a:fld>
            <a:endParaRPr lang="en-GB" dirty="0"/>
          </a:p>
        </p:txBody>
      </p:sp>
    </p:spTree>
    <p:extLst>
      <p:ext uri="{BB962C8B-B14F-4D97-AF65-F5344CB8AC3E}">
        <p14:creationId xmlns:p14="http://schemas.microsoft.com/office/powerpoint/2010/main" val="88359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Source: Census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r>
              <a:rPr lang="en-GB" sz="1200" b="0" u="sng" dirty="0">
                <a:latin typeface="+mn-lt"/>
              </a:rPr>
              <a:t>Sexual Orientation</a:t>
            </a:r>
          </a:p>
          <a:p>
            <a:pPr algn="l"/>
            <a:r>
              <a:rPr lang="en-GB" sz="1200" b="0" i="0" dirty="0">
                <a:solidFill>
                  <a:srgbClr val="323132"/>
                </a:solidFill>
                <a:effectLst/>
                <a:latin typeface="+mn-lt"/>
              </a:rPr>
              <a:t>People were asked “Which of the following best describes your sexual orientation?”. The different sexual orientations that people could choose from included:</a:t>
            </a:r>
          </a:p>
          <a:p>
            <a:pPr marL="171450" indent="-171450" algn="l">
              <a:buFont typeface="Arial" panose="020B0604020202020204" pitchFamily="34" charset="0"/>
              <a:buChar char="•"/>
            </a:pPr>
            <a:r>
              <a:rPr lang="en-GB" sz="1200" b="0" i="0" dirty="0">
                <a:solidFill>
                  <a:srgbClr val="323132"/>
                </a:solidFill>
                <a:effectLst/>
                <a:latin typeface="+mn-lt"/>
              </a:rPr>
              <a:t>straight or heterosexual</a:t>
            </a:r>
          </a:p>
          <a:p>
            <a:pPr marL="171450" indent="-171450" algn="l">
              <a:buFont typeface="Arial" panose="020B0604020202020204" pitchFamily="34" charset="0"/>
              <a:buChar char="•"/>
            </a:pPr>
            <a:r>
              <a:rPr lang="en-GB" sz="1200" b="0" i="0" dirty="0">
                <a:solidFill>
                  <a:srgbClr val="323132"/>
                </a:solidFill>
                <a:effectLst/>
                <a:latin typeface="+mn-lt"/>
              </a:rPr>
              <a:t>gay or lesbian</a:t>
            </a:r>
          </a:p>
          <a:p>
            <a:pPr marL="171450" indent="-171450" algn="l">
              <a:buFont typeface="Arial" panose="020B0604020202020204" pitchFamily="34" charset="0"/>
              <a:buChar char="•"/>
            </a:pPr>
            <a:r>
              <a:rPr lang="en-GB" sz="1200" b="0" i="0" dirty="0">
                <a:solidFill>
                  <a:srgbClr val="323132"/>
                </a:solidFill>
                <a:effectLst/>
                <a:latin typeface="+mn-lt"/>
              </a:rPr>
              <a:t>bisexual</a:t>
            </a:r>
          </a:p>
          <a:p>
            <a:pPr marL="171450" indent="-171450" algn="l">
              <a:buFont typeface="Arial" panose="020B0604020202020204" pitchFamily="34" charset="0"/>
              <a:buChar char="•"/>
            </a:pPr>
            <a:r>
              <a:rPr lang="en-GB" sz="1200" b="0" i="0" dirty="0">
                <a:solidFill>
                  <a:srgbClr val="323132"/>
                </a:solidFill>
                <a:effectLst/>
                <a:latin typeface="+mn-lt"/>
              </a:rPr>
              <a:t>other sexual orientation</a:t>
            </a:r>
          </a:p>
          <a:p>
            <a:pPr algn="l"/>
            <a:r>
              <a:rPr lang="en-GB" sz="1200" b="0" i="0" dirty="0">
                <a:solidFill>
                  <a:srgbClr val="323132"/>
                </a:solidFill>
                <a:effectLst/>
                <a:latin typeface="+mn-lt"/>
              </a:rPr>
              <a:t>If they selected “Other sexual orientation”, they were asked to write in the sexual orientation with which they identified. </a:t>
            </a:r>
          </a:p>
          <a:p>
            <a:pPr algn="l"/>
            <a:endParaRPr lang="en-GB" sz="1200" b="0" i="0" dirty="0">
              <a:solidFill>
                <a:srgbClr val="323132"/>
              </a:solidFill>
              <a:effectLst/>
              <a:latin typeface="+mn-lt"/>
            </a:endParaRPr>
          </a:p>
          <a:p>
            <a:pPr algn="l"/>
            <a:r>
              <a:rPr lang="en-GB" sz="1200" b="0" i="1" u="none" dirty="0">
                <a:solidFill>
                  <a:srgbClr val="323132"/>
                </a:solidFill>
                <a:effectLst/>
                <a:latin typeface="+mn-lt"/>
              </a:rPr>
              <a:t>ONS Glossary</a:t>
            </a:r>
          </a:p>
          <a:p>
            <a:pPr algn="l"/>
            <a:r>
              <a:rPr lang="en-GB" sz="1200" b="0" i="1" dirty="0">
                <a:solidFill>
                  <a:srgbClr val="323132"/>
                </a:solidFill>
                <a:effectLst/>
                <a:latin typeface="+mn-lt"/>
              </a:rPr>
              <a:t>Sexual orientation: </a:t>
            </a:r>
            <a:r>
              <a:rPr lang="en-GB" sz="1200" b="0" i="0" dirty="0">
                <a:solidFill>
                  <a:srgbClr val="323132"/>
                </a:solidFill>
                <a:effectLst/>
                <a:latin typeface="+mn-lt"/>
              </a:rPr>
              <a:t>Sexual orientation is an umbrella term covering sexual identity, attraction, and behaviour. For an individual respondent, these may not be the same. For example, someone in an opposite-sex relationship may also experience same-sex attraction, and vice versa. This means the statistics should be interpreted purely as showing how people responded to the question, rather than being about whom they are attracted to or their actual relationships. </a:t>
            </a:r>
          </a:p>
          <a:p>
            <a:pPr algn="l"/>
            <a:r>
              <a:rPr lang="en-GB" sz="1200" b="0" i="0" dirty="0">
                <a:solidFill>
                  <a:srgbClr val="323132"/>
                </a:solidFill>
                <a:effectLst/>
                <a:latin typeface="+mn-lt"/>
              </a:rPr>
              <a:t>The ONS did not provide glossary entries for individual sexual orientation categories because individual respondents may have differing perspectives on the exact meaning.</a:t>
            </a:r>
          </a:p>
          <a:p>
            <a:endParaRPr lang="en-GB" sz="1200" dirty="0">
              <a:latin typeface="+mn-lt"/>
            </a:endParaRPr>
          </a:p>
          <a:p>
            <a:r>
              <a:rPr lang="en-GB" sz="1200" u="sng" dirty="0">
                <a:latin typeface="+mn-lt"/>
              </a:rPr>
              <a:t>Gender Identity</a:t>
            </a:r>
          </a:p>
          <a:p>
            <a:r>
              <a:rPr lang="en-GB" sz="1200" b="0" i="0" dirty="0">
                <a:solidFill>
                  <a:srgbClr val="323132"/>
                </a:solidFill>
                <a:effectLst/>
                <a:latin typeface="+mn-lt"/>
              </a:rPr>
              <a:t>People were asked “Is the gender you identify with the same as your sex registered at birth?”, and had the option of selecting either “Yes” or “No”. If they selected “No”, they had the option to write in their specific gender identity.</a:t>
            </a:r>
          </a:p>
          <a:p>
            <a:endParaRPr lang="en-GB" sz="1200" b="0" i="0" dirty="0">
              <a:solidFill>
                <a:srgbClr val="323132"/>
              </a:solidFill>
              <a:effectLst/>
              <a:latin typeface="+mn-lt"/>
            </a:endParaRPr>
          </a:p>
          <a:p>
            <a:r>
              <a:rPr lang="en-GB" sz="1200" b="0" i="0" baseline="30000" dirty="0">
                <a:solidFill>
                  <a:srgbClr val="323132"/>
                </a:solidFill>
                <a:effectLst/>
                <a:latin typeface="+mn-lt"/>
              </a:rPr>
              <a:t>1</a:t>
            </a:r>
            <a:r>
              <a:rPr lang="en-GB" sz="1200" b="0" i="0" dirty="0">
                <a:solidFill>
                  <a:srgbClr val="323132"/>
                </a:solidFill>
                <a:effectLst/>
                <a:latin typeface="+mn-lt"/>
              </a:rPr>
              <a:t>Many people who selected that their gender identity is different from their sex registered at birth did not write in a specific identity. This was the same nationally, not just in Slough.</a:t>
            </a:r>
          </a:p>
          <a:p>
            <a:endParaRPr lang="en-GB" sz="1200" b="1" dirty="0">
              <a:effectLst/>
              <a:latin typeface="+mn-lt"/>
            </a:endParaRPr>
          </a:p>
          <a:p>
            <a:r>
              <a:rPr lang="en-GB" sz="1200" b="0" i="1" u="none" dirty="0">
                <a:effectLst/>
                <a:latin typeface="+mn-lt"/>
              </a:rPr>
              <a:t>ONS Glossary</a:t>
            </a:r>
          </a:p>
          <a:p>
            <a:pPr algn="l"/>
            <a:r>
              <a:rPr lang="en-GB" sz="1200" b="0" i="1" dirty="0">
                <a:solidFill>
                  <a:srgbClr val="323132"/>
                </a:solidFill>
                <a:effectLst/>
                <a:latin typeface="+mn-lt"/>
              </a:rPr>
              <a:t>Gender identity: </a:t>
            </a:r>
            <a:r>
              <a:rPr lang="en-GB" sz="1200" b="0" i="0" dirty="0">
                <a:solidFill>
                  <a:srgbClr val="323132"/>
                </a:solidFill>
                <a:effectLst/>
                <a:latin typeface="+mn-lt"/>
              </a:rPr>
              <a:t>Gender identity refers to a person’s sense of their own gender, whether male, female or another category such as non-binary. This may or may not be the same as their sex registered at birth.</a:t>
            </a:r>
          </a:p>
          <a:p>
            <a:pPr algn="l"/>
            <a:r>
              <a:rPr lang="en-GB" sz="1200" b="0" i="1" dirty="0">
                <a:solidFill>
                  <a:srgbClr val="323132"/>
                </a:solidFill>
                <a:effectLst/>
                <a:latin typeface="+mn-lt"/>
              </a:rPr>
              <a:t>Gender identity different from sex registered at birth but no specific identity given:</a:t>
            </a:r>
            <a:r>
              <a:rPr lang="en-GB" sz="1200" b="0" i="0" dirty="0">
                <a:solidFill>
                  <a:srgbClr val="323132"/>
                </a:solidFill>
                <a:effectLst/>
                <a:latin typeface="+mn-lt"/>
              </a:rPr>
              <a:t> These are people who answered “No” to the question “Is the gender you identify with the same as your sex registered at birth?” but did not write in a gender identity.</a:t>
            </a:r>
          </a:p>
          <a:p>
            <a:pPr algn="l"/>
            <a:r>
              <a:rPr lang="en-GB" sz="1200" b="0" i="1" dirty="0">
                <a:solidFill>
                  <a:srgbClr val="323132"/>
                </a:solidFill>
                <a:effectLst/>
                <a:latin typeface="+mn-lt"/>
              </a:rPr>
              <a:t>Non-binary: </a:t>
            </a:r>
            <a:r>
              <a:rPr lang="en-GB" sz="1200" b="0" i="0" dirty="0">
                <a:solidFill>
                  <a:srgbClr val="323132"/>
                </a:solidFill>
                <a:effectLst/>
                <a:latin typeface="+mn-lt"/>
              </a:rPr>
              <a:t>Someone who is non-binary does not identify with the binary categories of man and woman. In these results the category includes people who identified with the specific term “non-binary” or variants thereon. However, those who used other terms to describe an identity which was neither specifically man nor woman have been classed in “All other gender identities”.</a:t>
            </a:r>
          </a:p>
          <a:p>
            <a:pPr algn="l"/>
            <a:r>
              <a:rPr lang="en-GB" sz="1200" b="0" i="1" dirty="0">
                <a:solidFill>
                  <a:srgbClr val="323132"/>
                </a:solidFill>
                <a:effectLst/>
                <a:latin typeface="+mn-lt"/>
              </a:rPr>
              <a:t>Trans man: </a:t>
            </a:r>
            <a:r>
              <a:rPr lang="en-GB" sz="1200" b="0" i="0" dirty="0">
                <a:solidFill>
                  <a:srgbClr val="323132"/>
                </a:solidFill>
                <a:effectLst/>
                <a:latin typeface="+mn-lt"/>
              </a:rPr>
              <a:t>A trans man is someone who was registered female at birth, but now identifies as a man.</a:t>
            </a:r>
          </a:p>
          <a:p>
            <a:pPr algn="l"/>
            <a:r>
              <a:rPr lang="en-GB" sz="1200" b="0" i="1" dirty="0">
                <a:solidFill>
                  <a:srgbClr val="323132"/>
                </a:solidFill>
                <a:effectLst/>
                <a:latin typeface="+mn-lt"/>
              </a:rPr>
              <a:t>Trans woman: </a:t>
            </a:r>
            <a:r>
              <a:rPr lang="en-GB" sz="1200" b="0" i="0" dirty="0">
                <a:solidFill>
                  <a:srgbClr val="323132"/>
                </a:solidFill>
                <a:effectLst/>
                <a:latin typeface="+mn-lt"/>
              </a:rPr>
              <a:t>A trans woman is someone who was registered male at birth, but now identifies as a woman.</a:t>
            </a:r>
          </a:p>
          <a:p>
            <a:pPr marL="0" indent="0">
              <a:buFont typeface="Arial" panose="020B0604020202020204" pitchFamily="34" charset="0"/>
              <a:buNone/>
            </a:pPr>
            <a:endParaRPr lang="en-GB" sz="1200" dirty="0">
              <a:solidFill>
                <a:srgbClr val="333333"/>
              </a:solidFill>
              <a:latin typeface="+mn-lt"/>
            </a:endParaRPr>
          </a:p>
          <a:p>
            <a:endParaRPr lang="en-GB" sz="1200" dirty="0">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17</a:t>
            </a:fld>
            <a:endParaRPr lang="en-GB" dirty="0"/>
          </a:p>
        </p:txBody>
      </p:sp>
    </p:spTree>
    <p:extLst>
      <p:ext uri="{BB962C8B-B14F-4D97-AF65-F5344CB8AC3E}">
        <p14:creationId xmlns:p14="http://schemas.microsoft.com/office/powerpoint/2010/main" val="208846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Source: Indices of Deprivation, 2019.</a:t>
            </a:r>
          </a:p>
          <a:p>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1 LSOA = an average of 1,500 people or 650 households.</a:t>
            </a:r>
          </a:p>
        </p:txBody>
      </p:sp>
      <p:sp>
        <p:nvSpPr>
          <p:cNvPr id="4" name="Slide Number Placeholder 3"/>
          <p:cNvSpPr>
            <a:spLocks noGrp="1"/>
          </p:cNvSpPr>
          <p:nvPr>
            <p:ph type="sldNum" sz="quarter" idx="5"/>
          </p:nvPr>
        </p:nvSpPr>
        <p:spPr/>
        <p:txBody>
          <a:bodyPr/>
          <a:lstStyle/>
          <a:p>
            <a:fld id="{66CD363B-970A-4047-B9D9-AA8D65AF0A58}" type="slidenum">
              <a:rPr lang="en-GB" smtClean="0"/>
              <a:t>18</a:t>
            </a:fld>
            <a:endParaRPr lang="en-GB" dirty="0"/>
          </a:p>
        </p:txBody>
      </p:sp>
    </p:spTree>
    <p:extLst>
      <p:ext uri="{BB962C8B-B14F-4D97-AF65-F5344CB8AC3E}">
        <p14:creationId xmlns:p14="http://schemas.microsoft.com/office/powerpoint/2010/main" val="3806554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Sources: Census 2021 and 2011. </a:t>
            </a:r>
          </a:p>
        </p:txBody>
      </p:sp>
      <p:sp>
        <p:nvSpPr>
          <p:cNvPr id="4" name="Slide Number Placeholder 3"/>
          <p:cNvSpPr>
            <a:spLocks noGrp="1"/>
          </p:cNvSpPr>
          <p:nvPr>
            <p:ph type="sldNum" sz="quarter" idx="5"/>
          </p:nvPr>
        </p:nvSpPr>
        <p:spPr/>
        <p:txBody>
          <a:bodyPr/>
          <a:lstStyle/>
          <a:p>
            <a:fld id="{66CD363B-970A-4047-B9D9-AA8D65AF0A58}" type="slidenum">
              <a:rPr lang="en-GB" smtClean="0"/>
              <a:t>19</a:t>
            </a:fld>
            <a:endParaRPr lang="en-GB" dirty="0"/>
          </a:p>
        </p:txBody>
      </p:sp>
    </p:spTree>
    <p:extLst>
      <p:ext uri="{BB962C8B-B14F-4D97-AF65-F5344CB8AC3E}">
        <p14:creationId xmlns:p14="http://schemas.microsoft.com/office/powerpoint/2010/main" val="110669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2</a:t>
            </a:fld>
            <a:endParaRPr lang="en-GB" dirty="0"/>
          </a:p>
        </p:txBody>
      </p:sp>
    </p:spTree>
    <p:extLst>
      <p:ext uri="{BB962C8B-B14F-4D97-AF65-F5344CB8AC3E}">
        <p14:creationId xmlns:p14="http://schemas.microsoft.com/office/powerpoint/2010/main" val="4274915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OHID, Fingertips Public Health Data.  </a:t>
            </a:r>
          </a:p>
          <a:p>
            <a:endParaRPr lang="en-GB" dirty="0"/>
          </a:p>
          <a:p>
            <a:r>
              <a:rPr lang="en-GB" dirty="0"/>
              <a:t>Healthy life expectancy = The number of years a person can typically expect to live in full health without disabling illness or injury.</a:t>
            </a:r>
          </a:p>
        </p:txBody>
      </p:sp>
      <p:sp>
        <p:nvSpPr>
          <p:cNvPr id="4" name="Slide Number Placeholder 3"/>
          <p:cNvSpPr>
            <a:spLocks noGrp="1"/>
          </p:cNvSpPr>
          <p:nvPr>
            <p:ph type="sldNum" sz="quarter" idx="5"/>
          </p:nvPr>
        </p:nvSpPr>
        <p:spPr/>
        <p:txBody>
          <a:bodyPr/>
          <a:lstStyle/>
          <a:p>
            <a:fld id="{66CD363B-970A-4047-B9D9-AA8D65AF0A58}" type="slidenum">
              <a:rPr lang="en-GB" smtClean="0"/>
              <a:t>20</a:t>
            </a:fld>
            <a:endParaRPr lang="en-GB" dirty="0"/>
          </a:p>
        </p:txBody>
      </p:sp>
    </p:spTree>
    <p:extLst>
      <p:ext uri="{BB962C8B-B14F-4D97-AF65-F5344CB8AC3E}">
        <p14:creationId xmlns:p14="http://schemas.microsoft.com/office/powerpoint/2010/main" val="4098248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Sources: Census 2021 and 2011.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33333"/>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dk1"/>
                </a:solidFill>
                <a:effectLst/>
                <a:latin typeface="+mn-lt"/>
                <a:ea typeface="+mn-ea"/>
                <a:cs typeface="+mn-cs"/>
              </a:rPr>
              <a:t>Data Quality Info: </a:t>
            </a:r>
            <a:r>
              <a:rPr lang="en-GB" sz="1200" b="0" i="0" dirty="0">
                <a:solidFill>
                  <a:srgbClr val="323132"/>
                </a:solidFill>
                <a:effectLst/>
                <a:latin typeface="+mn-lt"/>
              </a:rPr>
              <a:t>Census 2021 was conducted during the coronavirus (COVID-19) pandemic. This may have influenced how people perceive and rate their health and therefore may have affected how people chose to respond.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32313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baseline="30000" dirty="0">
                <a:solidFill>
                  <a:schemeClr val="dk1"/>
                </a:solidFill>
                <a:effectLst/>
                <a:latin typeface="+mn-lt"/>
                <a:ea typeface="+mn-ea"/>
                <a:cs typeface="+mn-cs"/>
              </a:rPr>
              <a:t>1</a:t>
            </a:r>
            <a:r>
              <a:rPr lang="en-GB" sz="1200" b="1" i="0" dirty="0">
                <a:solidFill>
                  <a:schemeClr val="dk1"/>
                </a:solidFill>
                <a:effectLst/>
                <a:latin typeface="+mn-lt"/>
                <a:ea typeface="+mn-ea"/>
                <a:cs typeface="+mn-cs"/>
              </a:rPr>
              <a:t>Standardisation of the health data:</a:t>
            </a:r>
            <a:r>
              <a:rPr lang="en-GB" sz="1200" b="0" i="0" dirty="0">
                <a:solidFill>
                  <a:schemeClr val="dk1"/>
                </a:solidFill>
                <a:effectLst/>
                <a:latin typeface="+mn-lt"/>
                <a:ea typeface="+mn-ea"/>
                <a:cs typeface="+mn-cs"/>
              </a:rPr>
              <a:t> This slide uses age-standardised proportions for the graph and non-standardised counts for the table. When comparing between time periods (i.e., 2011 and 2021) or geographical areas (i.e., Slough and England), t</a:t>
            </a:r>
            <a:r>
              <a:rPr lang="en-GB" sz="1200" b="0" i="0" dirty="0">
                <a:solidFill>
                  <a:srgbClr val="323132"/>
                </a:solidFill>
                <a:effectLst/>
                <a:latin typeface="+mn-lt"/>
              </a:rPr>
              <a:t>he ONS recommends using the age-standardised proportions in the graph. Age-standardisation mathematically adjusts </a:t>
            </a:r>
            <a:r>
              <a:rPr lang="en-GB" sz="1200" dirty="0">
                <a:solidFill>
                  <a:srgbClr val="323132"/>
                </a:solidFill>
                <a:latin typeface="+mn-lt"/>
              </a:rPr>
              <a:t>the data to have the same age structure as a “standard population”. </a:t>
            </a:r>
            <a:r>
              <a:rPr lang="en-GB" sz="1200" dirty="0">
                <a:solidFill>
                  <a:srgbClr val="222222"/>
                </a:solidFill>
                <a:latin typeface="+mn-lt"/>
              </a:rPr>
              <a:t>This gives the two groups the same age distribution structure to </a:t>
            </a:r>
            <a:r>
              <a:rPr lang="en-GB" sz="1200" b="0" i="0" dirty="0">
                <a:solidFill>
                  <a:srgbClr val="323132"/>
                </a:solidFill>
                <a:effectLst/>
                <a:latin typeface="+mn-lt"/>
              </a:rPr>
              <a:t>allow for comparisons between the groups, represented as a percentage. This wil</a:t>
            </a:r>
            <a:r>
              <a:rPr lang="en-GB" sz="1200" dirty="0">
                <a:solidFill>
                  <a:srgbClr val="323132"/>
                </a:solidFill>
                <a:latin typeface="+mn-lt"/>
              </a:rPr>
              <a:t>l allow for comparisons between the 2021 and 2011 census and between Slough and the England average. </a:t>
            </a:r>
            <a:r>
              <a:rPr lang="en-GB" sz="1200" b="0" i="0" dirty="0">
                <a:solidFill>
                  <a:srgbClr val="323132"/>
                </a:solidFill>
                <a:effectLst/>
                <a:latin typeface="+mn-lt"/>
              </a:rPr>
              <a:t>For more information on age-standardisation, please read: </a:t>
            </a:r>
            <a:r>
              <a:rPr lang="en-GB" sz="1200" dirty="0">
                <a:latin typeface="+mn-lt"/>
                <a:hlinkClick r:id="rId3"/>
              </a:rPr>
              <a:t>https://blog.ons.gov.uk/2023/01/19/age-standardising-data-what-does-this-mean-and-why-does-it-matter/</a:t>
            </a:r>
            <a:endParaRPr lang="en-GB" sz="1200" b="0" i="0" dirty="0">
              <a:solidFill>
                <a:srgbClr val="32313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dk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21</a:t>
            </a:fld>
            <a:endParaRPr lang="en-GB" dirty="0"/>
          </a:p>
        </p:txBody>
      </p:sp>
    </p:spTree>
    <p:extLst>
      <p:ext uri="{BB962C8B-B14F-4D97-AF65-F5344CB8AC3E}">
        <p14:creationId xmlns:p14="http://schemas.microsoft.com/office/powerpoint/2010/main" val="2135483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 Annual Population Survey 2020/21.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dirty="0">
                <a:solidFill>
                  <a:schemeClr val="dk1"/>
                </a:solidFill>
                <a:effectLst/>
                <a:latin typeface="+mn-lt"/>
                <a:ea typeface="+mn-ea"/>
                <a:cs typeface="+mn-cs"/>
              </a:rPr>
              <a:t>A high score for happiness, life satisfaction and worthwhile relates to positive wellbeing, while a high score for anxiety relates to poor wellbeing.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333333"/>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33333"/>
                </a:solidFill>
                <a:effectLst/>
                <a:latin typeface="+mn-lt"/>
                <a:ea typeface="+mn-ea"/>
                <a:cs typeface="+mn-cs"/>
              </a:rPr>
              <a:t>People were asked to rate on a 0-10 scale (0 is “not at all” and 10 is “completely”):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kern="1200" dirty="0">
                <a:solidFill>
                  <a:schemeClr val="dk1"/>
                </a:solidFill>
                <a:effectLst/>
                <a:latin typeface="+mn-lt"/>
                <a:ea typeface="+mn-ea"/>
                <a:cs typeface="+mn-cs"/>
              </a:rPr>
              <a:t>Overall, how satisfied are you with your life nowadays?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kern="1200" dirty="0">
                <a:solidFill>
                  <a:schemeClr val="dk1"/>
                </a:solidFill>
                <a:effectLst/>
                <a:latin typeface="+mn-lt"/>
                <a:ea typeface="+mn-ea"/>
                <a:cs typeface="+mn-cs"/>
              </a:rPr>
              <a:t>Overall, to what extent do you feel that the things you do in your life are worthwhile?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kern="1200" dirty="0">
                <a:solidFill>
                  <a:schemeClr val="dk1"/>
                </a:solidFill>
                <a:effectLst/>
                <a:latin typeface="+mn-lt"/>
                <a:ea typeface="+mn-ea"/>
                <a:cs typeface="+mn-cs"/>
              </a:rPr>
              <a:t>Overall, how happy did you feel yesterday?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kern="1200" dirty="0">
                <a:solidFill>
                  <a:schemeClr val="dk1"/>
                </a:solidFill>
                <a:effectLst/>
                <a:latin typeface="+mn-lt"/>
                <a:ea typeface="+mn-ea"/>
                <a:cs typeface="+mn-cs"/>
              </a:rPr>
              <a:t>Overall, how anxious did you feel yesterday?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dirty="0">
                <a:solidFill>
                  <a:schemeClr val="dk1"/>
                </a:solidFill>
                <a:effectLst/>
                <a:latin typeface="+mn-lt"/>
                <a:ea typeface="+mn-ea"/>
                <a:cs typeface="+mn-cs"/>
              </a:rPr>
              <a:t>These scores were then categorised as “very good”, “good”, “fair” or “poor” based on the following thresholds.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dirty="0">
                <a:solidFill>
                  <a:schemeClr val="dk1"/>
                </a:solidFill>
                <a:effectLst/>
                <a:latin typeface="+mn-lt"/>
                <a:ea typeface="+mn-ea"/>
                <a:cs typeface="+mn-cs"/>
              </a:rPr>
              <a:t>For happiness, life satisfaction, and worthwhile: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dirty="0">
                <a:solidFill>
                  <a:schemeClr val="dk1"/>
                </a:solidFill>
                <a:effectLst/>
                <a:latin typeface="+mn-lt"/>
                <a:ea typeface="+mn-ea"/>
                <a:cs typeface="+mn-cs"/>
              </a:rPr>
              <a:t>Very good = 9-10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dirty="0">
                <a:solidFill>
                  <a:schemeClr val="dk1"/>
                </a:solidFill>
                <a:effectLst/>
                <a:latin typeface="+mn-lt"/>
                <a:ea typeface="+mn-ea"/>
                <a:cs typeface="+mn-cs"/>
              </a:rPr>
              <a:t>Good = 7-8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dirty="0">
                <a:solidFill>
                  <a:schemeClr val="dk1"/>
                </a:solidFill>
                <a:effectLst/>
                <a:latin typeface="+mn-lt"/>
                <a:ea typeface="+mn-ea"/>
                <a:cs typeface="+mn-cs"/>
              </a:rPr>
              <a:t>Medium = 5-6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dirty="0">
                <a:solidFill>
                  <a:schemeClr val="dk1"/>
                </a:solidFill>
                <a:effectLst/>
                <a:latin typeface="+mn-lt"/>
                <a:ea typeface="+mn-ea"/>
                <a:cs typeface="+mn-cs"/>
              </a:rPr>
              <a:t>Poor = 0-4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dirty="0">
                <a:solidFill>
                  <a:schemeClr val="dk1"/>
                </a:solidFill>
                <a:effectLst/>
                <a:latin typeface="+mn-lt"/>
                <a:ea typeface="+mn-ea"/>
                <a:cs typeface="+mn-cs"/>
              </a:rPr>
              <a:t>For anxiety: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dirty="0">
                <a:solidFill>
                  <a:schemeClr val="dk1"/>
                </a:solidFill>
                <a:effectLst/>
                <a:latin typeface="+mn-lt"/>
                <a:ea typeface="+mn-ea"/>
                <a:cs typeface="+mn-cs"/>
              </a:rPr>
              <a:t>Very good = 0-1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dirty="0">
                <a:solidFill>
                  <a:schemeClr val="dk1"/>
                </a:solidFill>
                <a:effectLst/>
                <a:latin typeface="+mn-lt"/>
                <a:ea typeface="+mn-ea"/>
                <a:cs typeface="+mn-cs"/>
              </a:rPr>
              <a:t>Good = 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dirty="0">
                <a:solidFill>
                  <a:schemeClr val="dk1"/>
                </a:solidFill>
                <a:effectLst/>
                <a:latin typeface="+mn-lt"/>
                <a:ea typeface="+mn-ea"/>
                <a:cs typeface="+mn-cs"/>
              </a:rPr>
              <a:t>Fair = 4-5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dirty="0">
                <a:solidFill>
                  <a:schemeClr val="dk1"/>
                </a:solidFill>
                <a:effectLst/>
                <a:latin typeface="+mn-lt"/>
                <a:ea typeface="+mn-ea"/>
                <a:cs typeface="+mn-cs"/>
              </a:rPr>
              <a:t>Poor = 6-10</a:t>
            </a:r>
          </a:p>
        </p:txBody>
      </p:sp>
      <p:sp>
        <p:nvSpPr>
          <p:cNvPr id="4" name="Slide Number Placeholder 3"/>
          <p:cNvSpPr>
            <a:spLocks noGrp="1"/>
          </p:cNvSpPr>
          <p:nvPr>
            <p:ph type="sldNum" sz="quarter" idx="5"/>
          </p:nvPr>
        </p:nvSpPr>
        <p:spPr/>
        <p:txBody>
          <a:bodyPr/>
          <a:lstStyle/>
          <a:p>
            <a:fld id="{66CD363B-970A-4047-B9D9-AA8D65AF0A58}" type="slidenum">
              <a:rPr lang="en-GB" smtClean="0"/>
              <a:t>22</a:t>
            </a:fld>
            <a:endParaRPr lang="en-GB" dirty="0"/>
          </a:p>
        </p:txBody>
      </p:sp>
    </p:spTree>
    <p:extLst>
      <p:ext uri="{BB962C8B-B14F-4D97-AF65-F5344CB8AC3E}">
        <p14:creationId xmlns:p14="http://schemas.microsoft.com/office/powerpoint/2010/main" val="429026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Sources: Census 2021 and 2011.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baseline="30000" dirty="0">
                <a:solidFill>
                  <a:schemeClr val="dk1"/>
                </a:solidFill>
                <a:effectLst/>
                <a:latin typeface="+mn-lt"/>
                <a:ea typeface="+mn-ea"/>
                <a:cs typeface="+mn-cs"/>
              </a:rPr>
              <a:t>1</a:t>
            </a:r>
            <a:r>
              <a:rPr lang="en-GB" sz="1200" b="1" i="0" baseline="0" dirty="0">
                <a:solidFill>
                  <a:schemeClr val="dk1"/>
                </a:solidFill>
                <a:effectLst/>
                <a:latin typeface="+mn-lt"/>
                <a:ea typeface="+mn-ea"/>
                <a:cs typeface="+mn-cs"/>
              </a:rPr>
              <a:t>Standardisation of the disability data: </a:t>
            </a:r>
            <a:r>
              <a:rPr lang="en-GB" sz="1200" b="0" i="0" dirty="0">
                <a:solidFill>
                  <a:schemeClr val="dk1"/>
                </a:solidFill>
                <a:effectLst/>
                <a:latin typeface="+mn-lt"/>
                <a:ea typeface="+mn-ea"/>
                <a:cs typeface="+mn-cs"/>
              </a:rPr>
              <a:t>This slide uses age-standardised proportions for the disability graph and non-standardised counts for the disability table. When comparing between time periods (i.e., 2011 and 2021) or geographical areas (i.e., Slough and England), t</a:t>
            </a:r>
            <a:r>
              <a:rPr lang="en-GB" sz="1200" b="0" i="0" dirty="0">
                <a:solidFill>
                  <a:srgbClr val="323132"/>
                </a:solidFill>
                <a:effectLst/>
                <a:latin typeface="+mn-lt"/>
              </a:rPr>
              <a:t>he ONS recommends using the age-standardised proportions in the graph. Age-standardisation mathematically adjusts </a:t>
            </a:r>
            <a:r>
              <a:rPr lang="en-GB" sz="1200" dirty="0">
                <a:solidFill>
                  <a:srgbClr val="323132"/>
                </a:solidFill>
                <a:latin typeface="+mn-lt"/>
              </a:rPr>
              <a:t>the data to have the same age structure as a “standard population”. </a:t>
            </a:r>
            <a:r>
              <a:rPr lang="en-GB" sz="1200" dirty="0">
                <a:solidFill>
                  <a:srgbClr val="222222"/>
                </a:solidFill>
                <a:latin typeface="+mn-lt"/>
              </a:rPr>
              <a:t>This gives the two groups the same age distribution structure to </a:t>
            </a:r>
            <a:r>
              <a:rPr lang="en-GB" sz="1200" b="0" i="0" dirty="0">
                <a:solidFill>
                  <a:srgbClr val="323132"/>
                </a:solidFill>
                <a:effectLst/>
                <a:latin typeface="+mn-lt"/>
              </a:rPr>
              <a:t>allow for comparisons between the groups, represented as a percentage. This wil</a:t>
            </a:r>
            <a:r>
              <a:rPr lang="en-GB" sz="1200" dirty="0">
                <a:solidFill>
                  <a:srgbClr val="323132"/>
                </a:solidFill>
                <a:latin typeface="+mn-lt"/>
              </a:rPr>
              <a:t>l allow for comparisons between the 2021 and 2011 census and between Slough and the England average. </a:t>
            </a:r>
            <a:r>
              <a:rPr lang="en-GB" sz="1200" b="0" i="0" dirty="0">
                <a:solidFill>
                  <a:srgbClr val="323132"/>
                </a:solidFill>
                <a:effectLst/>
                <a:latin typeface="+mn-lt"/>
              </a:rPr>
              <a:t>For more information on age-standardisation, please read: </a:t>
            </a:r>
            <a:r>
              <a:rPr lang="en-GB" sz="1200" dirty="0">
                <a:latin typeface="+mn-lt"/>
                <a:hlinkClick r:id="rId3"/>
              </a:rPr>
              <a:t>https://blog.ons.gov.uk/2023/01/19/age-standardising-data-what-does-this-mean-and-why-does-it-matter/</a:t>
            </a:r>
            <a:endParaRPr lang="en-GB" sz="1200" dirty="0">
              <a:latin typeface="+mn-lt"/>
            </a:endParaRPr>
          </a:p>
          <a:p>
            <a:endParaRPr lang="en-GB" sz="1200" b="1" i="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baseline="30000" dirty="0">
                <a:solidFill>
                  <a:schemeClr val="bg1"/>
                </a:solidFill>
                <a:effectLst/>
                <a:latin typeface="+mn-lt"/>
                <a:ea typeface="open sans" panose="020B0606030504020204" pitchFamily="34" charset="0"/>
                <a:cs typeface="open sans" panose="020B0606030504020204" pitchFamily="34" charset="0"/>
              </a:rPr>
              <a:t>2</a:t>
            </a:r>
            <a:r>
              <a:rPr lang="en-GB" sz="1200" b="1" i="0" dirty="0">
                <a:solidFill>
                  <a:schemeClr val="dk1"/>
                </a:solidFill>
                <a:effectLst/>
                <a:latin typeface="+mn-lt"/>
                <a:ea typeface="+mn-ea"/>
                <a:cs typeface="+mn-cs"/>
              </a:rPr>
              <a:t>Data Quality Info: </a:t>
            </a:r>
            <a:r>
              <a:rPr lang="en-GB" sz="1200" b="0" i="0" dirty="0">
                <a:solidFill>
                  <a:srgbClr val="323132"/>
                </a:solidFill>
                <a:effectLst/>
                <a:latin typeface="+mn-lt"/>
              </a:rPr>
              <a:t>Caution should be taken when making comparisons between 2011 and 2021 because of changes in question wording, response options, and the way the ONS identifies disabled people, which may have had an impact on the number of people identified as disabled. The question was changed in order to collect data that more closely aligned with the definition of disability in </a:t>
            </a:r>
            <a:r>
              <a:rPr lang="en-GB" sz="1200" b="0" i="0" kern="1200" dirty="0">
                <a:solidFill>
                  <a:srgbClr val="323132"/>
                </a:solidFill>
                <a:effectLst/>
                <a:latin typeface="+mn-lt"/>
                <a:ea typeface="+mn-ea"/>
                <a:cs typeface="+mn-cs"/>
              </a:rPr>
              <a:t>the Equality Act 2010. The </a:t>
            </a:r>
            <a:r>
              <a:rPr lang="en-GB" sz="1200" b="0" i="0" dirty="0">
                <a:solidFill>
                  <a:srgbClr val="323132"/>
                </a:solidFill>
                <a:effectLst/>
                <a:latin typeface="+mn-lt"/>
              </a:rPr>
              <a:t>Equality Act defines an individual as disabled if they have a physical or mental impairment that has a substantial and long-term negative effect on their ability to carry out normal day-to-day activities. Additionally, Census 2021 was undertaken during the coronavirus (COVID-19) pandemic, which may also have influenced how people perceive their health status and activity limitations and therefore may affect how people chose to respond.</a:t>
            </a:r>
          </a:p>
        </p:txBody>
      </p:sp>
      <p:sp>
        <p:nvSpPr>
          <p:cNvPr id="4" name="Slide Number Placeholder 3"/>
          <p:cNvSpPr>
            <a:spLocks noGrp="1"/>
          </p:cNvSpPr>
          <p:nvPr>
            <p:ph type="sldNum" sz="quarter" idx="5"/>
          </p:nvPr>
        </p:nvSpPr>
        <p:spPr/>
        <p:txBody>
          <a:bodyPr/>
          <a:lstStyle/>
          <a:p>
            <a:fld id="{66CD363B-970A-4047-B9D9-AA8D65AF0A58}" type="slidenum">
              <a:rPr lang="en-GB" smtClean="0"/>
              <a:t>23</a:t>
            </a:fld>
            <a:endParaRPr lang="en-GB" dirty="0"/>
          </a:p>
        </p:txBody>
      </p:sp>
    </p:spTree>
    <p:extLst>
      <p:ext uri="{BB962C8B-B14F-4D97-AF65-F5344CB8AC3E}">
        <p14:creationId xmlns:p14="http://schemas.microsoft.com/office/powerpoint/2010/main" val="2279141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Sources: Census 2021 and 2011. </a:t>
            </a:r>
          </a:p>
          <a:p>
            <a:endParaRPr lang="en-GB" sz="1200" b="1" i="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baseline="30000" dirty="0">
                <a:solidFill>
                  <a:schemeClr val="dk1"/>
                </a:solidFill>
                <a:effectLst/>
                <a:latin typeface="+mn-lt"/>
                <a:ea typeface="+mn-ea"/>
                <a:cs typeface="+mn-cs"/>
              </a:rPr>
              <a:t>1</a:t>
            </a:r>
            <a:r>
              <a:rPr lang="en-GB" sz="1200" b="0" i="0" dirty="0">
                <a:solidFill>
                  <a:schemeClr val="dk1"/>
                </a:solidFill>
                <a:effectLst/>
                <a:latin typeface="+mn-lt"/>
                <a:ea typeface="+mn-ea"/>
                <a:cs typeface="+mn-cs"/>
              </a:rPr>
              <a:t>This data does not need to be age-standardised as it is uses the number of households, not residents, and therefore is not affected by differences in the age structure of populations. </a:t>
            </a:r>
          </a:p>
          <a:p>
            <a:endParaRPr lang="en-GB" sz="1200" b="1" i="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baseline="30000" dirty="0">
                <a:solidFill>
                  <a:schemeClr val="bg1"/>
                </a:solidFill>
                <a:effectLst/>
                <a:latin typeface="+mn-lt"/>
                <a:ea typeface="open sans" panose="020B0606030504020204" pitchFamily="34" charset="0"/>
                <a:cs typeface="open sans" panose="020B0606030504020204" pitchFamily="34" charset="0"/>
              </a:rPr>
              <a:t>2</a:t>
            </a:r>
            <a:r>
              <a:rPr lang="en-GB" sz="1200" b="1" i="0" dirty="0">
                <a:solidFill>
                  <a:schemeClr val="dk1"/>
                </a:solidFill>
                <a:effectLst/>
                <a:latin typeface="+mn-lt"/>
                <a:ea typeface="+mn-ea"/>
                <a:cs typeface="+mn-cs"/>
              </a:rPr>
              <a:t>Data Quality Info: </a:t>
            </a:r>
            <a:r>
              <a:rPr lang="en-GB" sz="1200" b="0" i="0" dirty="0">
                <a:solidFill>
                  <a:srgbClr val="323132"/>
                </a:solidFill>
                <a:effectLst/>
                <a:latin typeface="+mn-lt"/>
              </a:rPr>
              <a:t>Caution should be taken when making comparisons between 2011 and 2021 because of changes in question wording, response options, and the way the ONS identifies disabled people, which may have had an impact on the number of people identified as disabled. The question was changed in order to collect data that more closely aligned with the definition of disability in </a:t>
            </a:r>
            <a:r>
              <a:rPr lang="en-GB" sz="1200" b="0" i="0" kern="1200" dirty="0">
                <a:solidFill>
                  <a:srgbClr val="323132"/>
                </a:solidFill>
                <a:effectLst/>
                <a:latin typeface="+mn-lt"/>
                <a:ea typeface="+mn-ea"/>
                <a:cs typeface="+mn-cs"/>
              </a:rPr>
              <a:t>the Equality Act 2010. The </a:t>
            </a:r>
            <a:r>
              <a:rPr lang="en-GB" sz="1200" b="0" i="0" dirty="0">
                <a:solidFill>
                  <a:srgbClr val="323132"/>
                </a:solidFill>
                <a:effectLst/>
                <a:latin typeface="+mn-lt"/>
              </a:rPr>
              <a:t>Equality Act defines an individual as disabled if they have a physical or mental impairment that has a substantial and long-term negative effect on their ability to carry out normal day-to-day activities. Additionally, Census 2021 was undertaken during the coronavirus (COVID-19) pandemic, which may also have influenced how people perceive their health status and activity limitations and therefore may affect how people chose to respond.</a:t>
            </a:r>
          </a:p>
          <a:p>
            <a:endParaRPr lang="en-GB" sz="1200" b="1" i="0" dirty="0">
              <a:solidFill>
                <a:schemeClr val="dk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24</a:t>
            </a:fld>
            <a:endParaRPr lang="en-GB" dirty="0"/>
          </a:p>
        </p:txBody>
      </p:sp>
    </p:spTree>
    <p:extLst>
      <p:ext uri="{BB962C8B-B14F-4D97-AF65-F5344CB8AC3E}">
        <p14:creationId xmlns:p14="http://schemas.microsoft.com/office/powerpoint/2010/main" val="1255833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Sources: Census 2021 and 2011.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32313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baseline="30000" dirty="0">
                <a:solidFill>
                  <a:schemeClr val="dk1"/>
                </a:solidFill>
                <a:effectLst/>
                <a:latin typeface="+mn-lt"/>
                <a:ea typeface="+mn-ea"/>
                <a:cs typeface="+mn-cs"/>
              </a:rPr>
              <a:t>1</a:t>
            </a:r>
            <a:r>
              <a:rPr lang="en-GB" sz="1200" b="1" i="0" dirty="0">
                <a:solidFill>
                  <a:schemeClr val="dk1"/>
                </a:solidFill>
                <a:effectLst/>
                <a:latin typeface="+mn-lt"/>
                <a:ea typeface="+mn-ea"/>
                <a:cs typeface="+mn-cs"/>
              </a:rPr>
              <a:t>Standardisation of the unpaid care data:</a:t>
            </a:r>
            <a:r>
              <a:rPr lang="en-GB" sz="1200" b="0" i="0" dirty="0">
                <a:solidFill>
                  <a:schemeClr val="dk1"/>
                </a:solidFill>
                <a:effectLst/>
                <a:latin typeface="+mn-lt"/>
                <a:ea typeface="+mn-ea"/>
                <a:cs typeface="+mn-cs"/>
              </a:rPr>
              <a:t> This slide uses age-standardised proportions for the graph and non-standardised counts for the table. When comparing between time periods (i.e., 2011 and 2021) or geographical areas (i.e., Slough and England), t</a:t>
            </a:r>
            <a:r>
              <a:rPr lang="en-GB" sz="1200" b="0" i="0" dirty="0">
                <a:solidFill>
                  <a:srgbClr val="323132"/>
                </a:solidFill>
                <a:effectLst/>
                <a:latin typeface="+mn-lt"/>
              </a:rPr>
              <a:t>he ONS recommends using the age-standardised proportions in the graph. Age-standardisation mathematically adjusts </a:t>
            </a:r>
            <a:r>
              <a:rPr lang="en-GB" sz="1200" dirty="0">
                <a:solidFill>
                  <a:srgbClr val="323132"/>
                </a:solidFill>
                <a:latin typeface="+mn-lt"/>
              </a:rPr>
              <a:t>the data to have the same age structure as a “standard population”. </a:t>
            </a:r>
            <a:r>
              <a:rPr lang="en-GB" sz="1200" dirty="0">
                <a:solidFill>
                  <a:srgbClr val="222222"/>
                </a:solidFill>
                <a:latin typeface="+mn-lt"/>
              </a:rPr>
              <a:t>This gives the two groups the same age distribution structure to </a:t>
            </a:r>
            <a:r>
              <a:rPr lang="en-GB" sz="1200" b="0" i="0" dirty="0">
                <a:solidFill>
                  <a:srgbClr val="323132"/>
                </a:solidFill>
                <a:effectLst/>
                <a:latin typeface="+mn-lt"/>
              </a:rPr>
              <a:t>allow for comparisons between the groups, represented as a percentage. This wil</a:t>
            </a:r>
            <a:r>
              <a:rPr lang="en-GB" sz="1200" dirty="0">
                <a:solidFill>
                  <a:srgbClr val="323132"/>
                </a:solidFill>
                <a:latin typeface="+mn-lt"/>
              </a:rPr>
              <a:t>l allow for comparisons between the 2021 and 2011 census and between Slough and the England average. </a:t>
            </a:r>
            <a:r>
              <a:rPr lang="en-GB" sz="1200" b="0" i="0" dirty="0">
                <a:solidFill>
                  <a:srgbClr val="323132"/>
                </a:solidFill>
                <a:effectLst/>
                <a:latin typeface="+mn-lt"/>
              </a:rPr>
              <a:t>For more information on age-standardisation, please read: </a:t>
            </a:r>
            <a:r>
              <a:rPr lang="en-GB" sz="1200" dirty="0">
                <a:latin typeface="+mn-lt"/>
                <a:hlinkClick r:id="rId3"/>
              </a:rPr>
              <a:t>https://blog.ons.gov.uk/2023/01/19/age-standardising-data-what-does-this-mean-and-why-does-it-matter/</a:t>
            </a:r>
            <a:endParaRPr lang="en-GB" sz="1200" b="0" i="0" dirty="0">
              <a:solidFill>
                <a:srgbClr val="323132"/>
              </a:solidFill>
              <a:effectLst/>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25</a:t>
            </a:fld>
            <a:endParaRPr lang="en-GB" dirty="0"/>
          </a:p>
        </p:txBody>
      </p:sp>
    </p:spTree>
    <p:extLst>
      <p:ext uri="{BB962C8B-B14F-4D97-AF65-F5344CB8AC3E}">
        <p14:creationId xmlns:p14="http://schemas.microsoft.com/office/powerpoint/2010/main" val="690334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26</a:t>
            </a:fld>
            <a:endParaRPr lang="en-GB" dirty="0"/>
          </a:p>
        </p:txBody>
      </p:sp>
    </p:spTree>
    <p:extLst>
      <p:ext uri="{BB962C8B-B14F-4D97-AF65-F5344CB8AC3E}">
        <p14:creationId xmlns:p14="http://schemas.microsoft.com/office/powerpoint/2010/main" val="3492331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on the PHOF wider determinants of health can be found here: https://fingertips.phe.org.uk/profile/wider-determinants</a:t>
            </a:r>
          </a:p>
        </p:txBody>
      </p:sp>
      <p:sp>
        <p:nvSpPr>
          <p:cNvPr id="4" name="Slide Number Placeholder 3"/>
          <p:cNvSpPr>
            <a:spLocks noGrp="1"/>
          </p:cNvSpPr>
          <p:nvPr>
            <p:ph type="sldNum" sz="quarter" idx="5"/>
          </p:nvPr>
        </p:nvSpPr>
        <p:spPr/>
        <p:txBody>
          <a:bodyPr/>
          <a:lstStyle/>
          <a:p>
            <a:fld id="{66CD363B-970A-4047-B9D9-AA8D65AF0A58}" type="slidenum">
              <a:rPr lang="en-GB" smtClean="0"/>
              <a:t>27</a:t>
            </a:fld>
            <a:endParaRPr lang="en-GB" dirty="0"/>
          </a:p>
        </p:txBody>
      </p:sp>
    </p:spTree>
    <p:extLst>
      <p:ext uri="{BB962C8B-B14F-4D97-AF65-F5344CB8AC3E}">
        <p14:creationId xmlns:p14="http://schemas.microsoft.com/office/powerpoint/2010/main" val="2939976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28</a:t>
            </a:fld>
            <a:endParaRPr lang="en-GB" dirty="0"/>
          </a:p>
        </p:txBody>
      </p:sp>
    </p:spTree>
    <p:extLst>
      <p:ext uri="{BB962C8B-B14F-4D97-AF65-F5344CB8AC3E}">
        <p14:creationId xmlns:p14="http://schemas.microsoft.com/office/powerpoint/2010/main" val="127370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Sources: Census 2021 and 2011. </a:t>
            </a:r>
          </a:p>
        </p:txBody>
      </p:sp>
      <p:sp>
        <p:nvSpPr>
          <p:cNvPr id="4" name="Slide Number Placeholder 3"/>
          <p:cNvSpPr>
            <a:spLocks noGrp="1"/>
          </p:cNvSpPr>
          <p:nvPr>
            <p:ph type="sldNum" sz="quarter" idx="5"/>
          </p:nvPr>
        </p:nvSpPr>
        <p:spPr/>
        <p:txBody>
          <a:bodyPr/>
          <a:lstStyle/>
          <a:p>
            <a:fld id="{66CD363B-970A-4047-B9D9-AA8D65AF0A58}" type="slidenum">
              <a:rPr lang="en-GB" smtClean="0"/>
              <a:t>29</a:t>
            </a:fld>
            <a:endParaRPr lang="en-GB" dirty="0"/>
          </a:p>
        </p:txBody>
      </p:sp>
    </p:spTree>
    <p:extLst>
      <p:ext uri="{BB962C8B-B14F-4D97-AF65-F5344CB8AC3E}">
        <p14:creationId xmlns:p14="http://schemas.microsoft.com/office/powerpoint/2010/main" val="104874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3</a:t>
            </a:fld>
            <a:endParaRPr lang="en-GB" dirty="0"/>
          </a:p>
        </p:txBody>
      </p:sp>
    </p:spTree>
    <p:extLst>
      <p:ext uri="{BB962C8B-B14F-4D97-AF65-F5344CB8AC3E}">
        <p14:creationId xmlns:p14="http://schemas.microsoft.com/office/powerpoint/2010/main" val="1484239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Sources: Census 2021 and 2011. </a:t>
            </a:r>
          </a:p>
          <a:p>
            <a:endParaRPr lang="en-GB" sz="1200" b="0" u="sng" dirty="0">
              <a:solidFill>
                <a:srgbClr val="333333"/>
              </a:solidFill>
            </a:endParaRPr>
          </a:p>
          <a:p>
            <a:r>
              <a:rPr lang="en-GB" sz="1200" b="0" u="sng" dirty="0">
                <a:solidFill>
                  <a:srgbClr val="333333"/>
                </a:solidFill>
              </a:rPr>
              <a:t>Occupancy Ratings</a:t>
            </a:r>
          </a:p>
          <a:p>
            <a:r>
              <a:rPr lang="en-GB" sz="1200" b="0" u="none" dirty="0">
                <a:solidFill>
                  <a:srgbClr val="333333"/>
                </a:solidFill>
              </a:rPr>
              <a:t>This is a measure of whether a home is overcrowded or under-occupied. </a:t>
            </a:r>
          </a:p>
          <a:p>
            <a:r>
              <a:rPr lang="en-GB" sz="1200" i="0" dirty="0">
                <a:solidFill>
                  <a:srgbClr val="333333"/>
                </a:solidFill>
                <a:effectLst/>
                <a:latin typeface="+mn-lt"/>
                <a:ea typeface="+mn-ea"/>
                <a:cs typeface="+mn-cs"/>
              </a:rPr>
              <a:t>An occupancy rating of:</a:t>
            </a:r>
          </a:p>
          <a:p>
            <a:pPr marL="171450" indent="-171450">
              <a:buFont typeface="Arial" panose="020B0604020202020204" pitchFamily="34" charset="0"/>
              <a:buChar char="•"/>
            </a:pPr>
            <a:r>
              <a:rPr lang="en-GB" sz="1200" i="0" dirty="0">
                <a:solidFill>
                  <a:srgbClr val="333333"/>
                </a:solidFill>
                <a:effectLst/>
                <a:latin typeface="+mn-lt"/>
                <a:ea typeface="+mn-ea"/>
                <a:cs typeface="+mn-cs"/>
              </a:rPr>
              <a:t>+1 or more implies that a household’s accommodation has more rooms than required (under-occupied)</a:t>
            </a:r>
          </a:p>
          <a:p>
            <a:pPr marL="171450" indent="-171450">
              <a:buFont typeface="Arial" panose="020B0604020202020204" pitchFamily="34" charset="0"/>
              <a:buChar char="•"/>
            </a:pPr>
            <a:r>
              <a:rPr lang="en-GB" sz="1200" i="0" dirty="0">
                <a:solidFill>
                  <a:srgbClr val="333333"/>
                </a:solidFill>
                <a:effectLst/>
                <a:latin typeface="+mn-lt"/>
                <a:ea typeface="+mn-ea"/>
                <a:cs typeface="+mn-cs"/>
              </a:rPr>
              <a:t>0 suggests that a household’s accommodation has an ideal number of rooms</a:t>
            </a:r>
          </a:p>
          <a:p>
            <a:pPr marL="171450" indent="-171450">
              <a:buFont typeface="Arial" panose="020B0604020202020204" pitchFamily="34" charset="0"/>
              <a:buChar char="•"/>
            </a:pPr>
            <a:r>
              <a:rPr lang="en-GB" sz="1200" i="0" dirty="0">
                <a:solidFill>
                  <a:srgbClr val="333333"/>
                </a:solidFill>
                <a:effectLst/>
                <a:latin typeface="+mn-lt"/>
                <a:ea typeface="+mn-ea"/>
                <a:cs typeface="+mn-cs"/>
              </a:rPr>
              <a:t>-1 or less implies that a household’s accommodation has fewer rooms than required (overcrowded)</a:t>
            </a:r>
          </a:p>
          <a:p>
            <a:endParaRPr lang="en-GB" sz="1200" b="1" dirty="0">
              <a:solidFill>
                <a:srgbClr val="333333"/>
              </a:solidFill>
            </a:endParaRPr>
          </a:p>
          <a:p>
            <a:r>
              <a:rPr lang="en-GB" sz="1200" b="0" i="0" dirty="0">
                <a:solidFill>
                  <a:schemeClr val="dk1"/>
                </a:solidFill>
                <a:effectLst/>
                <a:latin typeface="+mn-lt"/>
                <a:ea typeface="+mn-ea"/>
                <a:cs typeface="+mn-cs"/>
              </a:rPr>
              <a:t>The number of rooms the household requires uses a formula that states that:</a:t>
            </a:r>
          </a:p>
          <a:p>
            <a:r>
              <a:rPr lang="en-GB" sz="1200" b="0" i="0" dirty="0">
                <a:solidFill>
                  <a:schemeClr val="dk1"/>
                </a:solidFill>
                <a:effectLst/>
                <a:latin typeface="+mn-lt"/>
                <a:ea typeface="+mn-ea"/>
                <a:cs typeface="+mn-cs"/>
              </a:rPr>
              <a:t>- one-person households require three rooms, comprised of two common rooms and one bedroom</a:t>
            </a:r>
          </a:p>
          <a:p>
            <a:r>
              <a:rPr lang="en-GB" sz="1200" b="0" i="0" dirty="0">
                <a:solidFill>
                  <a:schemeClr val="dk1"/>
                </a:solidFill>
                <a:effectLst/>
                <a:latin typeface="+mn-lt"/>
                <a:ea typeface="+mn-ea"/>
                <a:cs typeface="+mn-cs"/>
              </a:rPr>
              <a:t>- two-or-more person households require a minimum of two common rooms and a bedroom for each person in line with the bedroom standard</a:t>
            </a:r>
          </a:p>
          <a:p>
            <a:endParaRPr lang="en-GB" sz="1200" b="0" i="0" dirty="0">
              <a:solidFill>
                <a:schemeClr val="dk1"/>
              </a:solidFill>
              <a:effectLst/>
              <a:latin typeface="+mn-lt"/>
              <a:ea typeface="+mn-ea"/>
              <a:cs typeface="+mn-cs"/>
            </a:endParaRPr>
          </a:p>
          <a:p>
            <a:r>
              <a:rPr lang="en-GB" sz="1200" b="0" i="0" dirty="0">
                <a:solidFill>
                  <a:schemeClr val="dk1"/>
                </a:solidFill>
                <a:effectLst/>
                <a:latin typeface="+mn-lt"/>
                <a:ea typeface="+mn-ea"/>
                <a:cs typeface="+mn-cs"/>
              </a:rPr>
              <a:t>The people who should have their own room according to the bedroom standard are:</a:t>
            </a:r>
          </a:p>
          <a:p>
            <a:r>
              <a:rPr lang="en-GB" sz="1200" b="0" i="0" dirty="0">
                <a:solidFill>
                  <a:schemeClr val="dk1"/>
                </a:solidFill>
                <a:effectLst/>
                <a:latin typeface="+mn-lt"/>
                <a:ea typeface="+mn-ea"/>
                <a:cs typeface="+mn-cs"/>
              </a:rPr>
              <a:t>- married or cohabiting couples</a:t>
            </a:r>
          </a:p>
          <a:p>
            <a:r>
              <a:rPr lang="en-GB" sz="1200" b="0" i="0" dirty="0">
                <a:solidFill>
                  <a:schemeClr val="dk1"/>
                </a:solidFill>
                <a:effectLst/>
                <a:latin typeface="+mn-lt"/>
                <a:ea typeface="+mn-ea"/>
                <a:cs typeface="+mn-cs"/>
              </a:rPr>
              <a:t>- single parents</a:t>
            </a:r>
          </a:p>
          <a:p>
            <a:r>
              <a:rPr lang="en-GB" sz="1200" b="0" i="0" dirty="0">
                <a:solidFill>
                  <a:schemeClr val="dk1"/>
                </a:solidFill>
                <a:effectLst/>
                <a:latin typeface="+mn-lt"/>
                <a:ea typeface="+mn-ea"/>
                <a:cs typeface="+mn-cs"/>
              </a:rPr>
              <a:t>- people aged 16 years or over</a:t>
            </a:r>
          </a:p>
          <a:p>
            <a:r>
              <a:rPr lang="en-GB" sz="1200" b="0" i="0" dirty="0">
                <a:solidFill>
                  <a:schemeClr val="dk1"/>
                </a:solidFill>
                <a:effectLst/>
                <a:latin typeface="+mn-lt"/>
                <a:ea typeface="+mn-ea"/>
                <a:cs typeface="+mn-cs"/>
              </a:rPr>
              <a:t>- pairs of same-sex persons aged 10 to 15 years</a:t>
            </a:r>
          </a:p>
          <a:p>
            <a:r>
              <a:rPr lang="en-GB" sz="1200" b="0" i="0" dirty="0">
                <a:solidFill>
                  <a:schemeClr val="dk1"/>
                </a:solidFill>
                <a:effectLst/>
                <a:latin typeface="+mn-lt"/>
                <a:ea typeface="+mn-ea"/>
                <a:cs typeface="+mn-cs"/>
              </a:rPr>
              <a:t>- people aged 10 to 15 years who are paired with a person aged under 10 years of the same sex</a:t>
            </a:r>
          </a:p>
          <a:p>
            <a:r>
              <a:rPr lang="en-GB" sz="1200" b="0" i="0" dirty="0">
                <a:solidFill>
                  <a:schemeClr val="dk1"/>
                </a:solidFill>
                <a:effectLst/>
                <a:latin typeface="+mn-lt"/>
                <a:ea typeface="+mn-ea"/>
                <a:cs typeface="+mn-cs"/>
              </a:rPr>
              <a:t>- pairs of children aged under 10 years, regardless of their sex</a:t>
            </a:r>
          </a:p>
          <a:p>
            <a:r>
              <a:rPr lang="en-GB" sz="1200" b="0" i="0" dirty="0">
                <a:solidFill>
                  <a:schemeClr val="dk1"/>
                </a:solidFill>
                <a:effectLst/>
                <a:latin typeface="+mn-lt"/>
                <a:ea typeface="+mn-ea"/>
                <a:cs typeface="+mn-cs"/>
              </a:rPr>
              <a:t>- people aged under 16 years who cannot share a bedroom with someone in 4, 5 or 6 above</a:t>
            </a:r>
          </a:p>
          <a:p>
            <a:endParaRPr lang="en-GB" dirty="0"/>
          </a:p>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30</a:t>
            </a:fld>
            <a:endParaRPr lang="en-GB" dirty="0"/>
          </a:p>
        </p:txBody>
      </p:sp>
    </p:spTree>
    <p:extLst>
      <p:ext uri="{BB962C8B-B14F-4D97-AF65-F5344CB8AC3E}">
        <p14:creationId xmlns:p14="http://schemas.microsoft.com/office/powerpoint/2010/main" val="347310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Sources: Census 2021 and 2011. </a:t>
            </a:r>
          </a:p>
          <a:p>
            <a:endParaRPr lang="en-GB" b="1" dirty="0"/>
          </a:p>
        </p:txBody>
      </p:sp>
      <p:sp>
        <p:nvSpPr>
          <p:cNvPr id="4" name="Slide Number Placeholder 3"/>
          <p:cNvSpPr>
            <a:spLocks noGrp="1"/>
          </p:cNvSpPr>
          <p:nvPr>
            <p:ph type="sldNum" sz="quarter" idx="5"/>
          </p:nvPr>
        </p:nvSpPr>
        <p:spPr/>
        <p:txBody>
          <a:bodyPr/>
          <a:lstStyle/>
          <a:p>
            <a:fld id="{66CD363B-970A-4047-B9D9-AA8D65AF0A58}" type="slidenum">
              <a:rPr lang="en-GB" smtClean="0"/>
              <a:t>31</a:t>
            </a:fld>
            <a:endParaRPr lang="en-GB" dirty="0"/>
          </a:p>
        </p:txBody>
      </p:sp>
    </p:spTree>
    <p:extLst>
      <p:ext uri="{BB962C8B-B14F-4D97-AF65-F5344CB8AC3E}">
        <p14:creationId xmlns:p14="http://schemas.microsoft.com/office/powerpoint/2010/main" val="1274873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333333"/>
                </a:solidFill>
              </a:rPr>
              <a:t>Accommodation type: Census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333333"/>
                </a:solidFill>
              </a:rPr>
              <a:t>UK house price index: HM Land Registry, November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333333"/>
                </a:solidFill>
              </a:rPr>
              <a:t>Housing affordability: ONS, March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333333"/>
                </a:solidFill>
              </a:rPr>
              <a:t>Housing affordability ratio: Ratio of house prices to residence based earnings, calculated by dividing house prices by gross annual earnings. This serves as an indicator of relative affordability. A higher ratio indicates that on average, it is less affordable for a resident to purchase a house in their local authority district. Conversely, a lower ratio indicates higher affordability in a local authority. While there are many more factors that influence affordability, the simple ratio provides an overview of geographic differences across England and Wales. </a:t>
            </a:r>
          </a:p>
        </p:txBody>
      </p:sp>
      <p:sp>
        <p:nvSpPr>
          <p:cNvPr id="4" name="Slide Number Placeholder 3"/>
          <p:cNvSpPr>
            <a:spLocks noGrp="1"/>
          </p:cNvSpPr>
          <p:nvPr>
            <p:ph type="sldNum" sz="quarter" idx="5"/>
          </p:nvPr>
        </p:nvSpPr>
        <p:spPr/>
        <p:txBody>
          <a:bodyPr/>
          <a:lstStyle/>
          <a:p>
            <a:fld id="{66CD363B-970A-4047-B9D9-AA8D65AF0A58}" type="slidenum">
              <a:rPr lang="en-GB" smtClean="0"/>
              <a:t>32</a:t>
            </a:fld>
            <a:endParaRPr lang="en-GB" dirty="0"/>
          </a:p>
        </p:txBody>
      </p:sp>
    </p:spTree>
    <p:extLst>
      <p:ext uri="{BB962C8B-B14F-4D97-AF65-F5344CB8AC3E}">
        <p14:creationId xmlns:p14="http://schemas.microsoft.com/office/powerpoint/2010/main" val="4180452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a:t>
            </a:r>
          </a:p>
          <a:p>
            <a:pPr marL="171450" indent="-171450">
              <a:buFont typeface="Arial" panose="020B0604020202020204" pitchFamily="34" charset="0"/>
              <a:buChar char="•"/>
            </a:pPr>
            <a:r>
              <a:rPr lang="en-GB" dirty="0"/>
              <a:t>Housing benefit: DWP, November 2022.</a:t>
            </a:r>
          </a:p>
          <a:p>
            <a:pPr marL="171450" indent="-171450">
              <a:buFont typeface="Arial" panose="020B0604020202020204" pitchFamily="34" charset="0"/>
              <a:buChar char="•"/>
            </a:pPr>
            <a:r>
              <a:rPr lang="en-GB" dirty="0"/>
              <a:t>Central heating and car availability: Census 2021.</a:t>
            </a:r>
          </a:p>
        </p:txBody>
      </p:sp>
      <p:sp>
        <p:nvSpPr>
          <p:cNvPr id="4" name="Slide Number Placeholder 3"/>
          <p:cNvSpPr>
            <a:spLocks noGrp="1"/>
          </p:cNvSpPr>
          <p:nvPr>
            <p:ph type="sldNum" sz="quarter" idx="5"/>
          </p:nvPr>
        </p:nvSpPr>
        <p:spPr/>
        <p:txBody>
          <a:bodyPr/>
          <a:lstStyle/>
          <a:p>
            <a:fld id="{66CD363B-970A-4047-B9D9-AA8D65AF0A58}" type="slidenum">
              <a:rPr lang="en-GB" smtClean="0"/>
              <a:t>33</a:t>
            </a:fld>
            <a:endParaRPr lang="en-GB" dirty="0"/>
          </a:p>
        </p:txBody>
      </p:sp>
    </p:spTree>
    <p:extLst>
      <p:ext uri="{BB962C8B-B14F-4D97-AF65-F5344CB8AC3E}">
        <p14:creationId xmlns:p14="http://schemas.microsoft.com/office/powerpoint/2010/main" val="586480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Indices of Deprivation, 2019.</a:t>
            </a:r>
          </a:p>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34</a:t>
            </a:fld>
            <a:endParaRPr lang="en-GB" dirty="0"/>
          </a:p>
        </p:txBody>
      </p:sp>
    </p:spTree>
    <p:extLst>
      <p:ext uri="{BB962C8B-B14F-4D97-AF65-F5344CB8AC3E}">
        <p14:creationId xmlns:p14="http://schemas.microsoft.com/office/powerpoint/2010/main" val="3125437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a:t>
            </a:r>
          </a:p>
          <a:p>
            <a:pPr marL="171450" indent="-171450">
              <a:buFont typeface="Arial" panose="020B0604020202020204" pitchFamily="34" charset="0"/>
              <a:buChar char="•"/>
            </a:pPr>
            <a:r>
              <a:rPr lang="en-GB" dirty="0"/>
              <a:t>Green spaces: Ordnance Survey, 2017. </a:t>
            </a:r>
          </a:p>
          <a:p>
            <a:pPr marL="171450" indent="-171450">
              <a:buFont typeface="Arial" panose="020B0604020202020204" pitchFamily="34" charset="0"/>
              <a:buChar char="•"/>
            </a:pPr>
            <a:r>
              <a:rPr lang="en-GB" dirty="0"/>
              <a:t>Air pollution concentrations: DEFRA,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Mortality attributable to air pollution: OHID, Fingertips Public Health Data, 2021.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35</a:t>
            </a:fld>
            <a:endParaRPr lang="en-GB" dirty="0"/>
          </a:p>
        </p:txBody>
      </p:sp>
    </p:spTree>
    <p:extLst>
      <p:ext uri="{BB962C8B-B14F-4D97-AF65-F5344CB8AC3E}">
        <p14:creationId xmlns:p14="http://schemas.microsoft.com/office/powerpoint/2010/main" val="149260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36</a:t>
            </a:fld>
            <a:endParaRPr lang="en-GB" dirty="0"/>
          </a:p>
        </p:txBody>
      </p:sp>
    </p:spTree>
    <p:extLst>
      <p:ext uri="{BB962C8B-B14F-4D97-AF65-F5344CB8AC3E}">
        <p14:creationId xmlns:p14="http://schemas.microsoft.com/office/powerpoint/2010/main" val="1264447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Sources: Census 2021 and 2011.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strike="noStrike" baseline="0" dirty="0">
              <a:solidFill>
                <a:srgbClr val="000000"/>
              </a:solidFill>
              <a:effectLst/>
              <a:latin typeface="+mn-lt"/>
              <a:cs typeface="Calibri" panose="020F0502020204030204" pitchFamily="34" charset="0"/>
            </a:endParaRPr>
          </a:p>
          <a:p>
            <a:r>
              <a:rPr lang="en-GB" sz="1200" b="0" u="none" strike="noStrike" baseline="0" dirty="0">
                <a:solidFill>
                  <a:srgbClr val="000000"/>
                </a:solidFill>
                <a:effectLst/>
                <a:latin typeface="+mn-lt"/>
                <a:cs typeface="Calibri" panose="020F0502020204030204" pitchFamily="34" charset="0"/>
              </a:rPr>
              <a:t>This data only applies to those aged 16 or over. </a:t>
            </a:r>
          </a:p>
          <a:p>
            <a:endParaRPr lang="en-GB" sz="1200" b="0" u="none" strike="noStrike" baseline="0" dirty="0">
              <a:solidFill>
                <a:srgbClr val="000000"/>
              </a:solidFill>
              <a:effectLst/>
              <a:latin typeface="+mn-lt"/>
              <a:cs typeface="Calibri" panose="020F0502020204030204" pitchFamily="34" charset="0"/>
            </a:endParaRPr>
          </a:p>
          <a:p>
            <a:r>
              <a:rPr lang="en-GB" sz="1200" b="0" i="0" dirty="0">
                <a:solidFill>
                  <a:srgbClr val="323132"/>
                </a:solidFill>
                <a:effectLst/>
                <a:latin typeface="+mn-lt"/>
              </a:rPr>
              <a:t>”Economically active” includes people on furlough during the census, as they were considered to be “temporarily away from work”. However, it is possible that some people on furlough may have identified as economically inactive </a:t>
            </a:r>
            <a:r>
              <a:rPr lang="en-GB" sz="1200" dirty="0">
                <a:solidFill>
                  <a:srgbClr val="323132"/>
                </a:solidFill>
                <a:latin typeface="+mn-lt"/>
              </a:rPr>
              <a:t>and increased the number of people recorded as economically inactive. </a:t>
            </a:r>
          </a:p>
          <a:p>
            <a:r>
              <a:rPr lang="en-GB" sz="1200" dirty="0">
                <a:solidFill>
                  <a:srgbClr val="323132"/>
                </a:solidFill>
                <a:latin typeface="+mn-lt"/>
              </a:rPr>
              <a:t>”Active: unemployed” people were looking for work and could start work within two weeks or were waiting to start a job they had been offered and accepted. </a:t>
            </a:r>
          </a:p>
          <a:p>
            <a:r>
              <a:rPr lang="en-GB" sz="1200" b="0" i="0" dirty="0">
                <a:solidFill>
                  <a:srgbClr val="323132"/>
                </a:solidFill>
                <a:effectLst/>
                <a:latin typeface="+mn-lt"/>
              </a:rPr>
              <a:t>”Economically inactive” people did not have a job and either were not looking for </a:t>
            </a:r>
            <a:r>
              <a:rPr lang="en-GB" sz="1200" dirty="0">
                <a:solidFill>
                  <a:srgbClr val="323132"/>
                </a:solidFill>
                <a:latin typeface="+mn-lt"/>
              </a:rPr>
              <a:t>work </a:t>
            </a:r>
            <a:r>
              <a:rPr lang="en-GB" sz="1200" b="0" i="0" dirty="0">
                <a:solidFill>
                  <a:srgbClr val="323132"/>
                </a:solidFill>
                <a:effectLst/>
                <a:latin typeface="+mn-lt"/>
              </a:rPr>
              <a:t>or could not start work within two weeks. </a:t>
            </a:r>
          </a:p>
          <a:p>
            <a:endParaRPr lang="en-GB" dirty="0">
              <a:latin typeface="+mn-lt"/>
            </a:endParaRPr>
          </a:p>
          <a:p>
            <a:endParaRPr lang="en-GB" dirty="0">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37</a:t>
            </a:fld>
            <a:endParaRPr lang="en-GB" dirty="0"/>
          </a:p>
        </p:txBody>
      </p:sp>
    </p:spTree>
    <p:extLst>
      <p:ext uri="{BB962C8B-B14F-4D97-AF65-F5344CB8AC3E}">
        <p14:creationId xmlns:p14="http://schemas.microsoft.com/office/powerpoint/2010/main" val="681963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a:t>
            </a:r>
          </a:p>
          <a:p>
            <a:pPr marL="171450" indent="-171450">
              <a:buFont typeface="Arial" panose="020B0604020202020204" pitchFamily="34" charset="0"/>
              <a:buChar char="•"/>
            </a:pPr>
            <a:r>
              <a:rPr lang="en-GB" dirty="0"/>
              <a:t>Unemployment benefit: DWP, January 2023.</a:t>
            </a:r>
          </a:p>
          <a:p>
            <a:pPr marL="171450" indent="-171450">
              <a:buFont typeface="Arial" panose="020B0604020202020204" pitchFamily="34" charset="0"/>
              <a:buChar char="•"/>
            </a:pPr>
            <a:r>
              <a:rPr lang="en-GB" dirty="0"/>
              <a:t>Job density: BRES, November 2022. </a:t>
            </a:r>
          </a:p>
        </p:txBody>
      </p:sp>
      <p:sp>
        <p:nvSpPr>
          <p:cNvPr id="4" name="Slide Number Placeholder 3"/>
          <p:cNvSpPr>
            <a:spLocks noGrp="1"/>
          </p:cNvSpPr>
          <p:nvPr>
            <p:ph type="sldNum" sz="quarter" idx="5"/>
          </p:nvPr>
        </p:nvSpPr>
        <p:spPr/>
        <p:txBody>
          <a:bodyPr/>
          <a:lstStyle/>
          <a:p>
            <a:fld id="{66CD363B-970A-4047-B9D9-AA8D65AF0A58}" type="slidenum">
              <a:rPr lang="en-GB" smtClean="0"/>
              <a:t>38</a:t>
            </a:fld>
            <a:endParaRPr lang="en-GB" dirty="0"/>
          </a:p>
        </p:txBody>
      </p:sp>
    </p:spTree>
    <p:extLst>
      <p:ext uri="{BB962C8B-B14F-4D97-AF65-F5344CB8AC3E}">
        <p14:creationId xmlns:p14="http://schemas.microsoft.com/office/powerpoint/2010/main" val="1964311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Sources: Census 2021 and 2011.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33333"/>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This data only applies to those aged 16 or over and in employment.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This data is the industry worked in by people that live in Slough. Please note, it does not tell us if residents work in these industries within Slough or travel to work outside of Slough. It also does not include people who work in Slough but live outside of Slough.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The data uses the UK Standard Industrial Classification (SIC), 2007. </a:t>
            </a:r>
            <a:endParaRPr lang="en-GB" sz="1200" dirty="0">
              <a:solidFill>
                <a:srgbClr val="000000"/>
              </a:solidFill>
              <a:latin typeface="+mn-lt"/>
            </a:endParaRPr>
          </a:p>
          <a:p>
            <a:endParaRPr lang="en-GB" dirty="0">
              <a:latin typeface="+mn-lt"/>
            </a:endParaRPr>
          </a:p>
          <a:p>
            <a:endParaRPr lang="en-GB" dirty="0">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39</a:t>
            </a:fld>
            <a:endParaRPr lang="en-GB" dirty="0"/>
          </a:p>
        </p:txBody>
      </p:sp>
    </p:spTree>
    <p:extLst>
      <p:ext uri="{BB962C8B-B14F-4D97-AF65-F5344CB8AC3E}">
        <p14:creationId xmlns:p14="http://schemas.microsoft.com/office/powerpoint/2010/main" val="242310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4</a:t>
            </a:fld>
            <a:endParaRPr lang="en-GB" dirty="0"/>
          </a:p>
        </p:txBody>
      </p:sp>
    </p:spTree>
    <p:extLst>
      <p:ext uri="{BB962C8B-B14F-4D97-AF65-F5344CB8AC3E}">
        <p14:creationId xmlns:p14="http://schemas.microsoft.com/office/powerpoint/2010/main" val="1604542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Sources: Census 2021 and 2011.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33333"/>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This data only applies to those aged 16 or over and in employment.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This data is the occupation worked in by people that live in Slough. Please note, it does not tell us if residents work in these occupations within Slough or travel to work outside of Slough. It also does not include people who work in Slough but live outside of Slough.</a:t>
            </a:r>
            <a:endParaRPr lang="en-GB" sz="120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The data uses the Standard Occupational Classification (SOC), 2020.</a:t>
            </a:r>
            <a:endParaRPr lang="en-GB" sz="1200" dirty="0">
              <a:solidFill>
                <a:srgbClr val="000000"/>
              </a:solidFill>
              <a:latin typeface="+mn-lt"/>
            </a:endParaRPr>
          </a:p>
          <a:p>
            <a:endParaRPr lang="en-GB" dirty="0">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40</a:t>
            </a:fld>
            <a:endParaRPr lang="en-GB" dirty="0"/>
          </a:p>
        </p:txBody>
      </p:sp>
    </p:spTree>
    <p:extLst>
      <p:ext uri="{BB962C8B-B14F-4D97-AF65-F5344CB8AC3E}">
        <p14:creationId xmlns:p14="http://schemas.microsoft.com/office/powerpoint/2010/main" val="2191424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err="1"/>
              <a:t>Fedcap</a:t>
            </a:r>
            <a:r>
              <a:rPr lang="en-GB" dirty="0"/>
              <a:t>/</a:t>
            </a:r>
            <a:r>
              <a:rPr lang="en-GB" dirty="0" err="1"/>
              <a:t>Lightcast</a:t>
            </a:r>
            <a:r>
              <a:rPr lang="en-GB" dirty="0"/>
              <a:t> employment statistics, January 2023</a:t>
            </a:r>
          </a:p>
        </p:txBody>
      </p:sp>
      <p:sp>
        <p:nvSpPr>
          <p:cNvPr id="4" name="Slide Number Placeholder 3"/>
          <p:cNvSpPr>
            <a:spLocks noGrp="1"/>
          </p:cNvSpPr>
          <p:nvPr>
            <p:ph type="sldNum" sz="quarter" idx="5"/>
          </p:nvPr>
        </p:nvSpPr>
        <p:spPr/>
        <p:txBody>
          <a:bodyPr/>
          <a:lstStyle/>
          <a:p>
            <a:fld id="{66CD363B-970A-4047-B9D9-AA8D65AF0A58}" type="slidenum">
              <a:rPr lang="en-GB" smtClean="0"/>
              <a:t>41</a:t>
            </a:fld>
            <a:endParaRPr lang="en-GB"/>
          </a:p>
        </p:txBody>
      </p:sp>
    </p:spTree>
    <p:extLst>
      <p:ext uri="{BB962C8B-B14F-4D97-AF65-F5344CB8AC3E}">
        <p14:creationId xmlns:p14="http://schemas.microsoft.com/office/powerpoint/2010/main" val="314021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mn-lt"/>
              </a:rPr>
              <a:t>Source: </a:t>
            </a:r>
            <a:r>
              <a:rPr lang="en-GB" dirty="0" err="1">
                <a:solidFill>
                  <a:schemeClr val="tx1"/>
                </a:solidFill>
                <a:latin typeface="+mn-lt"/>
              </a:rPr>
              <a:t>Fedcap</a:t>
            </a:r>
            <a:r>
              <a:rPr lang="en-GB" dirty="0">
                <a:solidFill>
                  <a:schemeClr val="tx1"/>
                </a:solidFill>
                <a:latin typeface="+mn-lt"/>
              </a:rPr>
              <a:t> Employment/</a:t>
            </a:r>
            <a:r>
              <a:rPr lang="en-GB" dirty="0" err="1">
                <a:solidFill>
                  <a:schemeClr val="tx1"/>
                </a:solidFill>
                <a:latin typeface="+mn-lt"/>
              </a:rPr>
              <a:t>Lightcast</a:t>
            </a:r>
            <a:r>
              <a:rPr lang="en-GB" dirty="0">
                <a:solidFill>
                  <a:schemeClr val="tx1"/>
                </a:solidFill>
                <a:latin typeface="+mn-lt"/>
              </a:rPr>
              <a:t> employment statistics, January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tx1"/>
                </a:solidFill>
                <a:effectLst/>
                <a:latin typeface="+mn-lt"/>
              </a:rPr>
              <a:t>There were 28,767 total job postings from October 2022 to December 2022, of which 12,121 were unique (there may be multiple postings for one unique position).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tx1"/>
                </a:solidFill>
                <a:effectLst/>
                <a:latin typeface="+mn-lt"/>
              </a:rPr>
              <a:t>The average posting intensity for all other occupations and companies in this region is 2:1, meaning that for every 2 postings there is 1 unique job posting. An intensity of 2:1 indicates that they are putting average effort toward hiring for this position.</a:t>
            </a:r>
            <a:r>
              <a:rPr lang="en-GB" dirty="0">
                <a:solidFill>
                  <a:schemeClr val="tx1"/>
                </a:solidFill>
                <a:latin typeface="+mn-lt"/>
              </a:rPr>
              <a:t> A higher intensity indicates that more effort is being put in to hiring for a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42</a:t>
            </a:fld>
            <a:endParaRPr lang="en-GB"/>
          </a:p>
        </p:txBody>
      </p:sp>
    </p:spTree>
    <p:extLst>
      <p:ext uri="{BB962C8B-B14F-4D97-AF65-F5344CB8AC3E}">
        <p14:creationId xmlns:p14="http://schemas.microsoft.com/office/powerpoint/2010/main" val="4088468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mn-lt"/>
              </a:rPr>
              <a:t>Source: </a:t>
            </a:r>
            <a:r>
              <a:rPr lang="en-GB" dirty="0" err="1">
                <a:solidFill>
                  <a:schemeClr val="tx1"/>
                </a:solidFill>
                <a:latin typeface="+mn-lt"/>
              </a:rPr>
              <a:t>Fedcap</a:t>
            </a:r>
            <a:r>
              <a:rPr lang="en-GB" dirty="0">
                <a:solidFill>
                  <a:schemeClr val="tx1"/>
                </a:solidFill>
                <a:latin typeface="+mn-lt"/>
              </a:rPr>
              <a:t> Employment/</a:t>
            </a:r>
            <a:r>
              <a:rPr lang="en-GB" dirty="0" err="1">
                <a:solidFill>
                  <a:schemeClr val="tx1"/>
                </a:solidFill>
                <a:latin typeface="+mn-lt"/>
              </a:rPr>
              <a:t>Lightcast</a:t>
            </a:r>
            <a:r>
              <a:rPr lang="en-GB" dirty="0">
                <a:solidFill>
                  <a:schemeClr val="tx1"/>
                </a:solidFill>
                <a:latin typeface="+mn-lt"/>
              </a:rPr>
              <a:t> employment statistics, January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tx1"/>
                </a:solidFill>
                <a:effectLst/>
                <a:latin typeface="+mn-lt"/>
              </a:rPr>
              <a:t>There were 28,767 total job postings from October 2022 to December 2022, of which 12,121 were unique (there may be multiple postings for one unique position).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tx1"/>
                </a:solidFill>
                <a:effectLst/>
                <a:latin typeface="+mn-lt"/>
              </a:rPr>
              <a:t>The average posting intensity for all other occupations and companies in this region is 2:1, meaning that for every 2 postings there is 1 unique job posting. An intensity of 2:1 indicates that they are putting average effort toward hiring for this position.</a:t>
            </a:r>
            <a:r>
              <a:rPr lang="en-GB" dirty="0">
                <a:solidFill>
                  <a:schemeClr val="tx1"/>
                </a:solidFill>
                <a:latin typeface="+mn-lt"/>
              </a:rPr>
              <a:t> A higher intensity indicates that more effort is being put in to hiring for a position.</a:t>
            </a:r>
          </a:p>
        </p:txBody>
      </p:sp>
      <p:sp>
        <p:nvSpPr>
          <p:cNvPr id="4" name="Slide Number Placeholder 3"/>
          <p:cNvSpPr>
            <a:spLocks noGrp="1"/>
          </p:cNvSpPr>
          <p:nvPr>
            <p:ph type="sldNum" sz="quarter" idx="5"/>
          </p:nvPr>
        </p:nvSpPr>
        <p:spPr/>
        <p:txBody>
          <a:bodyPr/>
          <a:lstStyle/>
          <a:p>
            <a:fld id="{66CD363B-970A-4047-B9D9-AA8D65AF0A58}" type="slidenum">
              <a:rPr lang="en-GB" smtClean="0"/>
              <a:t>43</a:t>
            </a:fld>
            <a:endParaRPr lang="en-GB"/>
          </a:p>
        </p:txBody>
      </p:sp>
    </p:spTree>
    <p:extLst>
      <p:ext uri="{BB962C8B-B14F-4D97-AF65-F5344CB8AC3E}">
        <p14:creationId xmlns:p14="http://schemas.microsoft.com/office/powerpoint/2010/main" val="1699463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mn-lt"/>
              </a:rPr>
              <a:t>Source: </a:t>
            </a:r>
            <a:r>
              <a:rPr lang="en-GB" dirty="0" err="1">
                <a:solidFill>
                  <a:schemeClr val="tx1"/>
                </a:solidFill>
                <a:latin typeface="+mn-lt"/>
              </a:rPr>
              <a:t>Fedcap</a:t>
            </a:r>
            <a:r>
              <a:rPr lang="en-GB" dirty="0">
                <a:solidFill>
                  <a:schemeClr val="tx1"/>
                </a:solidFill>
                <a:latin typeface="+mn-lt"/>
              </a:rPr>
              <a:t> Employment/</a:t>
            </a:r>
            <a:r>
              <a:rPr lang="en-GB" dirty="0" err="1">
                <a:solidFill>
                  <a:schemeClr val="tx1"/>
                </a:solidFill>
                <a:latin typeface="+mn-lt"/>
              </a:rPr>
              <a:t>Lightcast</a:t>
            </a:r>
            <a:r>
              <a:rPr lang="en-GB" dirty="0">
                <a:solidFill>
                  <a:schemeClr val="tx1"/>
                </a:solidFill>
                <a:latin typeface="+mn-lt"/>
              </a:rPr>
              <a:t> employment statistics, January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tx1"/>
                </a:solidFill>
                <a:effectLst/>
                <a:latin typeface="+mn-lt"/>
                <a:ea typeface="+mn-ea"/>
                <a:cs typeface="+mn-cs"/>
              </a:rPr>
              <a:t>This data provides insight into the supply and demand of relevant skills by comparing the frequency of skills present in job postings against skills present in today's workforce. Along with </a:t>
            </a:r>
            <a:r>
              <a:rPr lang="en-GB" sz="1200" b="0" i="0" dirty="0" err="1">
                <a:solidFill>
                  <a:schemeClr val="tx1"/>
                </a:solidFill>
                <a:effectLst/>
                <a:latin typeface="+mn-lt"/>
                <a:ea typeface="+mn-ea"/>
                <a:cs typeface="+mn-cs"/>
              </a:rPr>
              <a:t>Lightcast's</a:t>
            </a:r>
            <a:r>
              <a:rPr lang="en-GB" sz="1200" b="0" i="0" dirty="0">
                <a:solidFill>
                  <a:schemeClr val="tx1"/>
                </a:solidFill>
                <a:effectLst/>
                <a:latin typeface="+mn-lt"/>
                <a:ea typeface="+mn-ea"/>
                <a:cs typeface="+mn-cs"/>
              </a:rPr>
              <a:t> job posting analytics, this comparison uses </a:t>
            </a:r>
            <a:r>
              <a:rPr lang="en-GB" sz="1200" b="0" i="0" dirty="0" err="1">
                <a:solidFill>
                  <a:schemeClr val="tx1"/>
                </a:solidFill>
                <a:effectLst/>
                <a:latin typeface="+mn-lt"/>
                <a:ea typeface="+mn-ea"/>
                <a:cs typeface="+mn-cs"/>
              </a:rPr>
              <a:t>Lightcast's</a:t>
            </a:r>
            <a:r>
              <a:rPr lang="en-GB" sz="1200" b="0" i="0" dirty="0">
                <a:solidFill>
                  <a:schemeClr val="tx1"/>
                </a:solidFill>
                <a:effectLst/>
                <a:latin typeface="+mn-lt"/>
                <a:ea typeface="+mn-ea"/>
                <a:cs typeface="+mn-cs"/>
              </a:rPr>
              <a:t> dataset of more than 100M online resumés and profiles. All resumés and profiles used in these comparisons have been updated within the last three years.</a:t>
            </a:r>
            <a:r>
              <a:rPr lang="en-GB" dirty="0">
                <a:solidFill>
                  <a:schemeClr val="tx1"/>
                </a:solidFill>
                <a:latin typeface="+mn-lt"/>
              </a:rPr>
              <a:t> </a:t>
            </a:r>
            <a:endParaRPr lang="en-GB" sz="1200" dirty="0">
              <a:solidFill>
                <a:schemeClr val="tx1"/>
              </a:solidFill>
              <a:latin typeface="+mn-lt"/>
            </a:endParaRPr>
          </a:p>
          <a:p>
            <a:endParaRPr lang="en-GB" dirty="0">
              <a:solidFill>
                <a:schemeClr val="tx1"/>
              </a:solidFill>
              <a:latin typeface="+mn-lt"/>
            </a:endParaRPr>
          </a:p>
          <a:p>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44</a:t>
            </a:fld>
            <a:endParaRPr lang="en-GB"/>
          </a:p>
        </p:txBody>
      </p:sp>
    </p:spTree>
    <p:extLst>
      <p:ext uri="{BB962C8B-B14F-4D97-AF65-F5344CB8AC3E}">
        <p14:creationId xmlns:p14="http://schemas.microsoft.com/office/powerpoint/2010/main" val="2090549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CD363B-970A-4047-B9D9-AA8D65AF0A58}" type="slidenum">
              <a:rPr lang="en-GB" smtClean="0"/>
              <a:t>45</a:t>
            </a:fld>
            <a:endParaRPr lang="en-GB"/>
          </a:p>
        </p:txBody>
      </p:sp>
    </p:spTree>
    <p:extLst>
      <p:ext uri="{BB962C8B-B14F-4D97-AF65-F5344CB8AC3E}">
        <p14:creationId xmlns:p14="http://schemas.microsoft.com/office/powerpoint/2010/main" val="1539869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Sources: </a:t>
            </a:r>
          </a:p>
          <a:p>
            <a:pPr marL="171450" indent="-171450">
              <a:buFont typeface="Arial" panose="020B0604020202020204" pitchFamily="34" charset="0"/>
              <a:buChar char="•"/>
            </a:pPr>
            <a:r>
              <a:rPr lang="en-GB" dirty="0">
                <a:latin typeface="+mn-lt"/>
              </a:rPr>
              <a:t>Low income families: DWP, 2020/21.</a:t>
            </a:r>
          </a:p>
          <a:p>
            <a:pPr marL="171450" indent="-171450">
              <a:buFont typeface="Arial" panose="020B0604020202020204" pitchFamily="34" charset="0"/>
              <a:buChar char="•"/>
            </a:pPr>
            <a:r>
              <a:rPr lang="en-GB" dirty="0">
                <a:latin typeface="+mn-lt"/>
              </a:rPr>
              <a:t>Pension credit: DWP, May 2022.</a:t>
            </a:r>
          </a:p>
          <a:p>
            <a:pPr marL="171450" indent="-171450">
              <a:buFont typeface="Arial" panose="020B0604020202020204" pitchFamily="34" charset="0"/>
              <a:buChar char="•"/>
            </a:pPr>
            <a:r>
              <a:rPr lang="en-GB" dirty="0">
                <a:latin typeface="+mn-lt"/>
              </a:rPr>
              <a:t>Fuel poverty: DBEIS, 2020.</a:t>
            </a:r>
          </a:p>
          <a:p>
            <a:pPr marL="171450" indent="-171450">
              <a:buFont typeface="Arial" panose="020B0604020202020204" pitchFamily="34" charset="0"/>
              <a:buChar char="•"/>
            </a:pPr>
            <a:r>
              <a:rPr lang="en-GB" dirty="0">
                <a:latin typeface="+mn-lt"/>
              </a:rPr>
              <a:t>Hardship fund vulnerability index: British Red Cross, June 2020.</a:t>
            </a:r>
          </a:p>
          <a:p>
            <a:pPr marL="171450" indent="-171450">
              <a:buFont typeface="Arial" panose="020B0604020202020204" pitchFamily="34" charset="0"/>
              <a:buChar char="•"/>
            </a:pPr>
            <a:r>
              <a:rPr lang="en-GB" dirty="0">
                <a:latin typeface="+mn-lt"/>
              </a:rPr>
              <a:t>Loneliness index: ONS/NHS/Red Cross, 2019.</a:t>
            </a:r>
          </a:p>
          <a:p>
            <a:endParaRPr lang="en-GB" dirty="0">
              <a:latin typeface="+mn-lt"/>
            </a:endParaRPr>
          </a:p>
          <a:p>
            <a:r>
              <a:rPr lang="en-GB" dirty="0">
                <a:latin typeface="+mn-lt"/>
              </a:rPr>
              <a:t>Hardship Vulnerability Fund index score: a higher score means more vulnerable.</a:t>
            </a:r>
          </a:p>
          <a:p>
            <a:r>
              <a:rPr lang="en-GB" dirty="0">
                <a:latin typeface="+mn-lt"/>
              </a:rPr>
              <a:t>Loneliness Index: based on the number of GP prescriptions for loneliness - </a:t>
            </a:r>
            <a:r>
              <a:rPr lang="en-GB" dirty="0">
                <a:solidFill>
                  <a:srgbClr val="333333"/>
                </a:solidFill>
                <a:latin typeface="+mn-lt"/>
              </a:rPr>
              <a:t>a lower score means a higher rate of loneliness </a:t>
            </a:r>
            <a:r>
              <a:rPr lang="en-GB" i="0" dirty="0">
                <a:solidFill>
                  <a:srgbClr val="333333"/>
                </a:solidFill>
                <a:effectLst/>
                <a:latin typeface="+mn-lt"/>
                <a:ea typeface="+mn-ea"/>
                <a:cs typeface="+mn-cs"/>
              </a:rPr>
              <a:t>(i.e., more prescriptions).</a:t>
            </a:r>
            <a:endParaRPr lang="en-GB" dirty="0">
              <a:latin typeface="+mn-lt"/>
            </a:endParaRPr>
          </a:p>
          <a:p>
            <a:endParaRPr lang="en-GB" dirty="0">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46</a:t>
            </a:fld>
            <a:endParaRPr lang="en-GB"/>
          </a:p>
        </p:txBody>
      </p:sp>
    </p:spTree>
    <p:extLst>
      <p:ext uri="{BB962C8B-B14F-4D97-AF65-F5344CB8AC3E}">
        <p14:creationId xmlns:p14="http://schemas.microsoft.com/office/powerpoint/2010/main" val="3614525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SBC. </a:t>
            </a:r>
          </a:p>
        </p:txBody>
      </p:sp>
      <p:sp>
        <p:nvSpPr>
          <p:cNvPr id="4" name="Slide Number Placeholder 3"/>
          <p:cNvSpPr>
            <a:spLocks noGrp="1"/>
          </p:cNvSpPr>
          <p:nvPr>
            <p:ph type="sldNum" sz="quarter" idx="5"/>
          </p:nvPr>
        </p:nvSpPr>
        <p:spPr/>
        <p:txBody>
          <a:bodyPr/>
          <a:lstStyle/>
          <a:p>
            <a:fld id="{66CD363B-970A-4047-B9D9-AA8D65AF0A58}" type="slidenum">
              <a:rPr lang="en-GB" smtClean="0"/>
              <a:t>47</a:t>
            </a:fld>
            <a:endParaRPr lang="en-GB"/>
          </a:p>
        </p:txBody>
      </p:sp>
    </p:spTree>
    <p:extLst>
      <p:ext uri="{BB962C8B-B14F-4D97-AF65-F5344CB8AC3E}">
        <p14:creationId xmlns:p14="http://schemas.microsoft.com/office/powerpoint/2010/main" val="3190854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Slough Foodbank and Citizens Advice East Berkshire.</a:t>
            </a:r>
          </a:p>
        </p:txBody>
      </p:sp>
      <p:sp>
        <p:nvSpPr>
          <p:cNvPr id="4" name="Slide Number Placeholder 3"/>
          <p:cNvSpPr>
            <a:spLocks noGrp="1"/>
          </p:cNvSpPr>
          <p:nvPr>
            <p:ph type="sldNum" sz="quarter" idx="5"/>
          </p:nvPr>
        </p:nvSpPr>
        <p:spPr/>
        <p:txBody>
          <a:bodyPr/>
          <a:lstStyle/>
          <a:p>
            <a:fld id="{66CD363B-970A-4047-B9D9-AA8D65AF0A58}" type="slidenum">
              <a:rPr lang="en-GB" smtClean="0"/>
              <a:t>48</a:t>
            </a:fld>
            <a:endParaRPr lang="en-GB"/>
          </a:p>
        </p:txBody>
      </p:sp>
    </p:spTree>
    <p:extLst>
      <p:ext uri="{BB962C8B-B14F-4D97-AF65-F5344CB8AC3E}">
        <p14:creationId xmlns:p14="http://schemas.microsoft.com/office/powerpoint/2010/main" val="10952415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Slough Children First, January 2023.</a:t>
            </a:r>
          </a:p>
          <a:p>
            <a:endParaRPr lang="en-GB" dirty="0"/>
          </a:p>
          <a:p>
            <a:r>
              <a:rPr lang="en-GB" dirty="0"/>
              <a:t>Children in Need uses the wider DfE definition. </a:t>
            </a:r>
          </a:p>
        </p:txBody>
      </p:sp>
      <p:sp>
        <p:nvSpPr>
          <p:cNvPr id="4" name="Slide Number Placeholder 3"/>
          <p:cNvSpPr>
            <a:spLocks noGrp="1"/>
          </p:cNvSpPr>
          <p:nvPr>
            <p:ph type="sldNum" sz="quarter" idx="5"/>
          </p:nvPr>
        </p:nvSpPr>
        <p:spPr/>
        <p:txBody>
          <a:bodyPr/>
          <a:lstStyle/>
          <a:p>
            <a:fld id="{66CD363B-970A-4047-B9D9-AA8D65AF0A58}" type="slidenum">
              <a:rPr lang="en-GB" smtClean="0"/>
              <a:t>49</a:t>
            </a:fld>
            <a:endParaRPr lang="en-GB"/>
          </a:p>
        </p:txBody>
      </p:sp>
    </p:spTree>
    <p:extLst>
      <p:ext uri="{BB962C8B-B14F-4D97-AF65-F5344CB8AC3E}">
        <p14:creationId xmlns:p14="http://schemas.microsoft.com/office/powerpoint/2010/main" val="270242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5</a:t>
            </a:fld>
            <a:endParaRPr lang="en-GB" dirty="0"/>
          </a:p>
        </p:txBody>
      </p:sp>
    </p:spTree>
    <p:extLst>
      <p:ext uri="{BB962C8B-B14F-4D97-AF65-F5344CB8AC3E}">
        <p14:creationId xmlns:p14="http://schemas.microsoft.com/office/powerpoint/2010/main" val="36473003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latin typeface="+mn-lt"/>
              </a:rPr>
              <a:t>Source: PANSI.</a:t>
            </a:r>
          </a:p>
          <a:p>
            <a:endParaRPr lang="en-GB" dirty="0">
              <a:solidFill>
                <a:schemeClr val="tx1"/>
              </a:solidFill>
              <a:latin typeface="+mn-lt"/>
            </a:endParaRPr>
          </a:p>
          <a:p>
            <a:r>
              <a:rPr lang="en-GB" dirty="0">
                <a:solidFill>
                  <a:schemeClr val="tx1"/>
                </a:solidFill>
                <a:latin typeface="+mn-lt"/>
              </a:rPr>
              <a:t>PANSI = </a:t>
            </a:r>
            <a:r>
              <a:rPr lang="en-GB" b="0" i="0" dirty="0">
                <a:solidFill>
                  <a:schemeClr val="tx1"/>
                </a:solidFill>
                <a:effectLst/>
                <a:latin typeface="+mn-lt"/>
              </a:rPr>
              <a:t>Projecting Adult Needs and Service Information.</a:t>
            </a:r>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50</a:t>
            </a:fld>
            <a:endParaRPr lang="en-GB"/>
          </a:p>
        </p:txBody>
      </p:sp>
    </p:spTree>
    <p:extLst>
      <p:ext uri="{BB962C8B-B14F-4D97-AF65-F5344CB8AC3E}">
        <p14:creationId xmlns:p14="http://schemas.microsoft.com/office/powerpoint/2010/main" val="1955624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latin typeface="+mn-lt"/>
              </a:rPr>
              <a:t>Source: POPPI.</a:t>
            </a:r>
          </a:p>
          <a:p>
            <a:endParaRPr lang="en-GB" dirty="0">
              <a:solidFill>
                <a:schemeClr val="tx1"/>
              </a:solidFill>
              <a:latin typeface="+mn-lt"/>
            </a:endParaRPr>
          </a:p>
          <a:p>
            <a:r>
              <a:rPr lang="en-GB" dirty="0">
                <a:solidFill>
                  <a:schemeClr val="tx1"/>
                </a:solidFill>
                <a:latin typeface="+mn-lt"/>
              </a:rPr>
              <a:t>POPPI = </a:t>
            </a:r>
            <a:r>
              <a:rPr lang="en-GB" b="0" i="0" dirty="0">
                <a:solidFill>
                  <a:schemeClr val="tx1"/>
                </a:solidFill>
                <a:effectLst/>
                <a:latin typeface="+mn-lt"/>
              </a:rPr>
              <a:t>Projecting Older People Population Information.</a:t>
            </a:r>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51</a:t>
            </a:fld>
            <a:endParaRPr lang="en-GB"/>
          </a:p>
        </p:txBody>
      </p:sp>
    </p:spTree>
    <p:extLst>
      <p:ext uri="{BB962C8B-B14F-4D97-AF65-F5344CB8AC3E}">
        <p14:creationId xmlns:p14="http://schemas.microsoft.com/office/powerpoint/2010/main" val="17302710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52</a:t>
            </a:fld>
            <a:endParaRPr lang="en-GB"/>
          </a:p>
        </p:txBody>
      </p:sp>
    </p:spTree>
    <p:extLst>
      <p:ext uri="{BB962C8B-B14F-4D97-AF65-F5344CB8AC3E}">
        <p14:creationId xmlns:p14="http://schemas.microsoft.com/office/powerpoint/2010/main" val="30130520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Nomis Labour Market Profile, Jan 2023.</a:t>
            </a:r>
          </a:p>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53</a:t>
            </a:fld>
            <a:endParaRPr lang="en-GB"/>
          </a:p>
        </p:txBody>
      </p:sp>
    </p:spTree>
    <p:extLst>
      <p:ext uri="{BB962C8B-B14F-4D97-AF65-F5344CB8AC3E}">
        <p14:creationId xmlns:p14="http://schemas.microsoft.com/office/powerpoint/2010/main" val="34288730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Indices of Deprivation, 2019.</a:t>
            </a:r>
          </a:p>
          <a:p>
            <a:endParaRPr lang="en-GB" dirty="0"/>
          </a:p>
          <a:p>
            <a:r>
              <a:rPr lang="en-GB" dirty="0"/>
              <a:t>LSOAs = </a:t>
            </a:r>
            <a:r>
              <a:rPr lang="en-GB" sz="1200" i="0" dirty="0">
                <a:solidFill>
                  <a:srgbClr val="333333"/>
                </a:solidFill>
                <a:effectLst/>
                <a:latin typeface="+mn-lt"/>
                <a:ea typeface="+mn-ea"/>
                <a:cs typeface="+mn-cs"/>
              </a:rPr>
              <a:t>Lower-tier Super Output Areas.</a:t>
            </a:r>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54</a:t>
            </a:fld>
            <a:endParaRPr lang="en-GB"/>
          </a:p>
        </p:txBody>
      </p:sp>
    </p:spTree>
    <p:extLst>
      <p:ext uri="{BB962C8B-B14F-4D97-AF65-F5344CB8AC3E}">
        <p14:creationId xmlns:p14="http://schemas.microsoft.com/office/powerpoint/2010/main" val="2706115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CD363B-970A-4047-B9D9-AA8D65AF0A58}" type="slidenum">
              <a:rPr lang="en-GB" smtClean="0"/>
              <a:t>55</a:t>
            </a:fld>
            <a:endParaRPr lang="en-GB"/>
          </a:p>
        </p:txBody>
      </p:sp>
    </p:spTree>
    <p:extLst>
      <p:ext uri="{BB962C8B-B14F-4D97-AF65-F5344CB8AC3E}">
        <p14:creationId xmlns:p14="http://schemas.microsoft.com/office/powerpoint/2010/main" val="40642442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Crime in England &amp; Wales, year ending September 2022 - Community Safety Partnership tables.</a:t>
            </a:r>
          </a:p>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56</a:t>
            </a:fld>
            <a:endParaRPr lang="en-GB"/>
          </a:p>
        </p:txBody>
      </p:sp>
    </p:spTree>
    <p:extLst>
      <p:ext uri="{BB962C8B-B14F-4D97-AF65-F5344CB8AC3E}">
        <p14:creationId xmlns:p14="http://schemas.microsoft.com/office/powerpoint/2010/main" val="25279563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57</a:t>
            </a:fld>
            <a:endParaRPr lang="en-GB"/>
          </a:p>
        </p:txBody>
      </p:sp>
    </p:spTree>
    <p:extLst>
      <p:ext uri="{BB962C8B-B14F-4D97-AF65-F5344CB8AC3E}">
        <p14:creationId xmlns:p14="http://schemas.microsoft.com/office/powerpoint/2010/main" val="22808618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DfE.</a:t>
            </a:r>
          </a:p>
          <a:p>
            <a:endParaRPr lang="en-GB" dirty="0"/>
          </a:p>
          <a:p>
            <a:r>
              <a:rPr lang="en-GB" dirty="0"/>
              <a:t>EYFS = Early Years Foundation Stage.</a:t>
            </a:r>
          </a:p>
        </p:txBody>
      </p:sp>
      <p:sp>
        <p:nvSpPr>
          <p:cNvPr id="4" name="Slide Number Placeholder 3"/>
          <p:cNvSpPr>
            <a:spLocks noGrp="1"/>
          </p:cNvSpPr>
          <p:nvPr>
            <p:ph type="sldNum" sz="quarter" idx="5"/>
          </p:nvPr>
        </p:nvSpPr>
        <p:spPr/>
        <p:txBody>
          <a:bodyPr/>
          <a:lstStyle/>
          <a:p>
            <a:fld id="{66CD363B-970A-4047-B9D9-AA8D65AF0A58}" type="slidenum">
              <a:rPr lang="en-GB" smtClean="0"/>
              <a:t>58</a:t>
            </a:fld>
            <a:endParaRPr lang="en-GB"/>
          </a:p>
        </p:txBody>
      </p:sp>
    </p:spTree>
    <p:extLst>
      <p:ext uri="{BB962C8B-B14F-4D97-AF65-F5344CB8AC3E}">
        <p14:creationId xmlns:p14="http://schemas.microsoft.com/office/powerpoint/2010/main" val="703206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DfE.</a:t>
            </a:r>
          </a:p>
          <a:p>
            <a:endParaRPr lang="en-GB" dirty="0"/>
          </a:p>
          <a:p>
            <a:r>
              <a:rPr lang="en-GB" dirty="0"/>
              <a:t>This data is for children attending Slough schools (including children who live outside of Slough).</a:t>
            </a:r>
          </a:p>
        </p:txBody>
      </p:sp>
      <p:sp>
        <p:nvSpPr>
          <p:cNvPr id="4" name="Slide Number Placeholder 3"/>
          <p:cNvSpPr>
            <a:spLocks noGrp="1"/>
          </p:cNvSpPr>
          <p:nvPr>
            <p:ph type="sldNum" sz="quarter" idx="5"/>
          </p:nvPr>
        </p:nvSpPr>
        <p:spPr/>
        <p:txBody>
          <a:bodyPr/>
          <a:lstStyle/>
          <a:p>
            <a:fld id="{66CD363B-970A-4047-B9D9-AA8D65AF0A58}" type="slidenum">
              <a:rPr lang="en-GB" smtClean="0"/>
              <a:t>59</a:t>
            </a:fld>
            <a:endParaRPr lang="en-GB"/>
          </a:p>
        </p:txBody>
      </p:sp>
    </p:spTree>
    <p:extLst>
      <p:ext uri="{BB962C8B-B14F-4D97-AF65-F5344CB8AC3E}">
        <p14:creationId xmlns:p14="http://schemas.microsoft.com/office/powerpoint/2010/main" val="395261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6</a:t>
            </a:fld>
            <a:endParaRPr lang="en-GB" dirty="0"/>
          </a:p>
        </p:txBody>
      </p:sp>
    </p:spTree>
    <p:extLst>
      <p:ext uri="{BB962C8B-B14F-4D97-AF65-F5344CB8AC3E}">
        <p14:creationId xmlns:p14="http://schemas.microsoft.com/office/powerpoint/2010/main" val="22722747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Source: DfE.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This data is for children attending Slough schools (including children who live outside of Slough).</a:t>
            </a:r>
          </a:p>
          <a:p>
            <a:pPr algn="l"/>
            <a:endParaRPr lang="en-GB" b="0" i="0" dirty="0">
              <a:solidFill>
                <a:srgbClr val="0B0C0C"/>
              </a:solidFill>
              <a:effectLst/>
              <a:latin typeface="+mn-lt"/>
            </a:endParaRPr>
          </a:p>
          <a:p>
            <a:pPr algn="l"/>
            <a:r>
              <a:rPr lang="en-GB" b="0" i="0" dirty="0">
                <a:solidFill>
                  <a:srgbClr val="0B0C0C"/>
                </a:solidFill>
                <a:effectLst/>
                <a:latin typeface="+mn-lt"/>
              </a:rPr>
              <a:t>Attainment 8 is a way of measuring how well pupils do in key stage 4, which they usually finish when they are 16 years old.</a:t>
            </a:r>
          </a:p>
          <a:p>
            <a:pPr algn="l"/>
            <a:r>
              <a:rPr lang="en-GB" b="0" i="0" dirty="0">
                <a:solidFill>
                  <a:srgbClr val="0B0C0C"/>
                </a:solidFill>
                <a:effectLst/>
                <a:latin typeface="+mn-lt"/>
              </a:rPr>
              <a:t>The 8 subjects which make up Attainment 8 include English and maths. Out of the remaining 6 subjects:</a:t>
            </a:r>
          </a:p>
          <a:p>
            <a:pPr algn="l">
              <a:buFont typeface="Arial" panose="020B0604020202020204" pitchFamily="34" charset="0"/>
              <a:buChar char="•"/>
            </a:pPr>
            <a:r>
              <a:rPr lang="en-GB" b="0" i="0" dirty="0">
                <a:solidFill>
                  <a:srgbClr val="0B0C0C"/>
                </a:solidFill>
                <a:effectLst/>
                <a:latin typeface="+mn-lt"/>
              </a:rPr>
              <a:t>3 must come from qualifications that count towards the English Baccalaureate (EBacc), like sciences, language and history</a:t>
            </a:r>
          </a:p>
          <a:p>
            <a:pPr algn="l">
              <a:buFont typeface="Arial" panose="020B0604020202020204" pitchFamily="34" charset="0"/>
              <a:buChar char="•"/>
            </a:pPr>
            <a:r>
              <a:rPr lang="en-GB" b="0" i="0" dirty="0">
                <a:solidFill>
                  <a:srgbClr val="0B0C0C"/>
                </a:solidFill>
                <a:effectLst/>
                <a:latin typeface="+mn-lt"/>
              </a:rPr>
              <a:t>3 qualifications can be either GCSE qualifications (including EBacc subjects) or technical awards from a list approved by the Department for Education</a:t>
            </a:r>
          </a:p>
          <a:p>
            <a:pPr algn="l"/>
            <a:r>
              <a:rPr lang="en-GB" b="0" i="0" dirty="0">
                <a:solidFill>
                  <a:srgbClr val="0B0C0C"/>
                </a:solidFill>
                <a:effectLst/>
                <a:latin typeface="+mn-lt"/>
              </a:rPr>
              <a:t>Each grade a pupil gets is assigned a point score from 9 (the highest) to 1 (the lowest). Each pupil’s Attainment 8 score is calculated by adding up the points for their 8 subjects, with English and maths counted twice. A school's Attainment 8 score is the average of all the scores of its eligible pupils.</a:t>
            </a:r>
            <a:endParaRPr lang="en-GB" dirty="0">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60</a:t>
            </a:fld>
            <a:endParaRPr lang="en-GB"/>
          </a:p>
        </p:txBody>
      </p:sp>
    </p:spTree>
    <p:extLst>
      <p:ext uri="{BB962C8B-B14F-4D97-AF65-F5344CB8AC3E}">
        <p14:creationId xmlns:p14="http://schemas.microsoft.com/office/powerpoint/2010/main" val="36597076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Source: DfE.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r>
              <a:rPr lang="en-GB" b="0" i="0" dirty="0">
                <a:solidFill>
                  <a:srgbClr val="333333"/>
                </a:solidFill>
                <a:effectLst/>
                <a:latin typeface="+mn-lt"/>
              </a:rPr>
              <a:t>Average points per entry: the average point score (APS) is calculated by dividing the total point score by the number of entries. This gives an indication of the average result achieved per qualification taken, which can be presented either in points or as a grade. This measure includes students who have entered for at least 1 qualification equivalent to at least 0.5 A levels, and applies to A level, applied general, academic (which combines the previous two cohorts), tech levels and level 2 vocational cohorts.</a:t>
            </a:r>
          </a:p>
          <a:p>
            <a:endParaRPr lang="en-GB" b="0" i="0" dirty="0">
              <a:solidFill>
                <a:srgbClr val="333333"/>
              </a:solidFill>
              <a:effectLst/>
              <a:latin typeface="+mn-lt"/>
            </a:endParaRPr>
          </a:p>
          <a:p>
            <a:r>
              <a:rPr lang="en-GB" b="0" i="0" dirty="0">
                <a:solidFill>
                  <a:srgbClr val="333333"/>
                </a:solidFill>
                <a:effectLst/>
                <a:latin typeface="+mn-lt"/>
              </a:rPr>
              <a:t>Applied General Qualifications are for students 16 - 19 years olds wishing to undertake a broad study of a specific vocational area. Applied General Qualifications include BTECs and OCR Cambridge </a:t>
            </a:r>
            <a:r>
              <a:rPr lang="en-GB" b="0" i="0" dirty="0" err="1">
                <a:solidFill>
                  <a:srgbClr val="333333"/>
                </a:solidFill>
                <a:effectLst/>
                <a:latin typeface="+mn-lt"/>
              </a:rPr>
              <a:t>Technicals</a:t>
            </a:r>
            <a:r>
              <a:rPr lang="en-GB" b="0" i="0" dirty="0">
                <a:solidFill>
                  <a:srgbClr val="333333"/>
                </a:solidFill>
                <a:effectLst/>
                <a:latin typeface="+mn-lt"/>
              </a:rPr>
              <a:t>.</a:t>
            </a:r>
            <a:endParaRPr lang="en-GB" dirty="0">
              <a:latin typeface="+mn-lt"/>
            </a:endParaRPr>
          </a:p>
          <a:p>
            <a:endParaRPr lang="en-GB" b="0" i="0" dirty="0">
              <a:solidFill>
                <a:srgbClr val="333333"/>
              </a:solidFill>
              <a:effectLst/>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61</a:t>
            </a:fld>
            <a:endParaRPr lang="en-GB"/>
          </a:p>
        </p:txBody>
      </p:sp>
    </p:spTree>
    <p:extLst>
      <p:ext uri="{BB962C8B-B14F-4D97-AF65-F5344CB8AC3E}">
        <p14:creationId xmlns:p14="http://schemas.microsoft.com/office/powerpoint/2010/main" val="29756701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latin typeface="+mn-lt"/>
              </a:rPr>
              <a:t>Sources: Census 2021 and 2011.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323132"/>
              </a:solidFill>
              <a:effectLst/>
              <a:latin typeface="+mn-lt"/>
            </a:endParaRPr>
          </a:p>
          <a:p>
            <a:pPr marL="0" indent="0">
              <a:buNone/>
            </a:pPr>
            <a:r>
              <a:rPr lang="en-GB" sz="1200" b="0" i="0" dirty="0">
                <a:solidFill>
                  <a:srgbClr val="323132"/>
                </a:solidFill>
                <a:effectLst/>
                <a:latin typeface="+mn-lt"/>
              </a:rPr>
              <a:t>The highest qualification data only applies to residents aged 16 and over.</a:t>
            </a:r>
          </a:p>
          <a:p>
            <a:pPr marL="0" indent="0">
              <a:buNone/>
            </a:pPr>
            <a:endParaRPr lang="en-GB" sz="1200" b="0" i="0" dirty="0">
              <a:solidFill>
                <a:srgbClr val="323132"/>
              </a:solidFill>
              <a:effectLst/>
              <a:latin typeface="+mn-lt"/>
            </a:endParaRPr>
          </a:p>
          <a:p>
            <a:pPr marL="0" indent="0">
              <a:buNone/>
            </a:pPr>
            <a:r>
              <a:rPr lang="en-GB" sz="1200" b="0" i="0" u="none" strike="noStrike" baseline="30000" dirty="0">
                <a:solidFill>
                  <a:srgbClr val="000000"/>
                </a:solidFill>
                <a:effectLst/>
                <a:latin typeface="+mn-lt"/>
              </a:rPr>
              <a:t>1</a:t>
            </a:r>
            <a:r>
              <a:rPr lang="en-GB" sz="1200" b="0" i="0" u="none" strike="noStrike" dirty="0">
                <a:solidFill>
                  <a:srgbClr val="000000"/>
                </a:solidFill>
                <a:effectLst/>
                <a:latin typeface="+mn-lt"/>
              </a:rPr>
              <a:t>This uses the highest level of qualification index score, which is a summary measure that can be used to compare how highly qualified population groups are.</a:t>
            </a:r>
            <a:r>
              <a:rPr lang="en-GB" sz="1200" dirty="0">
                <a:latin typeface="+mn-lt"/>
              </a:rPr>
              <a:t> Slough’s index score is 2.38 compared to 2.45 for England.</a:t>
            </a:r>
          </a:p>
          <a:p>
            <a:pPr marL="0" indent="0">
              <a:buNone/>
            </a:pPr>
            <a:endParaRPr lang="en-GB" sz="1200" dirty="0">
              <a:latin typeface="+mn-lt"/>
            </a:endParaRPr>
          </a:p>
          <a:p>
            <a:pPr marL="0" indent="0">
              <a:buNone/>
            </a:pPr>
            <a:r>
              <a:rPr lang="en-GB" sz="1200" b="1" i="0" dirty="0">
                <a:solidFill>
                  <a:srgbClr val="323132"/>
                </a:solidFill>
                <a:effectLst/>
                <a:latin typeface="+mn-lt"/>
              </a:rPr>
              <a:t>Data Quality Info: </a:t>
            </a:r>
            <a:r>
              <a:rPr lang="en-GB" sz="1200" b="0" i="0" dirty="0">
                <a:solidFill>
                  <a:srgbClr val="323132"/>
                </a:solidFill>
                <a:effectLst/>
                <a:latin typeface="+mn-lt"/>
              </a:rPr>
              <a:t>Although the highest level of qualification is broadly comparable between 2011 and 2021, there are caveats. The categories remain the same as they were in 2011 and are derived in the same way, however the way the questions were structured and how the respondent was routed in the qualification questions changed substantially from 2011. These changes to the collection methodology mean that a reasonable proportion of respondents will have identified a different qualification level than they did in 2011 even though they still hold the same qualifications. Therefore, any change in qualification levels when compared with 2011 will be partly a result of the methodology changes and be partly indicative of real change. As such, the ONS advises interpreting these with caution, avoid drawing conclusions from the differences or using them to inform planning or evaluate policies.</a:t>
            </a:r>
          </a:p>
          <a:p>
            <a:pPr marL="0" indent="0">
              <a:buNone/>
            </a:pPr>
            <a:endParaRPr lang="en-GB" sz="1200" dirty="0">
              <a:latin typeface="+mn-lt"/>
            </a:endParaRPr>
          </a:p>
          <a:p>
            <a:pPr marL="0" indent="0">
              <a:buNone/>
            </a:pPr>
            <a:r>
              <a:rPr lang="en-GB" sz="1200" b="0" i="0" dirty="0">
                <a:solidFill>
                  <a:srgbClr val="323132"/>
                </a:solidFill>
                <a:effectLst/>
                <a:latin typeface="+mn-lt"/>
              </a:rPr>
              <a:t>Qualification levels: </a:t>
            </a:r>
          </a:p>
          <a:p>
            <a:pPr algn="l">
              <a:buFont typeface="Arial" panose="020B0604020202020204" pitchFamily="34" charset="0"/>
              <a:buChar char="•"/>
            </a:pPr>
            <a:r>
              <a:rPr lang="en-GB" sz="1200" b="0" i="0" dirty="0">
                <a:solidFill>
                  <a:srgbClr val="323132"/>
                </a:solidFill>
                <a:effectLst/>
                <a:latin typeface="+mn-lt"/>
              </a:rPr>
              <a:t>No qualifications: no formal qualifications</a:t>
            </a:r>
          </a:p>
          <a:p>
            <a:pPr algn="l">
              <a:buFont typeface="Arial" panose="020B0604020202020204" pitchFamily="34" charset="0"/>
              <a:buChar char="•"/>
            </a:pPr>
            <a:r>
              <a:rPr lang="en-GB" sz="1200" b="0" i="0" dirty="0">
                <a:solidFill>
                  <a:srgbClr val="323132"/>
                </a:solidFill>
                <a:effectLst/>
                <a:latin typeface="+mn-lt"/>
              </a:rPr>
              <a:t>Level 1: 1 to 4 GCSE passes (grade A* to C or grade 4 and above) and any other GCSEs at other grades, or equivalent qualifications</a:t>
            </a:r>
          </a:p>
          <a:p>
            <a:pPr algn="l">
              <a:buFont typeface="Arial" panose="020B0604020202020204" pitchFamily="34" charset="0"/>
              <a:buChar char="•"/>
            </a:pPr>
            <a:r>
              <a:rPr lang="en-GB" sz="1200" b="0" i="0" dirty="0">
                <a:solidFill>
                  <a:srgbClr val="323132"/>
                </a:solidFill>
                <a:effectLst/>
                <a:latin typeface="+mn-lt"/>
              </a:rPr>
              <a:t>Level 2: five or more GCSE passes (grade A* to C or grade 4 and above) or equivalent qualifications</a:t>
            </a:r>
          </a:p>
          <a:p>
            <a:pPr algn="l">
              <a:buFont typeface="Arial" panose="020B0604020202020204" pitchFamily="34" charset="0"/>
              <a:buChar char="•"/>
            </a:pPr>
            <a:r>
              <a:rPr lang="en-GB" sz="1200" b="0" i="0" dirty="0">
                <a:solidFill>
                  <a:srgbClr val="323132"/>
                </a:solidFill>
                <a:effectLst/>
                <a:latin typeface="+mn-lt"/>
              </a:rPr>
              <a:t>apprenticeships</a:t>
            </a:r>
          </a:p>
          <a:p>
            <a:pPr algn="l">
              <a:buFont typeface="Arial" panose="020B0604020202020204" pitchFamily="34" charset="0"/>
              <a:buChar char="•"/>
            </a:pPr>
            <a:r>
              <a:rPr lang="en-GB" sz="1200" b="0" i="0" dirty="0">
                <a:solidFill>
                  <a:srgbClr val="323132"/>
                </a:solidFill>
                <a:effectLst/>
                <a:latin typeface="+mn-lt"/>
              </a:rPr>
              <a:t>Level 3: two or more A Levels or equivalent qualifications</a:t>
            </a:r>
          </a:p>
          <a:p>
            <a:pPr algn="l">
              <a:buFont typeface="Arial" panose="020B0604020202020204" pitchFamily="34" charset="0"/>
              <a:buChar char="•"/>
            </a:pPr>
            <a:r>
              <a:rPr lang="en-GB" sz="1200" b="0" i="0" dirty="0">
                <a:solidFill>
                  <a:srgbClr val="323132"/>
                </a:solidFill>
                <a:effectLst/>
                <a:latin typeface="+mn-lt"/>
              </a:rPr>
              <a:t>Level 4 or above: Higher National Certificate, Higher National Diploma, Bachelor's degree, or post-graduate qualifications</a:t>
            </a:r>
          </a:p>
          <a:p>
            <a:pPr algn="l">
              <a:buFont typeface="Arial" panose="020B0604020202020204" pitchFamily="34" charset="0"/>
              <a:buChar char="•"/>
            </a:pPr>
            <a:r>
              <a:rPr lang="en-GB" sz="1200" b="0" i="0" dirty="0">
                <a:solidFill>
                  <a:srgbClr val="323132"/>
                </a:solidFill>
                <a:effectLst/>
                <a:latin typeface="+mn-lt"/>
              </a:rPr>
              <a:t>Other qualifications of unknown level or equivalent unknown</a:t>
            </a:r>
          </a:p>
          <a:p>
            <a:pPr algn="l">
              <a:buFont typeface="Arial" panose="020B0604020202020204" pitchFamily="34" charset="0"/>
              <a:buNone/>
            </a:pPr>
            <a:r>
              <a:rPr lang="en-GB" sz="1200" dirty="0">
                <a:latin typeface="+mn-lt"/>
              </a:rPr>
              <a:t>For more information on equivalent qualifications, see https://www.ons.gov.uk/peoplepopulationandcommunity/educationandchildcare/bulletins/educationenglandandwales/census2021#measuring-the-data</a:t>
            </a:r>
          </a:p>
          <a:p>
            <a:pPr marL="0" indent="0">
              <a:buNone/>
            </a:pPr>
            <a:endParaRPr lang="en-GB" sz="1200" dirty="0">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62</a:t>
            </a:fld>
            <a:endParaRPr lang="en-GB"/>
          </a:p>
        </p:txBody>
      </p:sp>
    </p:spTree>
    <p:extLst>
      <p:ext uri="{BB962C8B-B14F-4D97-AF65-F5344CB8AC3E}">
        <p14:creationId xmlns:p14="http://schemas.microsoft.com/office/powerpoint/2010/main" val="8629789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Source: DfE.</a:t>
            </a:r>
          </a:p>
          <a:p>
            <a:endParaRPr lang="en-GB" b="0" i="0" dirty="0">
              <a:solidFill>
                <a:srgbClr val="333333"/>
              </a:solidFill>
              <a:effectLst/>
              <a:latin typeface="+mn-lt"/>
            </a:endParaRPr>
          </a:p>
          <a:p>
            <a:r>
              <a:rPr lang="en-GB" b="0" i="0" dirty="0">
                <a:solidFill>
                  <a:srgbClr val="333333"/>
                </a:solidFill>
                <a:effectLst/>
                <a:latin typeface="+mn-lt"/>
              </a:rPr>
              <a:t>SEND: </a:t>
            </a:r>
            <a:r>
              <a:rPr lang="en-GB" sz="1200" dirty="0">
                <a:effectLst/>
                <a:latin typeface="+mn-lt"/>
                <a:ea typeface="MS Mincho" panose="02020609040205080304" pitchFamily="49" charset="-128"/>
                <a:cs typeface="Arial" panose="020B0604020202020204" pitchFamily="34" charset="0"/>
              </a:rPr>
              <a:t>Special Educational Need or Disability</a:t>
            </a:r>
            <a:endParaRPr lang="en-GB" b="0" i="0" dirty="0">
              <a:solidFill>
                <a:srgbClr val="333333"/>
              </a:solidFill>
              <a:effectLst/>
              <a:latin typeface="+mn-lt"/>
            </a:endParaRPr>
          </a:p>
          <a:p>
            <a:endParaRPr lang="en-GB" b="0" i="0" dirty="0">
              <a:solidFill>
                <a:srgbClr val="333333"/>
              </a:solidFill>
              <a:effectLst/>
              <a:latin typeface="+mn-lt"/>
            </a:endParaRPr>
          </a:p>
          <a:p>
            <a:r>
              <a:rPr lang="en-GB" b="0" i="0" dirty="0">
                <a:solidFill>
                  <a:srgbClr val="333333"/>
                </a:solidFill>
                <a:effectLst/>
                <a:latin typeface="+mn-lt"/>
              </a:rPr>
              <a:t>Applied General Qualifications are for students 16 - 19 years olds wishing to undertake a broad study of a specific vocational area. Applied General Qualifications include BTECs and OCR Cambridge </a:t>
            </a:r>
            <a:r>
              <a:rPr lang="en-GB" b="0" i="0" dirty="0" err="1">
                <a:solidFill>
                  <a:srgbClr val="333333"/>
                </a:solidFill>
                <a:effectLst/>
                <a:latin typeface="+mn-lt"/>
              </a:rPr>
              <a:t>Technicals</a:t>
            </a:r>
            <a:r>
              <a:rPr lang="en-GB" b="0" i="0" dirty="0">
                <a:solidFill>
                  <a:srgbClr val="333333"/>
                </a:solidFill>
                <a:effectLst/>
                <a:latin typeface="+mn-lt"/>
              </a:rPr>
              <a:t>.</a:t>
            </a:r>
            <a:endParaRPr lang="en-GB" dirty="0">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63</a:t>
            </a:fld>
            <a:endParaRPr lang="en-GB"/>
          </a:p>
        </p:txBody>
      </p:sp>
    </p:spTree>
    <p:extLst>
      <p:ext uri="{BB962C8B-B14F-4D97-AF65-F5344CB8AC3E}">
        <p14:creationId xmlns:p14="http://schemas.microsoft.com/office/powerpoint/2010/main" val="17810297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Source: DfE.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EHC = Education, Health, and Care.</a:t>
            </a:r>
          </a:p>
          <a:p>
            <a:endParaRPr lang="en-GB" b="0" i="0" dirty="0">
              <a:solidFill>
                <a:srgbClr val="333333"/>
              </a:solidFill>
              <a:effectLst/>
              <a:latin typeface="+mn-lt"/>
            </a:endParaRPr>
          </a:p>
          <a:p>
            <a:r>
              <a:rPr lang="en-GB" b="0" i="0" dirty="0">
                <a:solidFill>
                  <a:srgbClr val="333333"/>
                </a:solidFill>
                <a:effectLst/>
                <a:latin typeface="+mn-lt"/>
              </a:rPr>
              <a:t>Applied General Qualifications are for students 16 - 19 years olds wishing to undertake a broad study of a specific vocational area. Applied General Qualifications include BTECs and OCR Cambridge </a:t>
            </a:r>
            <a:r>
              <a:rPr lang="en-GB" b="0" i="0" dirty="0" err="1">
                <a:solidFill>
                  <a:srgbClr val="333333"/>
                </a:solidFill>
                <a:effectLst/>
                <a:latin typeface="+mn-lt"/>
              </a:rPr>
              <a:t>Technicals</a:t>
            </a:r>
            <a:r>
              <a:rPr lang="en-GB" b="0" i="0" dirty="0">
                <a:solidFill>
                  <a:srgbClr val="333333"/>
                </a:solidFill>
                <a:effectLst/>
                <a:latin typeface="+mn-lt"/>
              </a:rPr>
              <a:t>.</a:t>
            </a:r>
            <a:endParaRPr lang="en-GB" dirty="0">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64</a:t>
            </a:fld>
            <a:endParaRPr lang="en-GB"/>
          </a:p>
        </p:txBody>
      </p:sp>
    </p:spTree>
    <p:extLst>
      <p:ext uri="{BB962C8B-B14F-4D97-AF65-F5344CB8AC3E}">
        <p14:creationId xmlns:p14="http://schemas.microsoft.com/office/powerpoint/2010/main" val="540090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Source: </a:t>
            </a:r>
            <a:r>
              <a:rPr lang="en-GB" sz="1200" dirty="0">
                <a:effectLst/>
                <a:latin typeface="+mn-lt"/>
                <a:ea typeface="MS Mincho" panose="02020609040205080304" pitchFamily="49" charset="-128"/>
                <a:cs typeface="Arial" panose="020B0604020202020204" pitchFamily="34" charset="0"/>
              </a:rPr>
              <a:t>DfE.</a:t>
            </a:r>
            <a:endParaRPr lang="en-GB" dirty="0">
              <a:latin typeface="+mn-lt"/>
            </a:endParaRPr>
          </a:p>
          <a:p>
            <a:endParaRPr lang="en-GB" b="0" i="0" dirty="0">
              <a:solidFill>
                <a:srgbClr val="333333"/>
              </a:solidFill>
              <a:effectLst/>
              <a:latin typeface="+mn-lt"/>
            </a:endParaRPr>
          </a:p>
          <a:p>
            <a:r>
              <a:rPr lang="en-GB" b="0" i="0" dirty="0">
                <a:solidFill>
                  <a:srgbClr val="333333"/>
                </a:solidFill>
                <a:effectLst/>
                <a:latin typeface="+mn-lt"/>
              </a:rPr>
              <a:t>Applied General Qualifications are for students 16 - 19 years olds wishing to undertake a broad study of a specific vocational area. Applied General Qualifications include BTECs and OCR Cambridge </a:t>
            </a:r>
            <a:r>
              <a:rPr lang="en-GB" b="0" i="0" dirty="0" err="1">
                <a:solidFill>
                  <a:srgbClr val="333333"/>
                </a:solidFill>
                <a:effectLst/>
                <a:latin typeface="+mn-lt"/>
              </a:rPr>
              <a:t>Technicals</a:t>
            </a:r>
            <a:r>
              <a:rPr lang="en-GB" b="0" i="0" dirty="0">
                <a:solidFill>
                  <a:srgbClr val="333333"/>
                </a:solidFill>
                <a:effectLst/>
                <a:latin typeface="+mn-lt"/>
              </a:rPr>
              <a:t>.</a:t>
            </a:r>
            <a:endParaRPr lang="en-GB" dirty="0">
              <a:latin typeface="+mn-lt"/>
            </a:endParaRPr>
          </a:p>
        </p:txBody>
      </p:sp>
      <p:sp>
        <p:nvSpPr>
          <p:cNvPr id="4" name="Slide Number Placeholder 3"/>
          <p:cNvSpPr>
            <a:spLocks noGrp="1"/>
          </p:cNvSpPr>
          <p:nvPr>
            <p:ph type="sldNum" sz="quarter" idx="5"/>
          </p:nvPr>
        </p:nvSpPr>
        <p:spPr/>
        <p:txBody>
          <a:bodyPr/>
          <a:lstStyle/>
          <a:p>
            <a:fld id="{66CD363B-970A-4047-B9D9-AA8D65AF0A58}" type="slidenum">
              <a:rPr lang="en-GB" smtClean="0"/>
              <a:t>65</a:t>
            </a:fld>
            <a:endParaRPr lang="en-GB"/>
          </a:p>
        </p:txBody>
      </p:sp>
    </p:spTree>
    <p:extLst>
      <p:ext uri="{BB962C8B-B14F-4D97-AF65-F5344CB8AC3E}">
        <p14:creationId xmlns:p14="http://schemas.microsoft.com/office/powerpoint/2010/main" val="934930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66</a:t>
            </a:fld>
            <a:endParaRPr lang="en-GB"/>
          </a:p>
        </p:txBody>
      </p:sp>
    </p:spTree>
    <p:extLst>
      <p:ext uri="{BB962C8B-B14F-4D97-AF65-F5344CB8AC3E}">
        <p14:creationId xmlns:p14="http://schemas.microsoft.com/office/powerpoint/2010/main" val="3086919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Sources: Census 2021 and 2011. </a:t>
            </a:r>
          </a:p>
        </p:txBody>
      </p:sp>
      <p:sp>
        <p:nvSpPr>
          <p:cNvPr id="4" name="Slide Number Placeholder 3"/>
          <p:cNvSpPr>
            <a:spLocks noGrp="1"/>
          </p:cNvSpPr>
          <p:nvPr>
            <p:ph type="sldNum" sz="quarter" idx="5"/>
          </p:nvPr>
        </p:nvSpPr>
        <p:spPr/>
        <p:txBody>
          <a:bodyPr/>
          <a:lstStyle/>
          <a:p>
            <a:fld id="{66CD363B-970A-4047-B9D9-AA8D65AF0A58}" type="slidenum">
              <a:rPr lang="en-GB" smtClean="0"/>
              <a:t>7</a:t>
            </a:fld>
            <a:endParaRPr lang="en-GB" dirty="0"/>
          </a:p>
        </p:txBody>
      </p:sp>
    </p:spTree>
    <p:extLst>
      <p:ext uri="{BB962C8B-B14F-4D97-AF65-F5344CB8AC3E}">
        <p14:creationId xmlns:p14="http://schemas.microsoft.com/office/powerpoint/2010/main" val="29788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Sources: Census 2021 and 2011.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33333"/>
              </a:solidFill>
            </a:endParaRPr>
          </a:p>
          <a:p>
            <a:endParaRPr lang="en-GB" dirty="0"/>
          </a:p>
          <a:p>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8</a:t>
            </a:fld>
            <a:endParaRPr lang="en-GB" dirty="0"/>
          </a:p>
        </p:txBody>
      </p:sp>
    </p:spTree>
    <p:extLst>
      <p:ext uri="{BB962C8B-B14F-4D97-AF65-F5344CB8AC3E}">
        <p14:creationId xmlns:p14="http://schemas.microsoft.com/office/powerpoint/2010/main" val="33744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Sources: Census 2021.</a:t>
            </a:r>
            <a:endParaRPr lang="en-GB" dirty="0"/>
          </a:p>
        </p:txBody>
      </p:sp>
      <p:sp>
        <p:nvSpPr>
          <p:cNvPr id="4" name="Slide Number Placeholder 3"/>
          <p:cNvSpPr>
            <a:spLocks noGrp="1"/>
          </p:cNvSpPr>
          <p:nvPr>
            <p:ph type="sldNum" sz="quarter" idx="5"/>
          </p:nvPr>
        </p:nvSpPr>
        <p:spPr/>
        <p:txBody>
          <a:bodyPr/>
          <a:lstStyle/>
          <a:p>
            <a:fld id="{66CD363B-970A-4047-B9D9-AA8D65AF0A58}" type="slidenum">
              <a:rPr lang="en-GB" smtClean="0"/>
              <a:t>9</a:t>
            </a:fld>
            <a:endParaRPr lang="en-GB" dirty="0"/>
          </a:p>
        </p:txBody>
      </p:sp>
    </p:spTree>
    <p:extLst>
      <p:ext uri="{BB962C8B-B14F-4D97-AF65-F5344CB8AC3E}">
        <p14:creationId xmlns:p14="http://schemas.microsoft.com/office/powerpoint/2010/main" val="1134408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7D9-99ED-1A40-A7A3-40A5AA277764}"/>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4306F10-97F4-D540-B2EA-84F71398B3EA}"/>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9F6AFF11-4C2B-294C-802E-C0F447C95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15280-5BDB-A94A-9DF5-E19FA00DC583}"/>
              </a:ext>
            </a:extLst>
          </p:cNvPr>
          <p:cNvSpPr>
            <a:spLocks noGrp="1"/>
          </p:cNvSpPr>
          <p:nvPr>
            <p:ph type="sldNum" sz="quarter" idx="12"/>
          </p:nvPr>
        </p:nvSpPr>
        <p:spPr>
          <a:xfrm>
            <a:off x="0" y="6481555"/>
            <a:ext cx="2743200" cy="365125"/>
          </a:xfrm>
        </p:spPr>
        <p:txBody>
          <a:bodyPr/>
          <a:lstStyle>
            <a:lvl1pPr algn="l">
              <a:defRPr>
                <a:solidFill>
                  <a:schemeClr val="bg1"/>
                </a:solidFill>
              </a:defRPr>
            </a:lvl1pPr>
          </a:lstStyle>
          <a:p>
            <a:fld id="{CEDEF9C1-0071-4D4A-89AA-0CC05A8019E4}" type="slidenum">
              <a:rPr lang="en-US" smtClean="0"/>
              <a:pPr/>
              <a:t>‹#›</a:t>
            </a:fld>
            <a:endParaRPr lang="en-US"/>
          </a:p>
        </p:txBody>
      </p:sp>
      <p:sp>
        <p:nvSpPr>
          <p:cNvPr id="8" name="Content Placeholder 7">
            <a:extLst>
              <a:ext uri="{FF2B5EF4-FFF2-40B4-BE49-F238E27FC236}">
                <a16:creationId xmlns:a16="http://schemas.microsoft.com/office/drawing/2014/main" id="{DA16C6CF-742F-3777-8364-C5A5ADF25EE6}"/>
              </a:ext>
            </a:extLst>
          </p:cNvPr>
          <p:cNvSpPr>
            <a:spLocks noGrp="1"/>
          </p:cNvSpPr>
          <p:nvPr>
            <p:ph sz="quarter" idx="13"/>
          </p:nvPr>
        </p:nvSpPr>
        <p:spPr>
          <a:xfrm>
            <a:off x="8859838" y="642778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4713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GO_Full Slide_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Content Placeholder 7"/>
          <p:cNvSpPr>
            <a:spLocks noGrp="1"/>
          </p:cNvSpPr>
          <p:nvPr>
            <p:ph sz="quarter" idx="12" hasCustomPrompt="1"/>
          </p:nvPr>
        </p:nvSpPr>
        <p:spPr>
          <a:xfrm>
            <a:off x="609611" y="1685005"/>
            <a:ext cx="8195735" cy="4068233"/>
          </a:xfrm>
        </p:spPr>
        <p:txBody>
          <a:bodyPr/>
          <a:lstStyle>
            <a:lvl1pPr marL="0" indent="0">
              <a:defRPr sz="1600" b="0" baseline="0"/>
            </a:lvl1pPr>
            <a:lvl2pPr>
              <a:defRPr sz="1600"/>
            </a:lvl2pPr>
            <a:lvl3pPr>
              <a:defRPr sz="1600"/>
            </a:lvl3pPr>
            <a:lvl4pPr>
              <a:defRPr sz="1600"/>
            </a:lvl4pPr>
            <a:lvl5pPr>
              <a:defRPr sz="1600"/>
            </a:lvl5pPr>
          </a:lstStyle>
          <a:p>
            <a:pPr lvl="0"/>
            <a:r>
              <a:rPr lang="en-GB" noProof="0"/>
              <a:t>Click to edit Master text styles (Century Gothic Regular 10pt)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5"/>
          <p:cNvSpPr>
            <a:spLocks noGrp="1"/>
          </p:cNvSpPr>
          <p:nvPr>
            <p:ph type="body" sz="quarter" idx="16"/>
          </p:nvPr>
        </p:nvSpPr>
        <p:spPr>
          <a:xfrm>
            <a:off x="609611" y="1154241"/>
            <a:ext cx="7260167" cy="403645"/>
          </a:xfrm>
        </p:spPr>
        <p:txBody>
          <a:bodyPr>
            <a:noAutofit/>
          </a:bodyPr>
          <a:lstStyle>
            <a:lvl1pPr marL="0" indent="0">
              <a:defRPr sz="1100" b="1" i="0" cap="all" baseline="0">
                <a:solidFill>
                  <a:schemeClr val="bg2"/>
                </a:solidFill>
              </a:defRPr>
            </a:lvl1pPr>
          </a:lstStyle>
          <a:p>
            <a:pPr lvl="0"/>
            <a:r>
              <a:rPr lang="en-US" noProof="0"/>
              <a:t>Click to edit Master text styles</a:t>
            </a:r>
          </a:p>
        </p:txBody>
      </p:sp>
      <p:sp>
        <p:nvSpPr>
          <p:cNvPr id="3" name="Slide Number Placeholder 5">
            <a:extLst>
              <a:ext uri="{FF2B5EF4-FFF2-40B4-BE49-F238E27FC236}">
                <a16:creationId xmlns:a16="http://schemas.microsoft.com/office/drawing/2014/main" id="{4B27F689-B721-1A61-8CA5-BCF83FC42CAA}"/>
              </a:ext>
            </a:extLst>
          </p:cNvPr>
          <p:cNvSpPr>
            <a:spLocks noGrp="1"/>
          </p:cNvSpPr>
          <p:nvPr>
            <p:ph type="sldNum" sz="quarter" idx="4"/>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EF9C1-0071-4D4A-89AA-0CC05A8019E4}" type="slidenum">
              <a:rPr lang="en-US" smtClean="0"/>
              <a:pPr/>
              <a:t>‹#›</a:t>
            </a:fld>
            <a:endParaRPr lang="en-US"/>
          </a:p>
        </p:txBody>
      </p:sp>
    </p:spTree>
    <p:extLst>
      <p:ext uri="{BB962C8B-B14F-4D97-AF65-F5344CB8AC3E}">
        <p14:creationId xmlns:p14="http://schemas.microsoft.com/office/powerpoint/2010/main" val="3417002008"/>
      </p:ext>
    </p:extLst>
  </p:cSld>
  <p:clrMapOvr>
    <a:masterClrMapping/>
  </p:clrMapOvr>
  <p:extLst>
    <p:ext uri="{DCECCB84-F9BA-43D5-87BE-67443E8EF086}">
      <p15:sldGuideLst xmlns:p15="http://schemas.microsoft.com/office/powerpoint/2012/main">
        <p15:guide id="1" orient="horz" pos="2268">
          <p15:clr>
            <a:srgbClr val="FBAE40"/>
          </p15:clr>
        </p15:guide>
        <p15:guide id="2" pos="30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CCA2-AD31-244C-9B54-57EE3E53E171}"/>
              </a:ext>
            </a:extLst>
          </p:cNvPr>
          <p:cNvSpPr>
            <a:spLocks noGrp="1"/>
          </p:cNvSpPr>
          <p:nvPr>
            <p:ph type="title"/>
          </p:nvPr>
        </p:nvSpPr>
        <p:spPr>
          <a:xfrm>
            <a:off x="838200" y="261134"/>
            <a:ext cx="10515600" cy="1325563"/>
          </a:xfrm>
        </p:spPr>
        <p:txBody>
          <a:bodyPr/>
          <a:lstStyle>
            <a:lvl1pPr>
              <a:defRPr>
                <a:solidFill>
                  <a:srgbClr val="3333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581446A-44EE-D742-B12E-FF5C2F6A6642}"/>
              </a:ext>
            </a:extLst>
          </p:cNvPr>
          <p:cNvSpPr>
            <a:spLocks noGrp="1"/>
          </p:cNvSpPr>
          <p:nvPr>
            <p:ph idx="1"/>
          </p:nvPr>
        </p:nvSpPr>
        <p:spPr>
          <a:xfrm>
            <a:off x="838200" y="1828800"/>
            <a:ext cx="10515600" cy="4348163"/>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461EBF-A8F9-5048-8B59-00A16168329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76C1A9F-8782-7542-BE0A-431D72EC5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68DE6-A2CD-BB45-A2A2-8C6B4FE179EE}"/>
              </a:ext>
            </a:extLst>
          </p:cNvPr>
          <p:cNvSpPr>
            <a:spLocks noGrp="1"/>
          </p:cNvSpPr>
          <p:nvPr>
            <p:ph type="sldNum" sz="quarter" idx="12"/>
          </p:nvPr>
        </p:nvSpPr>
        <p:spPr/>
        <p:txBody>
          <a:bodyPr/>
          <a:lstStyle/>
          <a:p>
            <a:fld id="{CEDEF9C1-0071-4D4A-89AA-0CC05A8019E4}" type="slidenum">
              <a:rPr lang="en-US" smtClean="0"/>
              <a:t>‹#›</a:t>
            </a:fld>
            <a:endParaRPr lang="en-US"/>
          </a:p>
        </p:txBody>
      </p:sp>
      <p:sp>
        <p:nvSpPr>
          <p:cNvPr id="9" name="Rectangle 8">
            <a:extLst>
              <a:ext uri="{FF2B5EF4-FFF2-40B4-BE49-F238E27FC236}">
                <a16:creationId xmlns:a16="http://schemas.microsoft.com/office/drawing/2014/main" id="{F02DFD7A-125E-4DE4-875A-0DD9C601D7AD}"/>
              </a:ext>
            </a:extLst>
          </p:cNvPr>
          <p:cNvSpPr/>
          <p:nvPr userDrawn="1"/>
        </p:nvSpPr>
        <p:spPr>
          <a:xfrm>
            <a:off x="0" y="6453188"/>
            <a:ext cx="12192000" cy="404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b="1" u="sng">
              <a:latin typeface="Century Gothic" panose="020B0502020202020204" pitchFamily="34" charset="0"/>
            </a:endParaRPr>
          </a:p>
        </p:txBody>
      </p:sp>
      <p:pic>
        <p:nvPicPr>
          <p:cNvPr id="8" name="Picture 7">
            <a:extLst>
              <a:ext uri="{FF2B5EF4-FFF2-40B4-BE49-F238E27FC236}">
                <a16:creationId xmlns:a16="http://schemas.microsoft.com/office/drawing/2014/main" id="{2AA9B7DA-9BCA-47E7-8D6B-1D199D0300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7600" y="6505697"/>
            <a:ext cx="831887" cy="299793"/>
          </a:xfrm>
          <a:prstGeom prst="rect">
            <a:avLst/>
          </a:prstGeom>
        </p:spPr>
      </p:pic>
      <p:sp>
        <p:nvSpPr>
          <p:cNvPr id="7" name="Slide Number Placeholder 5">
            <a:extLst>
              <a:ext uri="{FF2B5EF4-FFF2-40B4-BE49-F238E27FC236}">
                <a16:creationId xmlns:a16="http://schemas.microsoft.com/office/drawing/2014/main" id="{8CAA4D16-C4E2-07FD-A1ED-9BE5D5395A7F}"/>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DEF9C1-0071-4D4A-89AA-0CC05A8019E4}"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2684930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7C56-842A-D141-93C0-145759779A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07B2F1-A101-4A4B-814F-2B2A006CA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C0DE33-5248-B044-B8CD-C8A8BD25396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B3DC924-E96B-B949-A371-F442A15EC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A7E24-A5C0-C84B-A770-BACC88C5BDD9}"/>
              </a:ext>
            </a:extLst>
          </p:cNvPr>
          <p:cNvSpPr>
            <a:spLocks noGrp="1"/>
          </p:cNvSpPr>
          <p:nvPr>
            <p:ph type="sldNum" sz="quarter" idx="12"/>
          </p:nvPr>
        </p:nvSpPr>
        <p:spPr/>
        <p:txBody>
          <a:bodyPr/>
          <a:lstStyle/>
          <a:p>
            <a:fld id="{CEDEF9C1-0071-4D4A-89AA-0CC05A8019E4}" type="slidenum">
              <a:rPr lang="en-US" smtClean="0"/>
              <a:t>‹#›</a:t>
            </a:fld>
            <a:endParaRPr lang="en-US"/>
          </a:p>
        </p:txBody>
      </p:sp>
      <p:sp>
        <p:nvSpPr>
          <p:cNvPr id="7" name="Rectangle 6">
            <a:extLst>
              <a:ext uri="{FF2B5EF4-FFF2-40B4-BE49-F238E27FC236}">
                <a16:creationId xmlns:a16="http://schemas.microsoft.com/office/drawing/2014/main" id="{D897E291-EE88-460E-B5A5-9FB10C188771}"/>
              </a:ext>
            </a:extLst>
          </p:cNvPr>
          <p:cNvSpPr/>
          <p:nvPr userDrawn="1"/>
        </p:nvSpPr>
        <p:spPr>
          <a:xfrm>
            <a:off x="0" y="6453188"/>
            <a:ext cx="12192000" cy="404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b="1" u="sng">
              <a:solidFill>
                <a:schemeClr val="bg1"/>
              </a:solidFill>
              <a:latin typeface="Century Gothic" panose="020B0502020202020204" pitchFamily="34" charset="0"/>
            </a:endParaRPr>
          </a:p>
        </p:txBody>
      </p:sp>
      <p:pic>
        <p:nvPicPr>
          <p:cNvPr id="8" name="Picture 7">
            <a:extLst>
              <a:ext uri="{FF2B5EF4-FFF2-40B4-BE49-F238E27FC236}">
                <a16:creationId xmlns:a16="http://schemas.microsoft.com/office/drawing/2014/main" id="{00F078AF-3AC2-4BE9-A14A-F0FD227411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7600" y="6505697"/>
            <a:ext cx="831887" cy="299793"/>
          </a:xfrm>
          <a:prstGeom prst="rect">
            <a:avLst/>
          </a:prstGeom>
        </p:spPr>
      </p:pic>
      <p:sp>
        <p:nvSpPr>
          <p:cNvPr id="9" name="Slide Number Placeholder 5">
            <a:extLst>
              <a:ext uri="{FF2B5EF4-FFF2-40B4-BE49-F238E27FC236}">
                <a16:creationId xmlns:a16="http://schemas.microsoft.com/office/drawing/2014/main" id="{7FF35BF5-19E3-926A-68BA-BD0A33D5913E}"/>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DEF9C1-0071-4D4A-89AA-0CC05A8019E4}"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8517201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4788-C4AE-7B48-891E-F3FCF273E3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817718-4155-F640-AA21-F5A0026CB3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DF77D-4101-2248-B8CF-7ED7BA5DFE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C5145D-3D1A-E245-ACB9-DC84D56C4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7CCF87-929D-1D4F-A595-424DBECDCA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6E825A-A6A4-A542-8D57-6F540E77477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D16062F-840A-1544-9F6E-31D35FD1C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A7834F-8B60-4A49-94C1-7F125C4E8C1C}"/>
              </a:ext>
            </a:extLst>
          </p:cNvPr>
          <p:cNvSpPr>
            <a:spLocks noGrp="1"/>
          </p:cNvSpPr>
          <p:nvPr>
            <p:ph type="sldNum" sz="quarter" idx="12"/>
          </p:nvPr>
        </p:nvSpPr>
        <p:spPr/>
        <p:txBody>
          <a:bodyPr/>
          <a:lstStyle/>
          <a:p>
            <a:fld id="{CEDEF9C1-0071-4D4A-89AA-0CC05A8019E4}" type="slidenum">
              <a:rPr lang="en-US" smtClean="0"/>
              <a:t>‹#›</a:t>
            </a:fld>
            <a:endParaRPr lang="en-US"/>
          </a:p>
        </p:txBody>
      </p:sp>
      <p:sp>
        <p:nvSpPr>
          <p:cNvPr id="13" name="Rectangle 12">
            <a:extLst>
              <a:ext uri="{FF2B5EF4-FFF2-40B4-BE49-F238E27FC236}">
                <a16:creationId xmlns:a16="http://schemas.microsoft.com/office/drawing/2014/main" id="{51C01EC8-3F3F-4772-90B5-288D08B34044}"/>
              </a:ext>
            </a:extLst>
          </p:cNvPr>
          <p:cNvSpPr/>
          <p:nvPr userDrawn="1"/>
        </p:nvSpPr>
        <p:spPr>
          <a:xfrm>
            <a:off x="0" y="6453188"/>
            <a:ext cx="12192000" cy="404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b="1" u="sng">
              <a:latin typeface="Century Gothic" panose="020B0502020202020204" pitchFamily="34" charset="0"/>
            </a:endParaRPr>
          </a:p>
        </p:txBody>
      </p:sp>
      <p:pic>
        <p:nvPicPr>
          <p:cNvPr id="11" name="Picture 10">
            <a:extLst>
              <a:ext uri="{FF2B5EF4-FFF2-40B4-BE49-F238E27FC236}">
                <a16:creationId xmlns:a16="http://schemas.microsoft.com/office/drawing/2014/main" id="{6EA64808-E5D1-4074-8201-B2A6613D37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7600" y="6505697"/>
            <a:ext cx="831887" cy="299793"/>
          </a:xfrm>
          <a:prstGeom prst="rect">
            <a:avLst/>
          </a:prstGeom>
        </p:spPr>
      </p:pic>
      <p:sp>
        <p:nvSpPr>
          <p:cNvPr id="10" name="Slide Number Placeholder 5">
            <a:extLst>
              <a:ext uri="{FF2B5EF4-FFF2-40B4-BE49-F238E27FC236}">
                <a16:creationId xmlns:a16="http://schemas.microsoft.com/office/drawing/2014/main" id="{5AFE8FD4-09A5-5EBC-62B1-A92D5F12A4E2}"/>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DEF9C1-0071-4D4A-89AA-0CC05A8019E4}"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0670730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B37F-6BE6-6044-BE57-5B7E6CA8BD6D}"/>
              </a:ext>
            </a:extLst>
          </p:cNvPr>
          <p:cNvSpPr>
            <a:spLocks noGrp="1"/>
          </p:cNvSpPr>
          <p:nvPr>
            <p:ph type="title"/>
          </p:nvPr>
        </p:nvSpPr>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1331A27C-64B1-944E-92CE-057209640A8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FF4C7AD3-4EF3-6545-85D1-C807388786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09C497-03F8-634D-8B41-09D7A1300E8F}"/>
              </a:ext>
            </a:extLst>
          </p:cNvPr>
          <p:cNvSpPr>
            <a:spLocks noGrp="1"/>
          </p:cNvSpPr>
          <p:nvPr>
            <p:ph type="sldNum" sz="quarter" idx="12"/>
          </p:nvPr>
        </p:nvSpPr>
        <p:spPr/>
        <p:txBody>
          <a:bodyPr/>
          <a:lstStyle>
            <a:lvl1pPr>
              <a:defRPr>
                <a:solidFill>
                  <a:schemeClr val="tx1"/>
                </a:solidFill>
              </a:defRPr>
            </a:lvl1pPr>
          </a:lstStyle>
          <a:p>
            <a:fld id="{CEDEF9C1-0071-4D4A-89AA-0CC05A8019E4}" type="slidenum">
              <a:rPr lang="en-US" smtClean="0"/>
              <a:pPr/>
              <a:t>‹#›</a:t>
            </a:fld>
            <a:endParaRPr lang="en-US"/>
          </a:p>
        </p:txBody>
      </p:sp>
      <p:sp>
        <p:nvSpPr>
          <p:cNvPr id="9" name="Text Placeholder 8">
            <a:extLst>
              <a:ext uri="{FF2B5EF4-FFF2-40B4-BE49-F238E27FC236}">
                <a16:creationId xmlns:a16="http://schemas.microsoft.com/office/drawing/2014/main" id="{ABECE72B-935F-4399-963F-304469E9E6A4}"/>
              </a:ext>
            </a:extLst>
          </p:cNvPr>
          <p:cNvSpPr>
            <a:spLocks noGrp="1"/>
          </p:cNvSpPr>
          <p:nvPr>
            <p:ph type="body" sz="quarter" idx="13"/>
          </p:nvPr>
        </p:nvSpPr>
        <p:spPr>
          <a:xfrm>
            <a:off x="838200" y="3041650"/>
            <a:ext cx="10515600" cy="804863"/>
          </a:xfrm>
        </p:spPr>
        <p:txBody>
          <a:bodyPr>
            <a:normAutofit/>
          </a:bodyPr>
          <a:lstStyle>
            <a:lvl1pPr marL="0" indent="0" algn="ctr">
              <a:buNone/>
              <a:defRPr sz="2400" b="0" i="1"/>
            </a:lvl1pPr>
            <a:lvl2pPr marL="457200" indent="0" algn="ctr">
              <a:buNone/>
              <a:defRPr i="1"/>
            </a:lvl2pPr>
            <a:lvl3pPr marL="914400" indent="0" algn="ctr">
              <a:buNone/>
              <a:defRPr i="1"/>
            </a:lvl3pPr>
            <a:lvl4pPr marL="1371600" indent="0" algn="ctr">
              <a:buNone/>
              <a:defRPr i="1"/>
            </a:lvl4pPr>
            <a:lvl5pPr marL="1828800" indent="0" algn="ctr">
              <a:buNone/>
              <a:defRPr i="1"/>
            </a:lvl5pPr>
          </a:lstStyle>
          <a:p>
            <a:pPr lvl="0"/>
            <a:r>
              <a:rPr lang="en-US"/>
              <a:t>Click to edit Master text styles</a:t>
            </a:r>
          </a:p>
        </p:txBody>
      </p:sp>
    </p:spTree>
    <p:extLst>
      <p:ext uri="{BB962C8B-B14F-4D97-AF65-F5344CB8AC3E}">
        <p14:creationId xmlns:p14="http://schemas.microsoft.com/office/powerpoint/2010/main" val="203129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DC836-6369-2448-9882-94E658B4E85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EAA2AF1A-B432-4F47-9449-315D37648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14A86B-12F9-DF44-B8C9-71BF989E7482}"/>
              </a:ext>
            </a:extLst>
          </p:cNvPr>
          <p:cNvSpPr>
            <a:spLocks noGrp="1"/>
          </p:cNvSpPr>
          <p:nvPr>
            <p:ph type="sldNum" sz="quarter" idx="12"/>
          </p:nvPr>
        </p:nvSpPr>
        <p:spPr/>
        <p:txBody>
          <a:bodyPr/>
          <a:lstStyle/>
          <a:p>
            <a:fld id="{CEDEF9C1-0071-4D4A-89AA-0CC05A8019E4}" type="slidenum">
              <a:rPr lang="en-US" smtClean="0"/>
              <a:t>‹#›</a:t>
            </a:fld>
            <a:endParaRPr lang="en-US"/>
          </a:p>
        </p:txBody>
      </p:sp>
      <p:sp>
        <p:nvSpPr>
          <p:cNvPr id="7" name="Rectangle 6">
            <a:extLst>
              <a:ext uri="{FF2B5EF4-FFF2-40B4-BE49-F238E27FC236}">
                <a16:creationId xmlns:a16="http://schemas.microsoft.com/office/drawing/2014/main" id="{61039EFF-FFF3-493D-970A-B9690C35E137}"/>
              </a:ext>
            </a:extLst>
          </p:cNvPr>
          <p:cNvSpPr/>
          <p:nvPr userDrawn="1"/>
        </p:nvSpPr>
        <p:spPr>
          <a:xfrm>
            <a:off x="0" y="6453188"/>
            <a:ext cx="12192000" cy="404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b="1" u="sng">
              <a:latin typeface="Century Gothic" panose="020B0502020202020204" pitchFamily="34" charset="0"/>
            </a:endParaRPr>
          </a:p>
        </p:txBody>
      </p:sp>
      <p:pic>
        <p:nvPicPr>
          <p:cNvPr id="6" name="Picture 5">
            <a:extLst>
              <a:ext uri="{FF2B5EF4-FFF2-40B4-BE49-F238E27FC236}">
                <a16:creationId xmlns:a16="http://schemas.microsoft.com/office/drawing/2014/main" id="{57C59BF6-7EFE-4410-9165-D926E601DA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7600" y="6505697"/>
            <a:ext cx="831887" cy="299793"/>
          </a:xfrm>
          <a:prstGeom prst="rect">
            <a:avLst/>
          </a:prstGeom>
        </p:spPr>
      </p:pic>
      <p:sp>
        <p:nvSpPr>
          <p:cNvPr id="5" name="Slide Number Placeholder 5">
            <a:extLst>
              <a:ext uri="{FF2B5EF4-FFF2-40B4-BE49-F238E27FC236}">
                <a16:creationId xmlns:a16="http://schemas.microsoft.com/office/drawing/2014/main" id="{C903655D-E63F-8CFE-5BF6-AC626D99ED76}"/>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DEF9C1-0071-4D4A-89AA-0CC05A8019E4}"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807603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DC836-6369-2448-9882-94E658B4E85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EAA2AF1A-B432-4F47-9449-315D37648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14A86B-12F9-DF44-B8C9-71BF989E7482}"/>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43292883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CA11-F5F2-7942-91FA-66526E94E423}"/>
              </a:ext>
            </a:extLst>
          </p:cNvPr>
          <p:cNvSpPr>
            <a:spLocks noGrp="1"/>
          </p:cNvSpPr>
          <p:nvPr>
            <p:ph type="title"/>
          </p:nvPr>
        </p:nvSpPr>
        <p:spPr>
          <a:xfrm>
            <a:off x="839788" y="457200"/>
            <a:ext cx="3932237" cy="1600200"/>
          </a:xfrm>
        </p:spPr>
        <p:txBody>
          <a:bodyPr anchor="b"/>
          <a:lstStyle>
            <a:lvl1pPr>
              <a:defRPr sz="3200">
                <a:solidFill>
                  <a:srgbClr val="3333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2E7AFB6-0789-464D-8AF6-83A43497DB74}"/>
              </a:ext>
            </a:extLst>
          </p:cNvPr>
          <p:cNvSpPr>
            <a:spLocks noGrp="1"/>
          </p:cNvSpPr>
          <p:nvPr>
            <p:ph idx="1"/>
          </p:nvPr>
        </p:nvSpPr>
        <p:spPr>
          <a:xfrm>
            <a:off x="5183188" y="987425"/>
            <a:ext cx="6172200" cy="4873625"/>
          </a:xfrm>
        </p:spPr>
        <p:txBody>
          <a:bodyPr/>
          <a:lstStyle>
            <a:lvl1pPr>
              <a:defRPr sz="3200">
                <a:solidFill>
                  <a:srgbClr val="333333"/>
                </a:solidFill>
              </a:defRPr>
            </a:lvl1pPr>
            <a:lvl2pPr>
              <a:defRPr sz="2800">
                <a:solidFill>
                  <a:srgbClr val="333333"/>
                </a:solidFill>
              </a:defRPr>
            </a:lvl2pPr>
            <a:lvl3pPr>
              <a:defRPr sz="2400">
                <a:solidFill>
                  <a:srgbClr val="333333"/>
                </a:solidFill>
              </a:defRPr>
            </a:lvl3pPr>
            <a:lvl4pPr>
              <a:defRPr sz="2000">
                <a:solidFill>
                  <a:srgbClr val="333333"/>
                </a:solidFill>
              </a:defRPr>
            </a:lvl4pPr>
            <a:lvl5pPr>
              <a:defRPr sz="2000">
                <a:solidFill>
                  <a:srgbClr val="33333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CA69B5-246F-EC43-A546-7FD5A0119EE5}"/>
              </a:ext>
            </a:extLst>
          </p:cNvPr>
          <p:cNvSpPr>
            <a:spLocks noGrp="1"/>
          </p:cNvSpPr>
          <p:nvPr>
            <p:ph type="body" sz="half" idx="2"/>
          </p:nvPr>
        </p:nvSpPr>
        <p:spPr>
          <a:xfrm>
            <a:off x="839788" y="2057400"/>
            <a:ext cx="3932237" cy="3811588"/>
          </a:xfrm>
        </p:spPr>
        <p:txBody>
          <a:bodyPr/>
          <a:lstStyle>
            <a:lvl1pPr marL="0" indent="0">
              <a:buNone/>
              <a:defRPr sz="1600">
                <a:solidFill>
                  <a:srgbClr val="33333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8FCFF-EFF6-4741-813A-EAD0C0CF6D0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0A6CF35-1F43-F346-8F61-96AE46E32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436BE-B746-F849-8162-CC9077D69480}"/>
              </a:ext>
            </a:extLst>
          </p:cNvPr>
          <p:cNvSpPr>
            <a:spLocks noGrp="1"/>
          </p:cNvSpPr>
          <p:nvPr>
            <p:ph type="sldNum" sz="quarter" idx="12"/>
          </p:nvPr>
        </p:nvSpPr>
        <p:spPr/>
        <p:txBody>
          <a:bodyPr/>
          <a:lstStyle/>
          <a:p>
            <a:fld id="{CEDEF9C1-0071-4D4A-89AA-0CC05A8019E4}" type="slidenum">
              <a:rPr lang="en-US" smtClean="0"/>
              <a:t>‹#›</a:t>
            </a:fld>
            <a:endParaRPr lang="en-US"/>
          </a:p>
        </p:txBody>
      </p:sp>
      <p:sp>
        <p:nvSpPr>
          <p:cNvPr id="10" name="Rectangle 9">
            <a:extLst>
              <a:ext uri="{FF2B5EF4-FFF2-40B4-BE49-F238E27FC236}">
                <a16:creationId xmlns:a16="http://schemas.microsoft.com/office/drawing/2014/main" id="{DD220164-A989-4B24-BDBC-92AE0DC4DE09}"/>
              </a:ext>
            </a:extLst>
          </p:cNvPr>
          <p:cNvSpPr/>
          <p:nvPr userDrawn="1"/>
        </p:nvSpPr>
        <p:spPr>
          <a:xfrm>
            <a:off x="0" y="6453188"/>
            <a:ext cx="12192000" cy="404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b="1" u="sng">
              <a:latin typeface="Century Gothic" panose="020B0502020202020204" pitchFamily="34" charset="0"/>
            </a:endParaRPr>
          </a:p>
        </p:txBody>
      </p:sp>
      <p:pic>
        <p:nvPicPr>
          <p:cNvPr id="9" name="Picture 8">
            <a:extLst>
              <a:ext uri="{FF2B5EF4-FFF2-40B4-BE49-F238E27FC236}">
                <a16:creationId xmlns:a16="http://schemas.microsoft.com/office/drawing/2014/main" id="{E8EC3F5E-B898-4FE2-B658-C858D22927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7600" y="6505697"/>
            <a:ext cx="831887" cy="299793"/>
          </a:xfrm>
          <a:prstGeom prst="rect">
            <a:avLst/>
          </a:prstGeom>
        </p:spPr>
      </p:pic>
      <p:sp>
        <p:nvSpPr>
          <p:cNvPr id="8" name="Slide Number Placeholder 5">
            <a:extLst>
              <a:ext uri="{FF2B5EF4-FFF2-40B4-BE49-F238E27FC236}">
                <a16:creationId xmlns:a16="http://schemas.microsoft.com/office/drawing/2014/main" id="{C3C2A91C-32BF-DD35-7EA8-525C4515484D}"/>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DEF9C1-0071-4D4A-89AA-0CC05A8019E4}"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387051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878F-FEC7-2A42-8A24-383458FE02DF}"/>
              </a:ext>
            </a:extLst>
          </p:cNvPr>
          <p:cNvSpPr>
            <a:spLocks noGrp="1"/>
          </p:cNvSpPr>
          <p:nvPr>
            <p:ph type="title"/>
          </p:nvPr>
        </p:nvSpPr>
        <p:spPr>
          <a:xfrm>
            <a:off x="839788" y="457200"/>
            <a:ext cx="3932237" cy="1600200"/>
          </a:xfrm>
        </p:spPr>
        <p:txBody>
          <a:bodyPr anchor="b"/>
          <a:lstStyle>
            <a:lvl1pPr>
              <a:defRPr sz="3200">
                <a:solidFill>
                  <a:srgbClr val="33333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D8A84D0-6791-5D46-84B6-8050018ABAC8}"/>
              </a:ext>
            </a:extLst>
          </p:cNvPr>
          <p:cNvSpPr>
            <a:spLocks noGrp="1"/>
          </p:cNvSpPr>
          <p:nvPr>
            <p:ph type="pic" idx="1"/>
          </p:nvPr>
        </p:nvSpPr>
        <p:spPr>
          <a:xfrm>
            <a:off x="5183188" y="987425"/>
            <a:ext cx="6172200" cy="4873625"/>
          </a:xfrm>
        </p:spPr>
        <p:txBody>
          <a:bodyPr/>
          <a:lstStyle>
            <a:lvl1pPr marL="0" indent="0">
              <a:buNone/>
              <a:defRPr sz="3200">
                <a:solidFill>
                  <a:srgbClr val="33333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62AF4E-780C-1042-BA6A-8FEE78EBDD06}"/>
              </a:ext>
            </a:extLst>
          </p:cNvPr>
          <p:cNvSpPr>
            <a:spLocks noGrp="1"/>
          </p:cNvSpPr>
          <p:nvPr>
            <p:ph type="body" sz="half" idx="2"/>
          </p:nvPr>
        </p:nvSpPr>
        <p:spPr>
          <a:xfrm>
            <a:off x="839788" y="2057400"/>
            <a:ext cx="3932237" cy="3811588"/>
          </a:xfrm>
        </p:spPr>
        <p:txBody>
          <a:bodyPr/>
          <a:lstStyle>
            <a:lvl1pPr marL="0" indent="0">
              <a:buNone/>
              <a:defRPr sz="1600">
                <a:solidFill>
                  <a:srgbClr val="33333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09DDE4-64B8-E74E-AB82-4CA3291138E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1BC4C5B-C060-8149-8D51-C8A2BFF2D5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3A8A3-A3A0-9041-A894-8CC99A88E4B1}"/>
              </a:ext>
            </a:extLst>
          </p:cNvPr>
          <p:cNvSpPr>
            <a:spLocks noGrp="1"/>
          </p:cNvSpPr>
          <p:nvPr>
            <p:ph type="sldNum" sz="quarter" idx="12"/>
          </p:nvPr>
        </p:nvSpPr>
        <p:spPr/>
        <p:txBody>
          <a:bodyPr/>
          <a:lstStyle/>
          <a:p>
            <a:fld id="{CEDEF9C1-0071-4D4A-89AA-0CC05A8019E4}" type="slidenum">
              <a:rPr lang="en-US" smtClean="0"/>
              <a:t>‹#›</a:t>
            </a:fld>
            <a:endParaRPr lang="en-US"/>
          </a:p>
        </p:txBody>
      </p:sp>
      <p:sp>
        <p:nvSpPr>
          <p:cNvPr id="10" name="Rectangle 9">
            <a:extLst>
              <a:ext uri="{FF2B5EF4-FFF2-40B4-BE49-F238E27FC236}">
                <a16:creationId xmlns:a16="http://schemas.microsoft.com/office/drawing/2014/main" id="{C4705B8A-FF4B-4641-99C7-3F1A57EB6950}"/>
              </a:ext>
            </a:extLst>
          </p:cNvPr>
          <p:cNvSpPr/>
          <p:nvPr userDrawn="1"/>
        </p:nvSpPr>
        <p:spPr>
          <a:xfrm>
            <a:off x="0" y="6453188"/>
            <a:ext cx="12192000" cy="404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b="1" u="sng">
              <a:latin typeface="Century Gothic" panose="020B0502020202020204" pitchFamily="34" charset="0"/>
            </a:endParaRPr>
          </a:p>
        </p:txBody>
      </p:sp>
      <p:pic>
        <p:nvPicPr>
          <p:cNvPr id="9" name="Picture 8">
            <a:extLst>
              <a:ext uri="{FF2B5EF4-FFF2-40B4-BE49-F238E27FC236}">
                <a16:creationId xmlns:a16="http://schemas.microsoft.com/office/drawing/2014/main" id="{2DDF57B6-D139-4225-AD0C-67CB444B5E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7600" y="6505697"/>
            <a:ext cx="831887" cy="299793"/>
          </a:xfrm>
          <a:prstGeom prst="rect">
            <a:avLst/>
          </a:prstGeom>
        </p:spPr>
      </p:pic>
      <p:sp>
        <p:nvSpPr>
          <p:cNvPr id="8" name="Slide Number Placeholder 5">
            <a:extLst>
              <a:ext uri="{FF2B5EF4-FFF2-40B4-BE49-F238E27FC236}">
                <a16:creationId xmlns:a16="http://schemas.microsoft.com/office/drawing/2014/main" id="{01DDD1FD-A6FA-5652-0811-E043EB7CADAF}"/>
              </a:ext>
            </a:extLst>
          </p:cNvPr>
          <p:cNvSpPr txBox="1">
            <a:spLocks/>
          </p:cNvSpPr>
          <p:nvPr userDrawn="1"/>
        </p:nvSpPr>
        <p:spPr>
          <a:xfrm>
            <a:off x="0" y="649287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DEF9C1-0071-4D4A-89AA-0CC05A8019E4}"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81196812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28769-45FB-E142-85BE-78A90F01A2B2}"/>
              </a:ext>
            </a:extLst>
          </p:cNvPr>
          <p:cNvSpPr>
            <a:spLocks noGrp="1"/>
          </p:cNvSpPr>
          <p:nvPr>
            <p:ph type="title"/>
          </p:nvPr>
        </p:nvSpPr>
        <p:spPr>
          <a:xfrm>
            <a:off x="838200" y="146240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AD6F86-3029-AC49-A73A-EBC46781F1D1}"/>
              </a:ext>
            </a:extLst>
          </p:cNvPr>
          <p:cNvSpPr>
            <a:spLocks noGrp="1"/>
          </p:cNvSpPr>
          <p:nvPr>
            <p:ph type="body" idx="1"/>
          </p:nvPr>
        </p:nvSpPr>
        <p:spPr>
          <a:xfrm>
            <a:off x="838200" y="3122507"/>
            <a:ext cx="10515600" cy="30544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98F3B64-875C-0547-AF55-2F0FBA9E6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F143E-F795-074D-9108-3025C3CDFD60}"/>
              </a:ext>
            </a:extLst>
          </p:cNvPr>
          <p:cNvSpPr>
            <a:spLocks noGrp="1"/>
          </p:cNvSpPr>
          <p:nvPr>
            <p:ph type="sldNum" sz="quarter" idx="4"/>
          </p:nvPr>
        </p:nvSpPr>
        <p:spPr>
          <a:xfrm>
            <a:off x="0" y="6492875"/>
            <a:ext cx="2743200" cy="365125"/>
          </a:xfrm>
          <a:prstGeom prst="rect">
            <a:avLst/>
          </a:prstGeom>
        </p:spPr>
        <p:txBody>
          <a:bodyPr vert="horz" lIns="91440" tIns="45720" rIns="91440" bIns="45720" rtlCol="0" anchor="ctr"/>
          <a:lstStyle>
            <a:lvl1pPr algn="l">
              <a:defRPr sz="1200">
                <a:solidFill>
                  <a:schemeClr val="tx1"/>
                </a:solidFill>
              </a:defRPr>
            </a:lvl1pPr>
          </a:lstStyle>
          <a:p>
            <a:fld id="{CEDEF9C1-0071-4D4A-89AA-0CC05A8019E4}" type="slidenum">
              <a:rPr lang="en-US" smtClean="0"/>
              <a:pPr/>
              <a:t>‹#›</a:t>
            </a:fld>
            <a:endParaRPr lang="en-US"/>
          </a:p>
        </p:txBody>
      </p:sp>
      <p:pic>
        <p:nvPicPr>
          <p:cNvPr id="10" name="Picture 9">
            <a:extLst>
              <a:ext uri="{FF2B5EF4-FFF2-40B4-BE49-F238E27FC236}">
                <a16:creationId xmlns:a16="http://schemas.microsoft.com/office/drawing/2014/main" id="{06E157A4-4AD7-4AED-BEC4-E79CF316890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87694" y="6165304"/>
            <a:ext cx="1615443" cy="582169"/>
          </a:xfrm>
          <a:prstGeom prst="rect">
            <a:avLst/>
          </a:prstGeom>
        </p:spPr>
      </p:pic>
    </p:spTree>
    <p:extLst>
      <p:ext uri="{BB962C8B-B14F-4D97-AF65-F5344CB8AC3E}">
        <p14:creationId xmlns:p14="http://schemas.microsoft.com/office/powerpoint/2010/main" val="3489833962"/>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8" r:id="rId4"/>
    <p:sldLayoutId id="2147483689" r:id="rId5"/>
    <p:sldLayoutId id="2147483690" r:id="rId6"/>
    <p:sldLayoutId id="2147483698" r:id="rId7"/>
    <p:sldLayoutId id="2147483691" r:id="rId8"/>
    <p:sldLayoutId id="2147483692" r:id="rId9"/>
    <p:sldLayoutId id="2147483697"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23.sv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sv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image" Target="../media/image34.sv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image" Target="../media/image34.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chart" Target="../charts/chart21.xm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4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48.sv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48.svg"/></Relationships>
</file>

<file path=ppt/slides/_rels/slide6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image" Target="../media/image48.svg"/></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image" Target="../media/image48.svg"/></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66.xml.rels><?xml version="1.0" encoding="UTF-8" standalone="yes"?>
<Relationships xmlns="http://schemas.openxmlformats.org/package/2006/relationships"><Relationship Id="rId8" Type="http://schemas.openxmlformats.org/officeDocument/2006/relationships/hyperlink" Target="https://www.nomisweb.co.uk/sources" TargetMode="External"/><Relationship Id="rId13" Type="http://schemas.openxmlformats.org/officeDocument/2006/relationships/hyperlink" Target="https://local.communityinsight.org/" TargetMode="External"/><Relationship Id="rId3" Type="http://schemas.openxmlformats.org/officeDocument/2006/relationships/hyperlink" Target="https://www.nomisweb.co.uk/sources/census_2021_ts" TargetMode="External"/><Relationship Id="rId7" Type="http://schemas.openxmlformats.org/officeDocument/2006/relationships/hyperlink" Target="https://fingertips.phe.org.uk/profile/public-health-outcomes-framework/data" TargetMode="External"/><Relationship Id="rId12" Type="http://schemas.openxmlformats.org/officeDocument/2006/relationships/hyperlink" Target="https://fingertips.phe.org.uk/profile/wider-determinants"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hyperlink" Target="https://www.ons.gov.uk/peoplepopulationandcommunity" TargetMode="External"/><Relationship Id="rId11" Type="http://schemas.openxmlformats.org/officeDocument/2006/relationships/hyperlink" Target="https://www.berkshirepublichealth.co.uk/jsna/" TargetMode="External"/><Relationship Id="rId5" Type="http://schemas.openxmlformats.org/officeDocument/2006/relationships/hyperlink" Target="https://www.gov.uk/government/statistics/english-indices-of-deprivation-2019" TargetMode="External"/><Relationship Id="rId10" Type="http://schemas.openxmlformats.org/officeDocument/2006/relationships/hyperlink" Target="https://slough.berkshireobservatory.co.uk/" TargetMode="External"/><Relationship Id="rId4" Type="http://schemas.openxmlformats.org/officeDocument/2006/relationships/hyperlink" Target="https://www.nomisweb.co.uk/sources/census_2011" TargetMode="External"/><Relationship Id="rId9" Type="http://schemas.openxmlformats.org/officeDocument/2006/relationships/hyperlink" Target="https://www.ons.gov.uk/peoplepopulationandcommunity/crimeandjustice/datasets/recordedcrimedatabycommunitysafetypartnershipare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ECF3-6393-A441-82ED-F6AA032E5A2A}"/>
              </a:ext>
            </a:extLst>
          </p:cNvPr>
          <p:cNvSpPr>
            <a:spLocks noGrp="1"/>
          </p:cNvSpPr>
          <p:nvPr>
            <p:ph type="ctrTitle"/>
          </p:nvPr>
        </p:nvSpPr>
        <p:spPr/>
        <p:txBody>
          <a:bodyPr/>
          <a:lstStyle/>
          <a:p>
            <a:r>
              <a:rPr lang="en-GB" dirty="0"/>
              <a:t>Slough Insights</a:t>
            </a:r>
          </a:p>
        </p:txBody>
      </p:sp>
    </p:spTree>
    <p:extLst>
      <p:ext uri="{BB962C8B-B14F-4D97-AF65-F5344CB8AC3E}">
        <p14:creationId xmlns:p14="http://schemas.microsoft.com/office/powerpoint/2010/main" val="352794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82DE3D-6515-4951-4F85-483658C79BF1}"/>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j-lt"/>
                <a:ea typeface="+mn-ea"/>
                <a:cs typeface="+mn-cs"/>
              </a:rPr>
              <a:t>Population – Country of Birth (Broad)</a:t>
            </a:r>
          </a:p>
        </p:txBody>
      </p:sp>
      <p:sp>
        <p:nvSpPr>
          <p:cNvPr id="19" name="TextBox 18">
            <a:extLst>
              <a:ext uri="{FF2B5EF4-FFF2-40B4-BE49-F238E27FC236}">
                <a16:creationId xmlns:a16="http://schemas.microsoft.com/office/drawing/2014/main" id="{B60C0D78-3568-B6D7-B7DD-CF10CF4567CB}"/>
              </a:ext>
            </a:extLst>
          </p:cNvPr>
          <p:cNvSpPr txBox="1"/>
          <p:nvPr/>
        </p:nvSpPr>
        <p:spPr>
          <a:xfrm>
            <a:off x="5715000" y="1245849"/>
            <a:ext cx="6025114" cy="1015663"/>
          </a:xfrm>
          <a:prstGeom prst="rect">
            <a:avLst/>
          </a:prstGeom>
          <a:noFill/>
        </p:spPr>
        <p:txBody>
          <a:bodyPr wrap="square" rtlCol="0">
            <a:spAutoFit/>
          </a:bodyPr>
          <a:lstStyle/>
          <a:p>
            <a:r>
              <a:rPr lang="en-GB" sz="2000" dirty="0">
                <a:solidFill>
                  <a:srgbClr val="333333"/>
                </a:solidFill>
              </a:rPr>
              <a:t>56% of Slough’s population were born in the UK, 24.3% were born in the Middle East and Asia, and 12.0% were born in the EU.</a:t>
            </a:r>
          </a:p>
        </p:txBody>
      </p:sp>
      <p:graphicFrame>
        <p:nvGraphicFramePr>
          <p:cNvPr id="14" name="Chart 13" descr="A bar chart comparing the country of birth for Slough residents in 2021 and 2011 and England in 2021. Slough has a larger proportion of residents born in the Middle East and Asia and a smaller proportion of residents born in the UK than the England average. ">
            <a:extLst>
              <a:ext uri="{FF2B5EF4-FFF2-40B4-BE49-F238E27FC236}">
                <a16:creationId xmlns:a16="http://schemas.microsoft.com/office/drawing/2014/main" id="{BC689D38-46CD-0427-8AEB-AF33AE8A602E}"/>
              </a:ext>
            </a:extLst>
          </p:cNvPr>
          <p:cNvGraphicFramePr>
            <a:graphicFrameLocks/>
          </p:cNvGraphicFramePr>
          <p:nvPr>
            <p:extLst>
              <p:ext uri="{D42A27DB-BD31-4B8C-83A1-F6EECF244321}">
                <p14:modId xmlns:p14="http://schemas.microsoft.com/office/powerpoint/2010/main" val="1553076696"/>
              </p:ext>
            </p:extLst>
          </p:nvPr>
        </p:nvGraphicFramePr>
        <p:xfrm>
          <a:off x="0" y="1222131"/>
          <a:ext cx="5715000" cy="5474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a:extLst>
              <a:ext uri="{FF2B5EF4-FFF2-40B4-BE49-F238E27FC236}">
                <a16:creationId xmlns:a16="http://schemas.microsoft.com/office/drawing/2014/main" id="{6EE52006-AB80-2120-5850-85BA6A58C186}"/>
              </a:ext>
            </a:extLst>
          </p:cNvPr>
          <p:cNvGraphicFramePr>
            <a:graphicFrameLocks noGrp="1"/>
          </p:cNvGraphicFramePr>
          <p:nvPr>
            <p:extLst>
              <p:ext uri="{D42A27DB-BD31-4B8C-83A1-F6EECF244321}">
                <p14:modId xmlns:p14="http://schemas.microsoft.com/office/powerpoint/2010/main" val="1654151637"/>
              </p:ext>
            </p:extLst>
          </p:nvPr>
        </p:nvGraphicFramePr>
        <p:xfrm>
          <a:off x="5870056" y="2715491"/>
          <a:ext cx="5870057" cy="3125497"/>
        </p:xfrm>
        <a:graphic>
          <a:graphicData uri="http://schemas.openxmlformats.org/drawingml/2006/table">
            <a:tbl>
              <a:tblPr firstRow="1">
                <a:tableStyleId>{F2DE63D5-997A-4646-A377-4702673A728D}</a:tableStyleId>
              </a:tblPr>
              <a:tblGrid>
                <a:gridCol w="2593235">
                  <a:extLst>
                    <a:ext uri="{9D8B030D-6E8A-4147-A177-3AD203B41FA5}">
                      <a16:colId xmlns:a16="http://schemas.microsoft.com/office/drawing/2014/main" val="679678982"/>
                    </a:ext>
                  </a:extLst>
                </a:gridCol>
                <a:gridCol w="1092274">
                  <a:extLst>
                    <a:ext uri="{9D8B030D-6E8A-4147-A177-3AD203B41FA5}">
                      <a16:colId xmlns:a16="http://schemas.microsoft.com/office/drawing/2014/main" val="540482528"/>
                    </a:ext>
                  </a:extLst>
                </a:gridCol>
                <a:gridCol w="1092274">
                  <a:extLst>
                    <a:ext uri="{9D8B030D-6E8A-4147-A177-3AD203B41FA5}">
                      <a16:colId xmlns:a16="http://schemas.microsoft.com/office/drawing/2014/main" val="3094920589"/>
                    </a:ext>
                  </a:extLst>
                </a:gridCol>
                <a:gridCol w="1092274">
                  <a:extLst>
                    <a:ext uri="{9D8B030D-6E8A-4147-A177-3AD203B41FA5}">
                      <a16:colId xmlns:a16="http://schemas.microsoft.com/office/drawing/2014/main" val="3193078620"/>
                    </a:ext>
                  </a:extLst>
                </a:gridCol>
              </a:tblGrid>
              <a:tr h="3115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u="none" strike="noStrike" kern="1200" dirty="0">
                          <a:solidFill>
                            <a:schemeClr val="bg1"/>
                          </a:solidFill>
                          <a:effectLst/>
                          <a:latin typeface="Calibri" panose="020F0502020204030204" pitchFamily="34" charset="0"/>
                          <a:cs typeface="Calibri" panose="020F0502020204030204" pitchFamily="34" charset="0"/>
                        </a:rPr>
                        <a:t>Broad Country of Birth: </a:t>
                      </a:r>
                      <a:r>
                        <a:rPr lang="en-GB" sz="1400" b="1" u="none" strike="noStrike" kern="1200" dirty="0">
                          <a:solidFill>
                            <a:schemeClr val="bg1"/>
                          </a:solidFill>
                          <a:effectLst/>
                          <a:latin typeface="Calibri" panose="020F0502020204030204" pitchFamily="34" charset="0"/>
                          <a:ea typeface="+mn-ea"/>
                          <a:cs typeface="Calibri" panose="020F0502020204030204" pitchFamily="34" charset="0"/>
                        </a:rPr>
                        <a:t>Number of Slough Residents</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u="none" strike="noStrike" kern="1200" dirty="0">
                          <a:solidFill>
                            <a:schemeClr val="bg1"/>
                          </a:solidFill>
                          <a:effectLst/>
                          <a:latin typeface="Calibri" panose="020F0502020204030204" pitchFamily="34" charset="0"/>
                          <a:cs typeface="Calibri" panose="020F0502020204030204" pitchFamily="34" charset="0"/>
                        </a:rPr>
                        <a:t>2021</a:t>
                      </a:r>
                      <a:endParaRPr lang="en-GB" sz="1400" b="1"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u="none" strike="noStrike" kern="1200" dirty="0">
                          <a:solidFill>
                            <a:schemeClr val="bg1"/>
                          </a:solidFill>
                          <a:effectLst/>
                          <a:latin typeface="Calibri" panose="020F0502020204030204" pitchFamily="34" charset="0"/>
                          <a:cs typeface="Calibri" panose="020F0502020204030204" pitchFamily="34" charset="0"/>
                        </a:rPr>
                        <a:t>2011</a:t>
                      </a:r>
                      <a:endParaRPr lang="en-GB" sz="1400" b="1"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u="none" strike="noStrike" kern="1200" dirty="0">
                          <a:solidFill>
                            <a:schemeClr val="bg1"/>
                          </a:solidFill>
                          <a:effectLst/>
                          <a:latin typeface="Calibri" panose="020F0502020204030204" pitchFamily="34" charset="0"/>
                          <a:ea typeface="+mn-ea"/>
                          <a:cs typeface="Calibri" panose="020F0502020204030204" pitchFamily="34" charset="0"/>
                        </a:rPr>
                        <a:t>Change</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extLst>
                  <a:ext uri="{0D108BD9-81ED-4DB2-BD59-A6C34878D82A}">
                    <a16:rowId xmlns:a16="http://schemas.microsoft.com/office/drawing/2014/main" val="3280701899"/>
                  </a:ext>
                </a:extLst>
              </a:tr>
              <a:tr h="384762">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United Kingdom</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88,806</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85,553</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a:t>
                      </a:r>
                    </a:p>
                  </a:txBody>
                  <a:tcPr marL="5409" marR="5409" marT="540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2101850144"/>
                  </a:ext>
                </a:extLst>
              </a:tr>
              <a:tr h="384762">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Middle East and Asia</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38,461</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28,304</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+36%</a:t>
                      </a:r>
                    </a:p>
                  </a:txBody>
                  <a:tcPr marL="5409" marR="5409" marT="540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810887815"/>
                  </a:ext>
                </a:extLst>
              </a:tr>
              <a:tr h="384762">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European Union</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19,042</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12,996</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+47%</a:t>
                      </a:r>
                    </a:p>
                  </a:txBody>
                  <a:tcPr marL="5409" marR="5409" marT="540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3364758945"/>
                  </a:ext>
                </a:extLst>
              </a:tr>
              <a:tr h="384762">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Africa</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8,662</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9,179</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-6%</a:t>
                      </a:r>
                    </a:p>
                  </a:txBody>
                  <a:tcPr marL="5409" marR="5409" marT="540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2251636200"/>
                  </a:ext>
                </a:extLst>
              </a:tr>
              <a:tr h="384762">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The Americas and the Caribbean</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1,633</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1,886</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-13%</a:t>
                      </a:r>
                    </a:p>
                  </a:txBody>
                  <a:tcPr marL="5409" marR="5409" marT="540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586690476"/>
                  </a:ext>
                </a:extLst>
              </a:tr>
              <a:tr h="384762">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Non-EU European Countries</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1,454</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728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+100%</a:t>
                      </a:r>
                    </a:p>
                  </a:txBody>
                  <a:tcPr marL="5409" marR="5409" marT="540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626811669"/>
                  </a:ext>
                </a:extLst>
              </a:tr>
              <a:tr h="384762">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Antarctica, Oceania, and Other</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161</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195</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09" marR="5409" marT="54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-17%</a:t>
                      </a:r>
                    </a:p>
                  </a:txBody>
                  <a:tcPr marL="5409" marR="5409" marT="540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3378792398"/>
                  </a:ext>
                </a:extLst>
              </a:tr>
            </a:tbl>
          </a:graphicData>
        </a:graphic>
      </p:graphicFrame>
      <p:sp>
        <p:nvSpPr>
          <p:cNvPr id="5" name="Hexagon 4">
            <a:extLst>
              <a:ext uri="{FF2B5EF4-FFF2-40B4-BE49-F238E27FC236}">
                <a16:creationId xmlns:a16="http://schemas.microsoft.com/office/drawing/2014/main" id="{642B7512-7315-5184-F461-56C85FECDD0E}"/>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6" name="Graphic 5">
            <a:extLst>
              <a:ext uri="{FF2B5EF4-FFF2-40B4-BE49-F238E27FC236}">
                <a16:creationId xmlns:a16="http://schemas.microsoft.com/office/drawing/2014/main" id="{798E7311-0735-7FB5-3D03-670143C495C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6883" y="378001"/>
            <a:ext cx="704932" cy="704932"/>
          </a:xfrm>
          <a:prstGeom prst="rect">
            <a:avLst/>
          </a:prstGeom>
        </p:spPr>
      </p:pic>
      <p:sp>
        <p:nvSpPr>
          <p:cNvPr id="7" name="Slide Number Placeholder 6">
            <a:extLst>
              <a:ext uri="{FF2B5EF4-FFF2-40B4-BE49-F238E27FC236}">
                <a16:creationId xmlns:a16="http://schemas.microsoft.com/office/drawing/2014/main" id="{3511B02F-495E-0187-CB79-89597024AFF8}"/>
              </a:ext>
            </a:extLst>
          </p:cNvPr>
          <p:cNvSpPr>
            <a:spLocks noGrp="1"/>
          </p:cNvSpPr>
          <p:nvPr>
            <p:ph type="sldNum" sz="quarter" idx="12"/>
          </p:nvPr>
        </p:nvSpPr>
        <p:spPr/>
        <p:txBody>
          <a:bodyPr/>
          <a:lstStyle/>
          <a:p>
            <a:fld id="{CEDEF9C1-0071-4D4A-89AA-0CC05A8019E4}" type="slidenum">
              <a:rPr lang="en-US" smtClean="0"/>
              <a:t>10</a:t>
            </a:fld>
            <a:endParaRPr lang="en-US" dirty="0"/>
          </a:p>
        </p:txBody>
      </p:sp>
    </p:spTree>
    <p:extLst>
      <p:ext uri="{BB962C8B-B14F-4D97-AF65-F5344CB8AC3E}">
        <p14:creationId xmlns:p14="http://schemas.microsoft.com/office/powerpoint/2010/main" val="337842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FDE864-F791-EC11-9783-3B5ADC07A276}"/>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j-lt"/>
                <a:ea typeface="+mn-ea"/>
                <a:cs typeface="+mn-cs"/>
              </a:rPr>
              <a:t>Population – Country of Birth (Detailed)</a:t>
            </a:r>
          </a:p>
        </p:txBody>
      </p:sp>
      <p:sp>
        <p:nvSpPr>
          <p:cNvPr id="19" name="TextBox 18">
            <a:extLst>
              <a:ext uri="{FF2B5EF4-FFF2-40B4-BE49-F238E27FC236}">
                <a16:creationId xmlns:a16="http://schemas.microsoft.com/office/drawing/2014/main" id="{B60C0D78-3568-B6D7-B7DD-CF10CF4567CB}"/>
              </a:ext>
            </a:extLst>
          </p:cNvPr>
          <p:cNvSpPr txBox="1"/>
          <p:nvPr/>
        </p:nvSpPr>
        <p:spPr>
          <a:xfrm>
            <a:off x="372748" y="1455561"/>
            <a:ext cx="5150597" cy="5016758"/>
          </a:xfrm>
          <a:prstGeom prst="rect">
            <a:avLst/>
          </a:prstGeom>
          <a:noFill/>
        </p:spPr>
        <p:txBody>
          <a:bodyPr wrap="square" rtlCol="0">
            <a:spAutoFit/>
          </a:bodyPr>
          <a:lstStyle/>
          <a:p>
            <a:r>
              <a:rPr lang="en-GB" sz="2000" dirty="0">
                <a:solidFill>
                  <a:srgbClr val="333333"/>
                </a:solidFill>
              </a:rPr>
              <a:t>After England, the most selected countries </a:t>
            </a:r>
            <a:br>
              <a:rPr lang="en-GB" sz="2000" dirty="0">
                <a:solidFill>
                  <a:srgbClr val="333333"/>
                </a:solidFill>
              </a:rPr>
            </a:br>
            <a:r>
              <a:rPr lang="en-GB" sz="2000" dirty="0">
                <a:solidFill>
                  <a:srgbClr val="333333"/>
                </a:solidFill>
              </a:rPr>
              <a:t>of birth for residents in Slough were: </a:t>
            </a:r>
          </a:p>
          <a:p>
            <a:pPr marL="914400" lvl="1" indent="-457200">
              <a:buFont typeface="+mj-lt"/>
              <a:buAutoNum type="arabicPeriod"/>
            </a:pPr>
            <a:r>
              <a:rPr lang="en-GB" sz="2000" dirty="0">
                <a:solidFill>
                  <a:srgbClr val="333333"/>
                </a:solidFill>
              </a:rPr>
              <a:t>India</a:t>
            </a:r>
          </a:p>
          <a:p>
            <a:pPr marL="914400" lvl="1" indent="-457200">
              <a:buFont typeface="+mj-lt"/>
              <a:buAutoNum type="arabicPeriod"/>
            </a:pPr>
            <a:r>
              <a:rPr lang="en-GB" sz="2000" dirty="0">
                <a:solidFill>
                  <a:srgbClr val="333333"/>
                </a:solidFill>
              </a:rPr>
              <a:t>Pakistan</a:t>
            </a:r>
          </a:p>
          <a:p>
            <a:pPr marL="914400" lvl="1" indent="-457200">
              <a:buFont typeface="+mj-lt"/>
              <a:buAutoNum type="arabicPeriod"/>
            </a:pPr>
            <a:r>
              <a:rPr lang="en-GB" sz="2000" dirty="0">
                <a:solidFill>
                  <a:srgbClr val="333333"/>
                </a:solidFill>
              </a:rPr>
              <a:t>Poland</a:t>
            </a:r>
          </a:p>
          <a:p>
            <a:pPr marL="914400" lvl="1" indent="-457200">
              <a:buFont typeface="+mj-lt"/>
              <a:buAutoNum type="arabicPeriod"/>
            </a:pPr>
            <a:r>
              <a:rPr lang="en-GB" sz="2000" dirty="0">
                <a:solidFill>
                  <a:srgbClr val="333333"/>
                </a:solidFill>
              </a:rPr>
              <a:t>Romania</a:t>
            </a:r>
          </a:p>
          <a:p>
            <a:pPr marL="914400" lvl="1" indent="-457200">
              <a:buFont typeface="+mj-lt"/>
              <a:buAutoNum type="arabicPeriod"/>
            </a:pPr>
            <a:r>
              <a:rPr lang="en-GB" sz="2000" dirty="0">
                <a:solidFill>
                  <a:srgbClr val="333333"/>
                </a:solidFill>
              </a:rPr>
              <a:t>Kenya</a:t>
            </a:r>
          </a:p>
          <a:p>
            <a:endParaRPr lang="en-GB" sz="2000" dirty="0">
              <a:solidFill>
                <a:srgbClr val="333333"/>
              </a:solidFill>
            </a:endParaRPr>
          </a:p>
          <a:p>
            <a:r>
              <a:rPr lang="en-GB" sz="2000" dirty="0">
                <a:solidFill>
                  <a:srgbClr val="333333"/>
                </a:solidFill>
              </a:rPr>
              <a:t>10.5% of Slough’s population arrived in the </a:t>
            </a:r>
            <a:br>
              <a:rPr lang="en-GB" sz="2000" dirty="0">
                <a:solidFill>
                  <a:srgbClr val="333333"/>
                </a:solidFill>
              </a:rPr>
            </a:br>
            <a:r>
              <a:rPr lang="en-GB" sz="2000" dirty="0">
                <a:solidFill>
                  <a:srgbClr val="333333"/>
                </a:solidFill>
              </a:rPr>
              <a:t>UK aged 0-15, 33.2% arrived aged 16-64, </a:t>
            </a:r>
            <a:br>
              <a:rPr lang="en-GB" sz="2000" dirty="0">
                <a:solidFill>
                  <a:srgbClr val="333333"/>
                </a:solidFill>
              </a:rPr>
            </a:br>
            <a:r>
              <a:rPr lang="en-GB" sz="2000" dirty="0">
                <a:solidFill>
                  <a:srgbClr val="333333"/>
                </a:solidFill>
              </a:rPr>
              <a:t>and 0.3% arrived aged 65 or over. </a:t>
            </a:r>
          </a:p>
          <a:p>
            <a:endParaRPr lang="en-GB" sz="2000" dirty="0">
              <a:solidFill>
                <a:srgbClr val="333333"/>
              </a:solidFill>
            </a:endParaRPr>
          </a:p>
          <a:p>
            <a:r>
              <a:rPr lang="en-GB" sz="2000" dirty="0">
                <a:solidFill>
                  <a:srgbClr val="333333"/>
                </a:solidFill>
              </a:rPr>
              <a:t>64.1% of the migrant population in Slough have resided in the UK for 10 or more years, 15.6% for 5-9 years, 11.3% for 2-4 years, and 9% for less than 2 years.</a:t>
            </a:r>
          </a:p>
        </p:txBody>
      </p:sp>
      <p:graphicFrame>
        <p:nvGraphicFramePr>
          <p:cNvPr id="14" name="Table 13">
            <a:extLst>
              <a:ext uri="{FF2B5EF4-FFF2-40B4-BE49-F238E27FC236}">
                <a16:creationId xmlns:a16="http://schemas.microsoft.com/office/drawing/2014/main" id="{3419849A-79B1-EA15-C477-CFCF8A66FF4C}"/>
              </a:ext>
            </a:extLst>
          </p:cNvPr>
          <p:cNvGraphicFramePr>
            <a:graphicFrameLocks noGrp="1"/>
          </p:cNvGraphicFramePr>
          <p:nvPr>
            <p:extLst>
              <p:ext uri="{D42A27DB-BD31-4B8C-83A1-F6EECF244321}">
                <p14:modId xmlns:p14="http://schemas.microsoft.com/office/powerpoint/2010/main" val="2512946663"/>
              </p:ext>
            </p:extLst>
          </p:nvPr>
        </p:nvGraphicFramePr>
        <p:xfrm>
          <a:off x="5598160" y="1578279"/>
          <a:ext cx="6141954" cy="4201693"/>
        </p:xfrm>
        <a:graphic>
          <a:graphicData uri="http://schemas.openxmlformats.org/drawingml/2006/table">
            <a:tbl>
              <a:tblPr firstRow="1">
                <a:tableStyleId>{8799B23B-EC83-4686-B30A-512413B5E67A}</a:tableStyleId>
              </a:tblPr>
              <a:tblGrid>
                <a:gridCol w="1889760">
                  <a:extLst>
                    <a:ext uri="{9D8B030D-6E8A-4147-A177-3AD203B41FA5}">
                      <a16:colId xmlns:a16="http://schemas.microsoft.com/office/drawing/2014/main" val="1980188949"/>
                    </a:ext>
                  </a:extLst>
                </a:gridCol>
                <a:gridCol w="2397760">
                  <a:extLst>
                    <a:ext uri="{9D8B030D-6E8A-4147-A177-3AD203B41FA5}">
                      <a16:colId xmlns:a16="http://schemas.microsoft.com/office/drawing/2014/main" val="1388761735"/>
                    </a:ext>
                  </a:extLst>
                </a:gridCol>
                <a:gridCol w="927217">
                  <a:extLst>
                    <a:ext uri="{9D8B030D-6E8A-4147-A177-3AD203B41FA5}">
                      <a16:colId xmlns:a16="http://schemas.microsoft.com/office/drawing/2014/main" val="3589314254"/>
                    </a:ext>
                  </a:extLst>
                </a:gridCol>
                <a:gridCol w="927217">
                  <a:extLst>
                    <a:ext uri="{9D8B030D-6E8A-4147-A177-3AD203B41FA5}">
                      <a16:colId xmlns:a16="http://schemas.microsoft.com/office/drawing/2014/main" val="1059095911"/>
                    </a:ext>
                  </a:extLst>
                </a:gridCol>
              </a:tblGrid>
              <a:tr h="376953">
                <a:tc>
                  <a:txBody>
                    <a:bodyPr/>
                    <a:lstStyle/>
                    <a:p>
                      <a:pPr algn="l" fontAlgn="b"/>
                      <a:r>
                        <a:rPr lang="en-GB" sz="1400" b="1" i="0" u="none" strike="noStrike" dirty="0">
                          <a:solidFill>
                            <a:schemeClr val="bg1"/>
                          </a:solidFill>
                          <a:effectLst/>
                          <a:latin typeface="Calibri" panose="020F0502020204030204" pitchFamily="34" charset="0"/>
                          <a:cs typeface="Calibri" panose="020F0502020204030204" pitchFamily="34" charset="0"/>
                        </a:rPr>
                        <a:t>Broad Country of Birth (2021)</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algn="ctr" fontAlgn="b"/>
                      <a:r>
                        <a:rPr lang="en-GB" sz="1400" b="1" i="0" u="none" strike="noStrike" dirty="0">
                          <a:solidFill>
                            <a:schemeClr val="bg1"/>
                          </a:solidFill>
                          <a:effectLst/>
                          <a:latin typeface="Calibri" panose="020F0502020204030204" pitchFamily="34" charset="0"/>
                          <a:cs typeface="Calibri" panose="020F0502020204030204" pitchFamily="34" charset="0"/>
                        </a:rPr>
                        <a:t>Detailed Country of Birth</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algn="ctr" fontAlgn="b"/>
                      <a:r>
                        <a:rPr lang="en-GB" sz="1400" b="1" i="0" u="none" strike="noStrike" dirty="0">
                          <a:solidFill>
                            <a:schemeClr val="bg1"/>
                          </a:solidFill>
                          <a:effectLst/>
                          <a:latin typeface="Calibri" panose="020F0502020204030204" pitchFamily="34" charset="0"/>
                          <a:cs typeface="Calibri" panose="020F0502020204030204" pitchFamily="34" charset="0"/>
                        </a:rPr>
                        <a:t>Slough Number</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algn="ctr" fontAlgn="b"/>
                      <a:r>
                        <a:rPr lang="en-GB" sz="1400" b="1" u="none" strike="noStrike" dirty="0">
                          <a:solidFill>
                            <a:schemeClr val="bg1"/>
                          </a:solidFill>
                          <a:effectLst/>
                          <a:latin typeface="Calibri" panose="020F0502020204030204" pitchFamily="34" charset="0"/>
                          <a:cs typeface="Calibri" panose="020F0502020204030204" pitchFamily="34" charset="0"/>
                        </a:rPr>
                        <a:t>Slough %</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extLst>
                  <a:ext uri="{0D108BD9-81ED-4DB2-BD59-A6C34878D82A}">
                    <a16:rowId xmlns:a16="http://schemas.microsoft.com/office/drawing/2014/main" val="1224112910"/>
                  </a:ext>
                </a:extLst>
              </a:tr>
              <a:tr h="3769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United Kingdom</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England</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87,350</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55.1%</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9634028"/>
                  </a:ext>
                </a:extLst>
              </a:tr>
              <a:tr h="3769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Middle East and Asia</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India</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17,107</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10.8%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0342484"/>
                  </a:ext>
                </a:extLst>
              </a:tr>
              <a:tr h="3769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Middle East and Asia</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Pakistan</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14,418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9.1%</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621700"/>
                  </a:ext>
                </a:extLst>
              </a:tr>
              <a:tr h="3769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European Union</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Poland</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8,912</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5.6%</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8388729"/>
                  </a:ext>
                </a:extLst>
              </a:tr>
              <a:tr h="3769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European Union</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Romania</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3,551</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2.2%</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807547"/>
                  </a:ext>
                </a:extLst>
              </a:tr>
              <a:tr h="3769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Africa</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Kenya</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1,940</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1.2%</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3848372"/>
                  </a:ext>
                </a:extLst>
              </a:tr>
              <a:tr h="376953">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Middle East and Asia</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Sri Lanka</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1,385</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0.9%</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3723676"/>
                  </a:ext>
                </a:extLst>
              </a:tr>
              <a:tr h="376953">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Non-EU Europe</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Other Europe</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1,384</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0.9%</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0581777"/>
                  </a:ext>
                </a:extLst>
              </a:tr>
              <a:tr h="376953">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Africa</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Somalia</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1,336</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0.8%</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38887"/>
                  </a:ext>
                </a:extLst>
              </a:tr>
              <a:tr h="376953">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Africa</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Other South and Eastern Africa</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1,228</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0.8%</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1686410"/>
                  </a:ext>
                </a:extLst>
              </a:tr>
            </a:tbl>
          </a:graphicData>
        </a:graphic>
      </p:graphicFrame>
      <p:sp>
        <p:nvSpPr>
          <p:cNvPr id="5" name="Hexagon 4">
            <a:extLst>
              <a:ext uri="{FF2B5EF4-FFF2-40B4-BE49-F238E27FC236}">
                <a16:creationId xmlns:a16="http://schemas.microsoft.com/office/drawing/2014/main" id="{24D31C56-E6E0-BFAE-CEC8-9006223ED0CB}"/>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6" name="Graphic 5">
            <a:extLst>
              <a:ext uri="{FF2B5EF4-FFF2-40B4-BE49-F238E27FC236}">
                <a16:creationId xmlns:a16="http://schemas.microsoft.com/office/drawing/2014/main" id="{4C3BEF4C-C5B8-D904-F61D-8B07891B7A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7" name="Slide Number Placeholder 6">
            <a:extLst>
              <a:ext uri="{FF2B5EF4-FFF2-40B4-BE49-F238E27FC236}">
                <a16:creationId xmlns:a16="http://schemas.microsoft.com/office/drawing/2014/main" id="{6E405136-EF9E-3D25-A3B1-F888E8D11612}"/>
              </a:ext>
            </a:extLst>
          </p:cNvPr>
          <p:cNvSpPr>
            <a:spLocks noGrp="1"/>
          </p:cNvSpPr>
          <p:nvPr>
            <p:ph type="sldNum" sz="quarter" idx="12"/>
          </p:nvPr>
        </p:nvSpPr>
        <p:spPr/>
        <p:txBody>
          <a:bodyPr/>
          <a:lstStyle/>
          <a:p>
            <a:fld id="{CEDEF9C1-0071-4D4A-89AA-0CC05A8019E4}" type="slidenum">
              <a:rPr lang="en-US" smtClean="0"/>
              <a:t>11</a:t>
            </a:fld>
            <a:endParaRPr lang="en-US" dirty="0"/>
          </a:p>
        </p:txBody>
      </p:sp>
    </p:spTree>
    <p:extLst>
      <p:ext uri="{BB962C8B-B14F-4D97-AF65-F5344CB8AC3E}">
        <p14:creationId xmlns:p14="http://schemas.microsoft.com/office/powerpoint/2010/main" val="1572836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B7814-3BDB-AEFC-CD68-0AB4EAED3EFE}"/>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j-lt"/>
                <a:ea typeface="+mn-ea"/>
                <a:cs typeface="+mn-cs"/>
              </a:rPr>
              <a:t>Population – Ethnicity (1)</a:t>
            </a:r>
          </a:p>
        </p:txBody>
      </p:sp>
      <p:sp>
        <p:nvSpPr>
          <p:cNvPr id="3" name="TextBox 2">
            <a:extLst>
              <a:ext uri="{FF2B5EF4-FFF2-40B4-BE49-F238E27FC236}">
                <a16:creationId xmlns:a16="http://schemas.microsoft.com/office/drawing/2014/main" id="{45186C63-30CB-B0D1-8C2D-F8B654A9306F}"/>
              </a:ext>
            </a:extLst>
          </p:cNvPr>
          <p:cNvSpPr txBox="1"/>
          <p:nvPr/>
        </p:nvSpPr>
        <p:spPr>
          <a:xfrm>
            <a:off x="6708532" y="1266702"/>
            <a:ext cx="5031582" cy="1015663"/>
          </a:xfrm>
          <a:prstGeom prst="rect">
            <a:avLst/>
          </a:prstGeom>
          <a:noFill/>
        </p:spPr>
        <p:txBody>
          <a:bodyPr wrap="square" rtlCol="0">
            <a:spAutoFit/>
          </a:bodyPr>
          <a:lstStyle/>
          <a:p>
            <a:r>
              <a:rPr lang="en-GB" sz="2000" dirty="0">
                <a:solidFill>
                  <a:srgbClr val="333333"/>
                </a:solidFill>
              </a:rPr>
              <a:t>46.7% of Slough’s population are from Asian ethnic groups and 36.0% are from White ethnic groups. </a:t>
            </a:r>
          </a:p>
        </p:txBody>
      </p:sp>
      <p:graphicFrame>
        <p:nvGraphicFramePr>
          <p:cNvPr id="2" name="Chart 1" descr="A bar chart comparing the broad ethnic groups of residents Slough in 2021 and 2011 and England in 2021. Slough has a larger proportion of residents from Asian ethnic groups and smaller proportion of residents from White ethnic groups than the England average. ">
            <a:extLst>
              <a:ext uri="{FF2B5EF4-FFF2-40B4-BE49-F238E27FC236}">
                <a16:creationId xmlns:a16="http://schemas.microsoft.com/office/drawing/2014/main" id="{A51AF816-65FA-C9B1-94B8-816DBE86F81B}"/>
              </a:ext>
            </a:extLst>
          </p:cNvPr>
          <p:cNvGraphicFramePr>
            <a:graphicFrameLocks/>
          </p:cNvGraphicFramePr>
          <p:nvPr>
            <p:extLst>
              <p:ext uri="{D42A27DB-BD31-4B8C-83A1-F6EECF244321}">
                <p14:modId xmlns:p14="http://schemas.microsoft.com/office/powerpoint/2010/main" val="955520419"/>
              </p:ext>
            </p:extLst>
          </p:nvPr>
        </p:nvGraphicFramePr>
        <p:xfrm>
          <a:off x="180607" y="1209944"/>
          <a:ext cx="6527924" cy="55161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A1FAF79B-EF28-2434-9F77-582829AA4D27}"/>
              </a:ext>
            </a:extLst>
          </p:cNvPr>
          <p:cNvGraphicFramePr>
            <a:graphicFrameLocks noGrp="1"/>
          </p:cNvGraphicFramePr>
          <p:nvPr>
            <p:extLst>
              <p:ext uri="{D42A27DB-BD31-4B8C-83A1-F6EECF244321}">
                <p14:modId xmlns:p14="http://schemas.microsoft.com/office/powerpoint/2010/main" val="1979218944"/>
              </p:ext>
            </p:extLst>
          </p:nvPr>
        </p:nvGraphicFramePr>
        <p:xfrm>
          <a:off x="6757148" y="3302000"/>
          <a:ext cx="4982966" cy="2775081"/>
        </p:xfrm>
        <a:graphic>
          <a:graphicData uri="http://schemas.openxmlformats.org/drawingml/2006/table">
            <a:tbl>
              <a:tblPr firstRow="1">
                <a:tableStyleId>{1E171933-4619-4E11-9A3F-F7608DF75F80}</a:tableStyleId>
              </a:tblPr>
              <a:tblGrid>
                <a:gridCol w="2166719">
                  <a:extLst>
                    <a:ext uri="{9D8B030D-6E8A-4147-A177-3AD203B41FA5}">
                      <a16:colId xmlns:a16="http://schemas.microsoft.com/office/drawing/2014/main" val="3567492588"/>
                    </a:ext>
                  </a:extLst>
                </a:gridCol>
                <a:gridCol w="938749">
                  <a:extLst>
                    <a:ext uri="{9D8B030D-6E8A-4147-A177-3AD203B41FA5}">
                      <a16:colId xmlns:a16="http://schemas.microsoft.com/office/drawing/2014/main" val="2819509782"/>
                    </a:ext>
                  </a:extLst>
                </a:gridCol>
                <a:gridCol w="938749">
                  <a:extLst>
                    <a:ext uri="{9D8B030D-6E8A-4147-A177-3AD203B41FA5}">
                      <a16:colId xmlns:a16="http://schemas.microsoft.com/office/drawing/2014/main" val="1088220446"/>
                    </a:ext>
                  </a:extLst>
                </a:gridCol>
                <a:gridCol w="938749">
                  <a:extLst>
                    <a:ext uri="{9D8B030D-6E8A-4147-A177-3AD203B41FA5}">
                      <a16:colId xmlns:a16="http://schemas.microsoft.com/office/drawing/2014/main" val="1079661966"/>
                    </a:ext>
                  </a:extLst>
                </a:gridCol>
              </a:tblGrid>
              <a:tr h="6872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u="none" strike="noStrike" dirty="0">
                          <a:solidFill>
                            <a:schemeClr val="bg1"/>
                          </a:solidFill>
                          <a:effectLst/>
                          <a:latin typeface="Calibri" panose="020F0502020204030204" pitchFamily="34" charset="0"/>
                          <a:cs typeface="Calibri" panose="020F0502020204030204" pitchFamily="34" charset="0"/>
                        </a:rPr>
                        <a:t>Broad Ethnic Groups: Number of Slough Residents</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i="0" u="none" strike="noStrike" dirty="0">
                          <a:solidFill>
                            <a:schemeClr val="bg1"/>
                          </a:solidFill>
                          <a:effectLst/>
                          <a:latin typeface="Calibri" panose="020F0502020204030204" pitchFamily="34" charset="0"/>
                          <a:cs typeface="Calibri" panose="020F0502020204030204" pitchFamily="34" charset="0"/>
                        </a:rPr>
                        <a:t>2021</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i="0" u="none" strike="noStrike" dirty="0">
                          <a:solidFill>
                            <a:schemeClr val="bg1"/>
                          </a:solidFill>
                          <a:effectLst/>
                          <a:latin typeface="Calibri" panose="020F0502020204030204" pitchFamily="34" charset="0"/>
                          <a:cs typeface="Calibri" panose="020F0502020204030204" pitchFamily="34" charset="0"/>
                        </a:rPr>
                        <a:t>2011</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bg1"/>
                          </a:solidFill>
                          <a:effectLst/>
                          <a:latin typeface="Calibri" panose="020F0502020204030204" pitchFamily="34" charset="0"/>
                          <a:cs typeface="Calibri" panose="020F0502020204030204" pitchFamily="34" charset="0"/>
                        </a:rPr>
                        <a:t>Change</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extLst>
                  <a:ext uri="{0D108BD9-81ED-4DB2-BD59-A6C34878D82A}">
                    <a16:rowId xmlns:a16="http://schemas.microsoft.com/office/drawing/2014/main" val="3932960609"/>
                  </a:ext>
                </a:extLst>
              </a:tr>
              <a:tr h="347967">
                <a:tc>
                  <a:txBody>
                    <a:bodyPr/>
                    <a:lstStyle/>
                    <a:p>
                      <a:pPr algn="l" fontAlgn="b"/>
                      <a:r>
                        <a:rPr lang="en-GB" sz="1400" u="none" strike="noStrike" dirty="0">
                          <a:solidFill>
                            <a:srgbClr val="333333"/>
                          </a:solidFill>
                          <a:effectLst/>
                          <a:latin typeface="Calibri" panose="020F0502020204030204" pitchFamily="34" charset="0"/>
                          <a:cs typeface="Calibri" panose="020F0502020204030204" pitchFamily="34" charset="0"/>
                        </a:rPr>
                        <a:t>Asian ethnic groups</a:t>
                      </a:r>
                      <a:endParaRPr lang="en-GB" sz="1400" b="1" i="0" u="none" strike="noStrike" dirty="0">
                        <a:solidFill>
                          <a:srgbClr val="333333"/>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333333"/>
                          </a:solidFill>
                          <a:effectLst/>
                          <a:latin typeface="Calibri" panose="020F0502020204030204" pitchFamily="34" charset="0"/>
                          <a:cs typeface="Calibri" panose="020F0502020204030204" pitchFamily="34" charset="0"/>
                        </a:rPr>
                        <a:t>74,093</a:t>
                      </a:r>
                      <a:endParaRPr lang="en-GB" sz="1400" b="0" i="0" u="none" strike="noStrike" dirty="0">
                        <a:solidFill>
                          <a:srgbClr val="333333"/>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55,697</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+33%</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4011740722"/>
                  </a:ext>
                </a:extLst>
              </a:tr>
              <a:tr h="347967">
                <a:tc>
                  <a:txBody>
                    <a:bodyPr/>
                    <a:lstStyle/>
                    <a:p>
                      <a:pPr algn="l" fontAlgn="b"/>
                      <a:r>
                        <a:rPr lang="en-GB" sz="1400" u="none" strike="noStrike" dirty="0">
                          <a:solidFill>
                            <a:srgbClr val="333333"/>
                          </a:solidFill>
                          <a:effectLst/>
                          <a:latin typeface="Calibri" panose="020F0502020204030204" pitchFamily="34" charset="0"/>
                          <a:cs typeface="Calibri" panose="020F0502020204030204" pitchFamily="34" charset="0"/>
                        </a:rPr>
                        <a:t>White ethnic groups</a:t>
                      </a:r>
                      <a:endParaRPr lang="en-GB" sz="1400" b="1" i="0" u="none" strike="noStrike" dirty="0">
                        <a:solidFill>
                          <a:srgbClr val="333333"/>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333333"/>
                          </a:solidFill>
                          <a:effectLst/>
                          <a:latin typeface="Calibri" panose="020F0502020204030204" pitchFamily="34" charset="0"/>
                          <a:cs typeface="Calibri" panose="020F0502020204030204" pitchFamily="34" charset="0"/>
                        </a:rPr>
                        <a:t>57,134</a:t>
                      </a:r>
                      <a:endParaRPr lang="en-GB" sz="1400" b="0" i="0" u="none" strike="noStrike" dirty="0">
                        <a:solidFill>
                          <a:srgbClr val="333333"/>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64,053</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-11%</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2738279177"/>
                  </a:ext>
                </a:extLst>
              </a:tr>
              <a:tr h="347967">
                <a:tc>
                  <a:txBody>
                    <a:bodyPr/>
                    <a:lstStyle/>
                    <a:p>
                      <a:pPr algn="l" fontAlgn="b"/>
                      <a:r>
                        <a:rPr lang="en-GB" sz="1400" u="none" strike="noStrike" dirty="0">
                          <a:solidFill>
                            <a:srgbClr val="333333"/>
                          </a:solidFill>
                          <a:effectLst/>
                          <a:latin typeface="Calibri" panose="020F0502020204030204" pitchFamily="34" charset="0"/>
                          <a:cs typeface="Calibri" panose="020F0502020204030204" pitchFamily="34" charset="0"/>
                        </a:rPr>
                        <a:t>Black ethnic groups</a:t>
                      </a:r>
                      <a:endParaRPr lang="en-GB" sz="1400" b="1" i="0" u="none" strike="noStrike" dirty="0">
                        <a:solidFill>
                          <a:srgbClr val="333333"/>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333333"/>
                          </a:solidFill>
                          <a:effectLst/>
                          <a:latin typeface="Calibri" panose="020F0502020204030204" pitchFamily="34" charset="0"/>
                          <a:cs typeface="Calibri" panose="020F0502020204030204" pitchFamily="34" charset="0"/>
                        </a:rPr>
                        <a:t>11,992</a:t>
                      </a:r>
                      <a:endParaRPr lang="en-GB" sz="1400" b="0" i="0" u="none" strike="noStrike" dirty="0">
                        <a:solidFill>
                          <a:srgbClr val="333333"/>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12,115</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566856392"/>
                  </a:ext>
                </a:extLst>
              </a:tr>
              <a:tr h="347967">
                <a:tc>
                  <a:txBody>
                    <a:bodyPr/>
                    <a:lstStyle/>
                    <a:p>
                      <a:pPr algn="l" fontAlgn="b"/>
                      <a:r>
                        <a:rPr lang="en-GB" sz="1400" u="none" strike="noStrike" dirty="0">
                          <a:solidFill>
                            <a:srgbClr val="333333"/>
                          </a:solidFill>
                          <a:effectLst/>
                          <a:latin typeface="Calibri" panose="020F0502020204030204" pitchFamily="34" charset="0"/>
                          <a:cs typeface="Calibri" panose="020F0502020204030204" pitchFamily="34" charset="0"/>
                        </a:rPr>
                        <a:t>Other ethnic groups</a:t>
                      </a:r>
                      <a:endParaRPr lang="en-GB" sz="1400" b="1" i="0" u="none" strike="noStrike" dirty="0">
                        <a:solidFill>
                          <a:srgbClr val="333333"/>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333333"/>
                          </a:solidFill>
                          <a:effectLst/>
                          <a:latin typeface="Calibri" panose="020F0502020204030204" pitchFamily="34" charset="0"/>
                          <a:cs typeface="Calibri" panose="020F0502020204030204" pitchFamily="34" charset="0"/>
                        </a:rPr>
                        <a:t>7,144</a:t>
                      </a:r>
                      <a:endParaRPr lang="en-GB" sz="1400" b="0" i="0" u="none" strike="noStrike" dirty="0">
                        <a:solidFill>
                          <a:srgbClr val="333333"/>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2,628</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+172%</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3957574699"/>
                  </a:ext>
                </a:extLst>
              </a:tr>
              <a:tr h="347967">
                <a:tc>
                  <a:txBody>
                    <a:bodyPr/>
                    <a:lstStyle/>
                    <a:p>
                      <a:pPr algn="l" fontAlgn="b"/>
                      <a:r>
                        <a:rPr lang="en-GB" sz="1400" u="none" strike="noStrike" dirty="0">
                          <a:solidFill>
                            <a:srgbClr val="333333"/>
                          </a:solidFill>
                          <a:effectLst/>
                          <a:latin typeface="Calibri" panose="020F0502020204030204" pitchFamily="34" charset="0"/>
                          <a:cs typeface="Calibri" panose="020F0502020204030204" pitchFamily="34" charset="0"/>
                        </a:rPr>
                        <a:t>Mixed ethnic groups</a:t>
                      </a:r>
                      <a:endParaRPr lang="en-GB" sz="1400" b="1" i="0" u="none" strike="noStrike" dirty="0">
                        <a:solidFill>
                          <a:srgbClr val="333333"/>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333333"/>
                          </a:solidFill>
                          <a:effectLst/>
                          <a:latin typeface="Calibri" panose="020F0502020204030204" pitchFamily="34" charset="0"/>
                          <a:cs typeface="Calibri" panose="020F0502020204030204" pitchFamily="34" charset="0"/>
                        </a:rPr>
                        <a:t>6,311</a:t>
                      </a:r>
                      <a:endParaRPr lang="en-GB" sz="1400" b="0" i="0" u="none" strike="noStrike" dirty="0">
                        <a:solidFill>
                          <a:srgbClr val="333333"/>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4,758</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+33%</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2579881191"/>
                  </a:ext>
                </a:extLst>
              </a:tr>
              <a:tr h="347967">
                <a:tc>
                  <a:txBody>
                    <a:bodyPr/>
                    <a:lstStyle/>
                    <a:p>
                      <a:pPr algn="l" fontAlgn="b"/>
                      <a:r>
                        <a:rPr lang="en-GB" sz="1400" u="none" strike="noStrike" dirty="0">
                          <a:solidFill>
                            <a:srgbClr val="333333"/>
                          </a:solidFill>
                          <a:effectLst/>
                          <a:latin typeface="Calibri" panose="020F0502020204030204" pitchFamily="34" charset="0"/>
                          <a:cs typeface="Calibri" panose="020F0502020204030204" pitchFamily="34" charset="0"/>
                        </a:rPr>
                        <a:t>Arab ethnic groups</a:t>
                      </a:r>
                      <a:endParaRPr lang="en-GB" sz="1400" b="1" i="0" u="none" strike="noStrike" dirty="0">
                        <a:solidFill>
                          <a:srgbClr val="333333"/>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333333"/>
                          </a:solidFill>
                          <a:effectLst/>
                          <a:latin typeface="Calibri" panose="020F0502020204030204" pitchFamily="34" charset="0"/>
                          <a:cs typeface="Calibri" panose="020F0502020204030204" pitchFamily="34" charset="0"/>
                        </a:rPr>
                        <a:t>1,826</a:t>
                      </a:r>
                      <a:endParaRPr lang="en-GB" sz="1400" b="0" i="0" u="none" strike="noStrike" dirty="0">
                        <a:solidFill>
                          <a:srgbClr val="333333"/>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954</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+91%</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622096081"/>
                  </a:ext>
                </a:extLst>
              </a:tr>
            </a:tbl>
          </a:graphicData>
        </a:graphic>
      </p:graphicFrame>
      <p:grpSp>
        <p:nvGrpSpPr>
          <p:cNvPr id="15" name="Group 14">
            <a:extLst>
              <a:ext uri="{FF2B5EF4-FFF2-40B4-BE49-F238E27FC236}">
                <a16:creationId xmlns:a16="http://schemas.microsoft.com/office/drawing/2014/main" id="{765A6A30-75E6-06F2-F5F2-A336CA2526C6}"/>
              </a:ext>
              <a:ext uri="{C183D7F6-B498-43B3-948B-1728B52AA6E4}">
                <adec:decorative xmlns:adec="http://schemas.microsoft.com/office/drawing/2017/decorative" val="1"/>
              </a:ext>
            </a:extLst>
          </p:cNvPr>
          <p:cNvGrpSpPr/>
          <p:nvPr/>
        </p:nvGrpSpPr>
        <p:grpSpPr>
          <a:xfrm>
            <a:off x="133349" y="190467"/>
            <a:ext cx="1152000" cy="1080000"/>
            <a:chOff x="133349" y="190467"/>
            <a:chExt cx="1152000" cy="1080000"/>
          </a:xfrm>
        </p:grpSpPr>
        <p:sp>
          <p:nvSpPr>
            <p:cNvPr id="6" name="Hexagon 5">
              <a:extLst>
                <a:ext uri="{FF2B5EF4-FFF2-40B4-BE49-F238E27FC236}">
                  <a16:creationId xmlns:a16="http://schemas.microsoft.com/office/drawing/2014/main" id="{D4861EEA-F7BE-8E92-D27B-0FB929E3F25B}"/>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7" name="Graphic 6">
              <a:extLst>
                <a:ext uri="{FF2B5EF4-FFF2-40B4-BE49-F238E27FC236}">
                  <a16:creationId xmlns:a16="http://schemas.microsoft.com/office/drawing/2014/main" id="{8ABB5ACB-F5E4-067D-158C-600569C8B0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6883" y="378001"/>
              <a:ext cx="704932" cy="704932"/>
            </a:xfrm>
            <a:prstGeom prst="rect">
              <a:avLst/>
            </a:prstGeom>
          </p:spPr>
        </p:pic>
      </p:grpSp>
      <p:sp>
        <p:nvSpPr>
          <p:cNvPr id="9" name="Slide Number Placeholder 8">
            <a:extLst>
              <a:ext uri="{FF2B5EF4-FFF2-40B4-BE49-F238E27FC236}">
                <a16:creationId xmlns:a16="http://schemas.microsoft.com/office/drawing/2014/main" id="{9D98D59D-926D-FE8D-86FF-C737277E2916}"/>
              </a:ext>
            </a:extLst>
          </p:cNvPr>
          <p:cNvSpPr>
            <a:spLocks noGrp="1"/>
          </p:cNvSpPr>
          <p:nvPr>
            <p:ph type="sldNum" sz="quarter" idx="12"/>
          </p:nvPr>
        </p:nvSpPr>
        <p:spPr/>
        <p:txBody>
          <a:bodyPr/>
          <a:lstStyle/>
          <a:p>
            <a:fld id="{CEDEF9C1-0071-4D4A-89AA-0CC05A8019E4}" type="slidenum">
              <a:rPr lang="en-US" smtClean="0"/>
              <a:t>12</a:t>
            </a:fld>
            <a:endParaRPr lang="en-US" dirty="0"/>
          </a:p>
        </p:txBody>
      </p:sp>
    </p:spTree>
    <p:extLst>
      <p:ext uri="{BB962C8B-B14F-4D97-AF65-F5344CB8AC3E}">
        <p14:creationId xmlns:p14="http://schemas.microsoft.com/office/powerpoint/2010/main" val="1321947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AF94F4-E9FA-4B2D-CC7E-A471E7FD2D69}"/>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j-lt"/>
                <a:ea typeface="+mn-ea"/>
                <a:cs typeface="+mn-cs"/>
              </a:rPr>
              <a:t>Population – Ethnicity (2)</a:t>
            </a:r>
          </a:p>
        </p:txBody>
      </p:sp>
      <p:graphicFrame>
        <p:nvGraphicFramePr>
          <p:cNvPr id="6" name="Chart 5" descr="A bar chart showing the ten largest detailed ethnic groups in Slough in 2021. ">
            <a:extLst>
              <a:ext uri="{FF2B5EF4-FFF2-40B4-BE49-F238E27FC236}">
                <a16:creationId xmlns:a16="http://schemas.microsoft.com/office/drawing/2014/main" id="{F41BA01C-7BCE-A64C-B41B-F5F3F2531F60}"/>
              </a:ext>
            </a:extLst>
          </p:cNvPr>
          <p:cNvGraphicFramePr>
            <a:graphicFrameLocks/>
          </p:cNvGraphicFramePr>
          <p:nvPr>
            <p:extLst>
              <p:ext uri="{D42A27DB-BD31-4B8C-83A1-F6EECF244321}">
                <p14:modId xmlns:p14="http://schemas.microsoft.com/office/powerpoint/2010/main" val="3781730160"/>
              </p:ext>
            </p:extLst>
          </p:nvPr>
        </p:nvGraphicFramePr>
        <p:xfrm>
          <a:off x="0" y="1082932"/>
          <a:ext cx="5915392" cy="5775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010BD102-8CF9-6411-CDE9-C70BF2E71D0E}"/>
              </a:ext>
            </a:extLst>
          </p:cNvPr>
          <p:cNvGraphicFramePr>
            <a:graphicFrameLocks noGrp="1"/>
          </p:cNvGraphicFramePr>
          <p:nvPr>
            <p:extLst>
              <p:ext uri="{D42A27DB-BD31-4B8C-83A1-F6EECF244321}">
                <p14:modId xmlns:p14="http://schemas.microsoft.com/office/powerpoint/2010/main" val="1254152377"/>
              </p:ext>
            </p:extLst>
          </p:nvPr>
        </p:nvGraphicFramePr>
        <p:xfrm>
          <a:off x="5915392" y="1625599"/>
          <a:ext cx="5824721" cy="3898380"/>
        </p:xfrm>
        <a:graphic>
          <a:graphicData uri="http://schemas.openxmlformats.org/drawingml/2006/table">
            <a:tbl>
              <a:tblPr firstRow="1">
                <a:tableStyleId>{72833802-FEF1-4C79-8D5D-14CF1EAF98D9}</a:tableStyleId>
              </a:tblPr>
              <a:tblGrid>
                <a:gridCol w="4612240">
                  <a:extLst>
                    <a:ext uri="{9D8B030D-6E8A-4147-A177-3AD203B41FA5}">
                      <a16:colId xmlns:a16="http://schemas.microsoft.com/office/drawing/2014/main" val="868941156"/>
                    </a:ext>
                  </a:extLst>
                </a:gridCol>
                <a:gridCol w="1212481">
                  <a:extLst>
                    <a:ext uri="{9D8B030D-6E8A-4147-A177-3AD203B41FA5}">
                      <a16:colId xmlns:a16="http://schemas.microsoft.com/office/drawing/2014/main" val="3623378408"/>
                    </a:ext>
                  </a:extLst>
                </a:gridCol>
              </a:tblGrid>
              <a:tr h="279948">
                <a:tc>
                  <a:txBody>
                    <a:bodyPr/>
                    <a:lstStyle/>
                    <a:p>
                      <a:pPr algn="l" fontAlgn="b"/>
                      <a:r>
                        <a:rPr lang="en-GB" sz="1400" b="1" u="none" strike="noStrike" dirty="0">
                          <a:solidFill>
                            <a:schemeClr val="bg1"/>
                          </a:solidFill>
                          <a:effectLst/>
                          <a:latin typeface="Calibri" panose="020F0502020204030204" pitchFamily="34" charset="0"/>
                          <a:cs typeface="Calibri" panose="020F0502020204030204" pitchFamily="34" charset="0"/>
                        </a:rPr>
                        <a:t>Ten Largest (Detailed) Ethnic Groups in Slough in 2021</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u="none" strike="noStrike" dirty="0">
                          <a:solidFill>
                            <a:schemeClr val="bg1"/>
                          </a:solidFill>
                          <a:effectLst/>
                          <a:latin typeface="Calibri" panose="020F0502020204030204" pitchFamily="34" charset="0"/>
                          <a:cs typeface="Calibri" panose="020F0502020204030204" pitchFamily="34" charset="0"/>
                        </a:rPr>
                        <a:t>No. Residents</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extLst>
                  <a:ext uri="{0D108BD9-81ED-4DB2-BD59-A6C34878D82A}">
                    <a16:rowId xmlns:a16="http://schemas.microsoft.com/office/drawing/2014/main" val="835882767"/>
                  </a:ext>
                </a:extLst>
              </a:tr>
              <a:tr h="279948">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White: English, Welsh, Scottish, Northern Irish or British</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38,093</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866875475"/>
                  </a:ext>
                </a:extLst>
              </a:tr>
              <a:tr h="552932">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Asian, Asian British or Asian Welsh: Pakistani or British Pakistani</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34,317</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320721140"/>
                  </a:ext>
                </a:extLst>
              </a:tr>
              <a:tr h="279948">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Asian, Asian British or Asian Welsh: Indian or British Indian</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30,209</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827110094"/>
                  </a:ext>
                </a:extLst>
              </a:tr>
              <a:tr h="279948">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White: Polish</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7,778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908721558"/>
                  </a:ext>
                </a:extLst>
              </a:tr>
              <a:tr h="279948">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Other ethnic group: Sikh</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3,200</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2764453096"/>
                  </a:ext>
                </a:extLst>
              </a:tr>
              <a:tr h="552932">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Black, Black British, Black Welsh of African background: African unspecified</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2,933</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3392390469"/>
                  </a:ext>
                </a:extLst>
              </a:tr>
              <a:tr h="552932">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Black, Black British, Black Welsh or Caribbean background: Caribbean</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2,769</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681848469"/>
                  </a:ext>
                </a:extLst>
              </a:tr>
              <a:tr h="279948">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White: European Mixed</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2,363</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3118582952"/>
                  </a:ext>
                </a:extLst>
              </a:tr>
              <a:tr h="279948">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White: Romanian</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2,258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833015760"/>
                  </a:ext>
                </a:extLst>
              </a:tr>
              <a:tr h="279948">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Mixed or Multiple ethnic groups: White and Asian (unspecified)</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1,945</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2983862464"/>
                  </a:ext>
                </a:extLst>
              </a:tr>
            </a:tbl>
          </a:graphicData>
        </a:graphic>
      </p:graphicFrame>
      <p:sp>
        <p:nvSpPr>
          <p:cNvPr id="5" name="Hexagon 4">
            <a:extLst>
              <a:ext uri="{FF2B5EF4-FFF2-40B4-BE49-F238E27FC236}">
                <a16:creationId xmlns:a16="http://schemas.microsoft.com/office/drawing/2014/main" id="{09B2DB20-11BF-B5C2-E47A-30A8D60B1882}"/>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AFC66225-8C3F-3F75-25E6-100FF7C81D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6883" y="378001"/>
            <a:ext cx="704932" cy="704932"/>
          </a:xfrm>
          <a:prstGeom prst="rect">
            <a:avLst/>
          </a:prstGeom>
        </p:spPr>
      </p:pic>
      <p:sp>
        <p:nvSpPr>
          <p:cNvPr id="7" name="Slide Number Placeholder 6">
            <a:extLst>
              <a:ext uri="{FF2B5EF4-FFF2-40B4-BE49-F238E27FC236}">
                <a16:creationId xmlns:a16="http://schemas.microsoft.com/office/drawing/2014/main" id="{85FD37C1-CFE5-63F9-7AB8-756F3E01D107}"/>
              </a:ext>
            </a:extLst>
          </p:cNvPr>
          <p:cNvSpPr>
            <a:spLocks noGrp="1"/>
          </p:cNvSpPr>
          <p:nvPr>
            <p:ph type="sldNum" sz="quarter" idx="12"/>
          </p:nvPr>
        </p:nvSpPr>
        <p:spPr/>
        <p:txBody>
          <a:bodyPr/>
          <a:lstStyle/>
          <a:p>
            <a:fld id="{CEDEF9C1-0071-4D4A-89AA-0CC05A8019E4}" type="slidenum">
              <a:rPr lang="en-US" smtClean="0"/>
              <a:t>13</a:t>
            </a:fld>
            <a:endParaRPr lang="en-US" dirty="0"/>
          </a:p>
        </p:txBody>
      </p:sp>
    </p:spTree>
    <p:extLst>
      <p:ext uri="{BB962C8B-B14F-4D97-AF65-F5344CB8AC3E}">
        <p14:creationId xmlns:p14="http://schemas.microsoft.com/office/powerpoint/2010/main" val="405580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1AB775-1BA3-4AC4-F377-5638D5A37B28}"/>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j-lt"/>
                <a:ea typeface="+mn-ea"/>
                <a:cs typeface="+mn-cs"/>
              </a:rPr>
              <a:t>Population – National identity</a:t>
            </a:r>
          </a:p>
        </p:txBody>
      </p:sp>
      <p:sp>
        <p:nvSpPr>
          <p:cNvPr id="19" name="TextBox 18">
            <a:extLst>
              <a:ext uri="{FF2B5EF4-FFF2-40B4-BE49-F238E27FC236}">
                <a16:creationId xmlns:a16="http://schemas.microsoft.com/office/drawing/2014/main" id="{B60C0D78-3568-B6D7-B7DD-CF10CF4567CB}"/>
              </a:ext>
            </a:extLst>
          </p:cNvPr>
          <p:cNvSpPr txBox="1"/>
          <p:nvPr/>
        </p:nvSpPr>
        <p:spPr>
          <a:xfrm>
            <a:off x="4912090" y="1175232"/>
            <a:ext cx="6828024" cy="1938992"/>
          </a:xfrm>
          <a:prstGeom prst="rect">
            <a:avLst/>
          </a:prstGeom>
          <a:noFill/>
        </p:spPr>
        <p:txBody>
          <a:bodyPr wrap="square" rtlCol="0">
            <a:spAutoFit/>
          </a:bodyPr>
          <a:lstStyle/>
          <a:p>
            <a:r>
              <a:rPr lang="en-GB" sz="2000" dirty="0">
                <a:solidFill>
                  <a:srgbClr val="333333"/>
                </a:solidFill>
              </a:rPr>
              <a:t>23% of Slough’s population identify as a non-UK identity only</a:t>
            </a:r>
          </a:p>
          <a:p>
            <a:pPr marL="800100" lvl="1" indent="-342900">
              <a:buFont typeface="Arial" panose="020B0604020202020204" pitchFamily="34" charset="0"/>
              <a:buChar char="•"/>
            </a:pPr>
            <a:r>
              <a:rPr lang="en-GB" sz="2000" dirty="0">
                <a:solidFill>
                  <a:srgbClr val="333333"/>
                </a:solidFill>
              </a:rPr>
              <a:t>7,767 people (4.9%) identify as Polish only</a:t>
            </a:r>
          </a:p>
          <a:p>
            <a:pPr marL="800100" lvl="1" indent="-342900">
              <a:buFont typeface="Arial" panose="020B0604020202020204" pitchFamily="34" charset="0"/>
              <a:buChar char="•"/>
            </a:pPr>
            <a:r>
              <a:rPr lang="en-GB" sz="2000" dirty="0">
                <a:solidFill>
                  <a:srgbClr val="333333"/>
                </a:solidFill>
              </a:rPr>
              <a:t>6,866 (4.3%) identify as Indian only</a:t>
            </a:r>
          </a:p>
          <a:p>
            <a:pPr marL="800100" lvl="1" indent="-342900">
              <a:buFont typeface="Arial" panose="020B0604020202020204" pitchFamily="34" charset="0"/>
              <a:buChar char="•"/>
            </a:pPr>
            <a:r>
              <a:rPr lang="en-GB" sz="2000" dirty="0">
                <a:solidFill>
                  <a:srgbClr val="333333"/>
                </a:solidFill>
              </a:rPr>
              <a:t>3,828 (2.4%) identify as Pakistani only</a:t>
            </a:r>
          </a:p>
          <a:p>
            <a:pPr marL="800100" lvl="1" indent="-342900">
              <a:buFont typeface="Arial" panose="020B0604020202020204" pitchFamily="34" charset="0"/>
              <a:buChar char="•"/>
            </a:pPr>
            <a:r>
              <a:rPr lang="en-GB" sz="2000" dirty="0">
                <a:solidFill>
                  <a:srgbClr val="333333"/>
                </a:solidFill>
              </a:rPr>
              <a:t>3,295 (2.1%) identify as Romanian only</a:t>
            </a:r>
          </a:p>
        </p:txBody>
      </p:sp>
      <p:graphicFrame>
        <p:nvGraphicFramePr>
          <p:cNvPr id="5" name="Chart 4" descr="A bar chart comparing the national identity of residents in Slough in 2021 and 2011 and England in 2021. There has been an increase in the proportion of Slough residents identifying as British and a decrease in Slough Residents identifying as English since 2011. Slough has a larger proportion of residents identifying as non-UK identities only than the England average. ">
            <a:extLst>
              <a:ext uri="{FF2B5EF4-FFF2-40B4-BE49-F238E27FC236}">
                <a16:creationId xmlns:a16="http://schemas.microsoft.com/office/drawing/2014/main" id="{3ECFAE3A-823A-B572-1355-FD48A9C51E1C}"/>
              </a:ext>
            </a:extLst>
          </p:cNvPr>
          <p:cNvGraphicFramePr>
            <a:graphicFrameLocks/>
          </p:cNvGraphicFramePr>
          <p:nvPr>
            <p:extLst>
              <p:ext uri="{D42A27DB-BD31-4B8C-83A1-F6EECF244321}">
                <p14:modId xmlns:p14="http://schemas.microsoft.com/office/powerpoint/2010/main" val="2620460926"/>
              </p:ext>
            </p:extLst>
          </p:nvPr>
        </p:nvGraphicFramePr>
        <p:xfrm>
          <a:off x="0" y="1086066"/>
          <a:ext cx="4912090" cy="57633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0A9B10B4-42EC-A9B4-C01D-E02E16A62BBB}"/>
              </a:ext>
            </a:extLst>
          </p:cNvPr>
          <p:cNvGraphicFramePr>
            <a:graphicFrameLocks noGrp="1"/>
          </p:cNvGraphicFramePr>
          <p:nvPr>
            <p:extLst>
              <p:ext uri="{D42A27DB-BD31-4B8C-83A1-F6EECF244321}">
                <p14:modId xmlns:p14="http://schemas.microsoft.com/office/powerpoint/2010/main" val="1095505451"/>
              </p:ext>
            </p:extLst>
          </p:nvPr>
        </p:nvGraphicFramePr>
        <p:xfrm>
          <a:off x="5301066" y="3203390"/>
          <a:ext cx="6050071" cy="3372774"/>
        </p:xfrm>
        <a:graphic>
          <a:graphicData uri="http://schemas.openxmlformats.org/drawingml/2006/table">
            <a:tbl>
              <a:tblPr firstRow="1">
                <a:tableStyleId>{5C22544A-7EE6-4342-B048-85BDC9FD1C3A}</a:tableStyleId>
              </a:tblPr>
              <a:tblGrid>
                <a:gridCol w="3351511">
                  <a:extLst>
                    <a:ext uri="{9D8B030D-6E8A-4147-A177-3AD203B41FA5}">
                      <a16:colId xmlns:a16="http://schemas.microsoft.com/office/drawing/2014/main" val="1537282941"/>
                    </a:ext>
                  </a:extLst>
                </a:gridCol>
                <a:gridCol w="901731">
                  <a:extLst>
                    <a:ext uri="{9D8B030D-6E8A-4147-A177-3AD203B41FA5}">
                      <a16:colId xmlns:a16="http://schemas.microsoft.com/office/drawing/2014/main" val="2723386132"/>
                    </a:ext>
                  </a:extLst>
                </a:gridCol>
                <a:gridCol w="897309">
                  <a:extLst>
                    <a:ext uri="{9D8B030D-6E8A-4147-A177-3AD203B41FA5}">
                      <a16:colId xmlns:a16="http://schemas.microsoft.com/office/drawing/2014/main" val="523532094"/>
                    </a:ext>
                  </a:extLst>
                </a:gridCol>
                <a:gridCol w="899520">
                  <a:extLst>
                    <a:ext uri="{9D8B030D-6E8A-4147-A177-3AD203B41FA5}">
                      <a16:colId xmlns:a16="http://schemas.microsoft.com/office/drawing/2014/main" val="932113472"/>
                    </a:ext>
                  </a:extLst>
                </a:gridCol>
              </a:tblGrid>
              <a:tr h="55924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u="none" strike="noStrike" dirty="0">
                          <a:solidFill>
                            <a:schemeClr val="bg1"/>
                          </a:solidFill>
                          <a:effectLst/>
                          <a:latin typeface="Calibri" panose="020F0502020204030204" pitchFamily="34" charset="0"/>
                          <a:cs typeface="Calibri" panose="020F0502020204030204" pitchFamily="34" charset="0"/>
                        </a:rPr>
                        <a:t>National Identity: Number of Slough Residents</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algn="ctr" fontAlgn="b"/>
                      <a:r>
                        <a:rPr lang="en-GB" sz="1400" b="1" u="none" strike="noStrike" dirty="0">
                          <a:solidFill>
                            <a:schemeClr val="bg1"/>
                          </a:solidFill>
                          <a:effectLst/>
                          <a:latin typeface="Calibri" panose="020F0502020204030204" pitchFamily="34" charset="0"/>
                          <a:cs typeface="Calibri" panose="020F0502020204030204" pitchFamily="34" charset="0"/>
                        </a:rPr>
                        <a:t>2021</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algn="ctr" fontAlgn="b"/>
                      <a:r>
                        <a:rPr lang="en-GB" sz="1400" b="1" u="none" strike="noStrike" dirty="0">
                          <a:solidFill>
                            <a:schemeClr val="bg1"/>
                          </a:solidFill>
                          <a:effectLst/>
                          <a:latin typeface="Calibri" panose="020F0502020204030204" pitchFamily="34" charset="0"/>
                          <a:cs typeface="Calibri" panose="020F0502020204030204" pitchFamily="34" charset="0"/>
                        </a:rPr>
                        <a:t>2011</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bg1"/>
                          </a:solidFill>
                          <a:effectLst/>
                          <a:latin typeface="Calibri" panose="020F0502020204030204" pitchFamily="34" charset="0"/>
                          <a:cs typeface="Calibri" panose="020F0502020204030204" pitchFamily="34" charset="0"/>
                        </a:rPr>
                        <a:t>Change</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extLst>
                  <a:ext uri="{0D108BD9-81ED-4DB2-BD59-A6C34878D82A}">
                    <a16:rowId xmlns:a16="http://schemas.microsoft.com/office/drawing/2014/main" val="3742802597"/>
                  </a:ext>
                </a:extLst>
              </a:tr>
              <a:tr h="2813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British only identity</a:t>
                      </a:r>
                      <a:r>
                        <a:rPr lang="en-GB" sz="1400" u="none" strike="noStrike" baseline="30000" dirty="0">
                          <a:solidFill>
                            <a:srgbClr val="000000"/>
                          </a:solidFill>
                          <a:effectLst/>
                          <a:latin typeface="Calibri" panose="020F0502020204030204" pitchFamily="34" charset="0"/>
                          <a:cs typeface="Calibri" panose="020F0502020204030204" pitchFamily="34" charset="0"/>
                        </a:rPr>
                        <a:t>1</a:t>
                      </a:r>
                      <a:endParaRPr lang="en-GB" sz="1400" b="0" i="0" u="none" strike="noStrike" baseline="30000"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96373</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49093</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+96%</a:t>
                      </a:r>
                      <a:r>
                        <a:rPr lang="en-GB" sz="1400" u="none" strike="noStrike" baseline="30000" dirty="0">
                          <a:solidFill>
                            <a:srgbClr val="000000"/>
                          </a:solidFill>
                          <a:effectLst/>
                          <a:latin typeface="Calibri" panose="020F0502020204030204" pitchFamily="34" charset="0"/>
                          <a:cs typeface="Calibri" panose="020F0502020204030204" pitchFamily="34" charset="0"/>
                        </a:rPr>
                        <a:t>1</a:t>
                      </a:r>
                      <a:endParaRPr lang="en-GB" sz="1400" b="0" i="0" u="none" strike="noStrike" baseline="30000"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1567559"/>
                  </a:ext>
                </a:extLst>
              </a:tr>
              <a:tr h="2813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English only identity</a:t>
                      </a:r>
                      <a:r>
                        <a:rPr lang="en-GB" sz="1400" u="none" strike="noStrike" baseline="30000" dirty="0">
                          <a:solidFill>
                            <a:srgbClr val="000000"/>
                          </a:solidFill>
                          <a:effectLst/>
                          <a:latin typeface="Calibri" panose="020F0502020204030204" pitchFamily="34" charset="0"/>
                          <a:cs typeface="Calibri" panose="020F0502020204030204" pitchFamily="34" charset="0"/>
                        </a:rPr>
                        <a:t>1</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11000</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47868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-77%</a:t>
                      </a:r>
                      <a:r>
                        <a:rPr lang="en-GB" sz="1400" u="none" strike="noStrike" baseline="30000" dirty="0">
                          <a:solidFill>
                            <a:srgbClr val="000000"/>
                          </a:solidFill>
                          <a:effectLst/>
                          <a:latin typeface="Calibri" panose="020F0502020204030204" pitchFamily="34" charset="0"/>
                          <a:cs typeface="Calibri" panose="020F0502020204030204" pitchFamily="34" charset="0"/>
                        </a:rPr>
                        <a:t>1</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6138711"/>
                  </a:ext>
                </a:extLst>
              </a:tr>
              <a:tr h="2813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English and British only identity</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8248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6416</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+29%</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6436565"/>
                  </a:ext>
                </a:extLst>
              </a:tr>
              <a:tr h="2813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Scottish or Scottish &amp; British</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402</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778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-48%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3227012"/>
                  </a:ext>
                </a:extLst>
              </a:tr>
              <a:tr h="2813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Welsh or Welsh &amp; British</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274</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634</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-57%</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015130"/>
                  </a:ext>
                </a:extLst>
              </a:tr>
              <a:tr h="2813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Northern Irish or Northern Irish &amp; British</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125</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199</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-37%</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503428"/>
                  </a:ext>
                </a:extLst>
              </a:tr>
              <a:tr h="2813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Cornish or Cornish &amp; British</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9</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11</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761620"/>
                  </a:ext>
                </a:extLst>
              </a:tr>
              <a:tr h="2813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Any other combination of only UK identities</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98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223</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-56%</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6117076"/>
                  </a:ext>
                </a:extLst>
              </a:tr>
              <a:tr h="2813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Non-UK identity only</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36460</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32490</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+12%</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7976187"/>
                  </a:ext>
                </a:extLst>
              </a:tr>
              <a:tr h="281353">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Non-UK identity and at least one UK identity</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5509</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2493</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+121%</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4059" marR="4059" marT="4059"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5247"/>
                  </a:ext>
                </a:extLst>
              </a:tr>
            </a:tbl>
          </a:graphicData>
        </a:graphic>
      </p:graphicFrame>
      <p:sp>
        <p:nvSpPr>
          <p:cNvPr id="7" name="Hexagon 6">
            <a:extLst>
              <a:ext uri="{FF2B5EF4-FFF2-40B4-BE49-F238E27FC236}">
                <a16:creationId xmlns:a16="http://schemas.microsoft.com/office/drawing/2014/main" id="{FCB93917-3DC2-8EA3-A522-9C86FDF5E701}"/>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870A04E1-5356-D1C1-32FA-2AAF6556F9E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6883" y="378001"/>
            <a:ext cx="704932" cy="704932"/>
          </a:xfrm>
          <a:prstGeom prst="rect">
            <a:avLst/>
          </a:prstGeom>
        </p:spPr>
      </p:pic>
      <p:sp>
        <p:nvSpPr>
          <p:cNvPr id="9" name="Slide Number Placeholder 8">
            <a:extLst>
              <a:ext uri="{FF2B5EF4-FFF2-40B4-BE49-F238E27FC236}">
                <a16:creationId xmlns:a16="http://schemas.microsoft.com/office/drawing/2014/main" id="{105C8414-8449-D798-96B6-F1E633E8148A}"/>
              </a:ext>
            </a:extLst>
          </p:cNvPr>
          <p:cNvSpPr>
            <a:spLocks noGrp="1"/>
          </p:cNvSpPr>
          <p:nvPr>
            <p:ph type="sldNum" sz="quarter" idx="12"/>
          </p:nvPr>
        </p:nvSpPr>
        <p:spPr/>
        <p:txBody>
          <a:bodyPr/>
          <a:lstStyle/>
          <a:p>
            <a:fld id="{CEDEF9C1-0071-4D4A-89AA-0CC05A8019E4}" type="slidenum">
              <a:rPr lang="en-US" smtClean="0"/>
              <a:t>14</a:t>
            </a:fld>
            <a:endParaRPr lang="en-US" dirty="0"/>
          </a:p>
        </p:txBody>
      </p:sp>
    </p:spTree>
    <p:extLst>
      <p:ext uri="{BB962C8B-B14F-4D97-AF65-F5344CB8AC3E}">
        <p14:creationId xmlns:p14="http://schemas.microsoft.com/office/powerpoint/2010/main" val="3793274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B5B671-DBD6-58AB-5FD2-0A9426CD7649}"/>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j-lt"/>
                <a:ea typeface="+mn-ea"/>
                <a:cs typeface="+mn-cs"/>
              </a:rPr>
              <a:t>Population - Language</a:t>
            </a:r>
          </a:p>
        </p:txBody>
      </p:sp>
      <p:sp>
        <p:nvSpPr>
          <p:cNvPr id="19" name="TextBox 18">
            <a:extLst>
              <a:ext uri="{FF2B5EF4-FFF2-40B4-BE49-F238E27FC236}">
                <a16:creationId xmlns:a16="http://schemas.microsoft.com/office/drawing/2014/main" id="{B60C0D78-3568-B6D7-B7DD-CF10CF4567CB}"/>
              </a:ext>
            </a:extLst>
          </p:cNvPr>
          <p:cNvSpPr txBox="1"/>
          <p:nvPr/>
        </p:nvSpPr>
        <p:spPr>
          <a:xfrm>
            <a:off x="5638801" y="1176323"/>
            <a:ext cx="6125117" cy="2585323"/>
          </a:xfrm>
          <a:prstGeom prst="rect">
            <a:avLst/>
          </a:prstGeom>
          <a:noFill/>
        </p:spPr>
        <p:txBody>
          <a:bodyPr wrap="square" rtlCol="0">
            <a:spAutoFit/>
          </a:bodyPr>
          <a:lstStyle/>
          <a:p>
            <a:r>
              <a:rPr lang="en-GB" dirty="0">
                <a:solidFill>
                  <a:srgbClr val="333333"/>
                </a:solidFill>
              </a:rPr>
              <a:t>72.7% of Slough’s population aged 3 and over speak English as their main language (England: 90.8%).</a:t>
            </a:r>
          </a:p>
          <a:p>
            <a:endParaRPr lang="en-GB" dirty="0">
              <a:solidFill>
                <a:srgbClr val="333333"/>
              </a:solidFill>
            </a:endParaRPr>
          </a:p>
          <a:p>
            <a:r>
              <a:rPr lang="en-GB" dirty="0">
                <a:solidFill>
                  <a:srgbClr val="333333"/>
                </a:solidFill>
              </a:rPr>
              <a:t>68 people in Slough use a Sign Language as their main language (57 use BSL).</a:t>
            </a:r>
          </a:p>
          <a:p>
            <a:endParaRPr lang="en-GB" dirty="0">
              <a:solidFill>
                <a:srgbClr val="333333"/>
              </a:solidFill>
            </a:endParaRPr>
          </a:p>
          <a:p>
            <a:r>
              <a:rPr lang="en-GB" dirty="0">
                <a:solidFill>
                  <a:srgbClr val="333333"/>
                </a:solidFill>
              </a:rPr>
              <a:t>Of those that did not speak English as their main language in Slough, 42.8% can speak English very well, which is an increase of 34% from 2011. </a:t>
            </a:r>
          </a:p>
        </p:txBody>
      </p:sp>
      <p:graphicFrame>
        <p:nvGraphicFramePr>
          <p:cNvPr id="4" name="Chart 3" descr="A bar chart comparing the main language of Slough residents in 2021 and 2011 and England in 2021. Slough has a smaller proportion of residents with English as their main language than the England average, and larger proportions of other languages including Panjabi, Polish, Urdu, and Romanian.">
            <a:extLst>
              <a:ext uri="{FF2B5EF4-FFF2-40B4-BE49-F238E27FC236}">
                <a16:creationId xmlns:a16="http://schemas.microsoft.com/office/drawing/2014/main" id="{09335C76-931D-2FED-A7E4-0F49244D02E8}"/>
              </a:ext>
            </a:extLst>
          </p:cNvPr>
          <p:cNvGraphicFramePr>
            <a:graphicFrameLocks/>
          </p:cNvGraphicFramePr>
          <p:nvPr>
            <p:extLst>
              <p:ext uri="{D42A27DB-BD31-4B8C-83A1-F6EECF244321}">
                <p14:modId xmlns:p14="http://schemas.microsoft.com/office/powerpoint/2010/main" val="3003104416"/>
              </p:ext>
            </p:extLst>
          </p:nvPr>
        </p:nvGraphicFramePr>
        <p:xfrm>
          <a:off x="180608" y="1095279"/>
          <a:ext cx="5547092" cy="57627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790334AE-1B02-1768-6839-E62F4B676C1A}"/>
              </a:ext>
            </a:extLst>
          </p:cNvPr>
          <p:cNvGraphicFramePr>
            <a:graphicFrameLocks noGrp="1"/>
          </p:cNvGraphicFramePr>
          <p:nvPr>
            <p:extLst>
              <p:ext uri="{D42A27DB-BD31-4B8C-83A1-F6EECF244321}">
                <p14:modId xmlns:p14="http://schemas.microsoft.com/office/powerpoint/2010/main" val="3616934961"/>
              </p:ext>
            </p:extLst>
          </p:nvPr>
        </p:nvGraphicFramePr>
        <p:xfrm>
          <a:off x="6309790" y="3842690"/>
          <a:ext cx="4783138" cy="2812380"/>
        </p:xfrm>
        <a:graphic>
          <a:graphicData uri="http://schemas.openxmlformats.org/drawingml/2006/table">
            <a:tbl>
              <a:tblPr firstRow="1">
                <a:tableStyleId>{5A111915-BE36-4E01-A7E5-04B1672EAD32}</a:tableStyleId>
              </a:tblPr>
              <a:tblGrid>
                <a:gridCol w="2368183">
                  <a:extLst>
                    <a:ext uri="{9D8B030D-6E8A-4147-A177-3AD203B41FA5}">
                      <a16:colId xmlns:a16="http://schemas.microsoft.com/office/drawing/2014/main" val="3667224210"/>
                    </a:ext>
                  </a:extLst>
                </a:gridCol>
                <a:gridCol w="804985">
                  <a:extLst>
                    <a:ext uri="{9D8B030D-6E8A-4147-A177-3AD203B41FA5}">
                      <a16:colId xmlns:a16="http://schemas.microsoft.com/office/drawing/2014/main" val="2056321775"/>
                    </a:ext>
                  </a:extLst>
                </a:gridCol>
                <a:gridCol w="804985">
                  <a:extLst>
                    <a:ext uri="{9D8B030D-6E8A-4147-A177-3AD203B41FA5}">
                      <a16:colId xmlns:a16="http://schemas.microsoft.com/office/drawing/2014/main" val="756687983"/>
                    </a:ext>
                  </a:extLst>
                </a:gridCol>
                <a:gridCol w="804985">
                  <a:extLst>
                    <a:ext uri="{9D8B030D-6E8A-4147-A177-3AD203B41FA5}">
                      <a16:colId xmlns:a16="http://schemas.microsoft.com/office/drawing/2014/main" val="308269890"/>
                    </a:ext>
                  </a:extLst>
                </a:gridCol>
              </a:tblGrid>
              <a:tr h="4687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u="none" strike="noStrike" dirty="0">
                          <a:solidFill>
                            <a:schemeClr val="bg1"/>
                          </a:solidFill>
                          <a:effectLst/>
                          <a:latin typeface="Calibri" panose="020F0502020204030204" pitchFamily="34" charset="0"/>
                          <a:cs typeface="Calibri" panose="020F0502020204030204" pitchFamily="34" charset="0"/>
                        </a:rPr>
                        <a:t>Main Language: Number of Slough Residents</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u="none" strike="noStrike" dirty="0">
                          <a:solidFill>
                            <a:schemeClr val="bg1"/>
                          </a:solidFill>
                          <a:effectLst/>
                          <a:latin typeface="Calibri" panose="020F0502020204030204" pitchFamily="34" charset="0"/>
                          <a:cs typeface="Calibri" panose="020F0502020204030204" pitchFamily="34" charset="0"/>
                        </a:rPr>
                        <a:t>2021</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u="none" strike="noStrike" dirty="0">
                          <a:solidFill>
                            <a:schemeClr val="bg1"/>
                          </a:solidFill>
                          <a:effectLst/>
                          <a:latin typeface="Calibri" panose="020F0502020204030204" pitchFamily="34" charset="0"/>
                          <a:cs typeface="Calibri" panose="020F0502020204030204" pitchFamily="34" charset="0"/>
                        </a:rPr>
                        <a:t>2011</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bg1"/>
                          </a:solidFill>
                          <a:effectLst/>
                          <a:latin typeface="Calibri" panose="020F0502020204030204" pitchFamily="34" charset="0"/>
                          <a:cs typeface="Calibri" panose="020F0502020204030204" pitchFamily="34" charset="0"/>
                        </a:rPr>
                        <a:t>Change</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extLst>
                  <a:ext uri="{0D108BD9-81ED-4DB2-BD59-A6C34878D82A}">
                    <a16:rowId xmlns:a16="http://schemas.microsoft.com/office/drawing/2014/main" val="3454199988"/>
                  </a:ext>
                </a:extLst>
              </a:tr>
              <a:tr h="234365">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English</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110,212</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96,508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u="none" strike="noStrike" dirty="0">
                          <a:solidFill>
                            <a:srgbClr val="000000"/>
                          </a:solidFill>
                          <a:effectLst/>
                          <a:latin typeface="Calibri" panose="020F0502020204030204" pitchFamily="34" charset="0"/>
                          <a:cs typeface="Calibri" panose="020F0502020204030204" pitchFamily="34" charset="0"/>
                        </a:rPr>
                        <a:t>+14%</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823314736"/>
                  </a:ext>
                </a:extLst>
              </a:tr>
              <a:tr h="234365">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Panjabi</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9,527</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8,247</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u="none" strike="noStrike" dirty="0">
                          <a:solidFill>
                            <a:srgbClr val="000000"/>
                          </a:solidFill>
                          <a:effectLst/>
                          <a:latin typeface="Calibri" panose="020F0502020204030204" pitchFamily="34" charset="0"/>
                          <a:cs typeface="Calibri" panose="020F0502020204030204" pitchFamily="34" charset="0"/>
                        </a:rPr>
                        <a:t>+16%</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22663945"/>
                  </a:ext>
                </a:extLst>
              </a:tr>
              <a:tr h="234365">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Polish</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7,724</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8,249</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u="none" strike="noStrike" dirty="0">
                          <a:solidFill>
                            <a:srgbClr val="000000"/>
                          </a:solidFill>
                          <a:effectLst/>
                          <a:latin typeface="Calibri" panose="020F0502020204030204" pitchFamily="34" charset="0"/>
                          <a:cs typeface="Calibri" panose="020F0502020204030204" pitchFamily="34" charset="0"/>
                        </a:rPr>
                        <a:t>-6%</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2179073158"/>
                  </a:ext>
                </a:extLst>
              </a:tr>
              <a:tr h="234365">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Urdu</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6,497</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6,568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u="none" strike="noStrike" dirty="0">
                          <a:solidFill>
                            <a:srgbClr val="000000"/>
                          </a:solidFill>
                          <a:effectLst/>
                          <a:latin typeface="Calibri" panose="020F0502020204030204" pitchFamily="34" charset="0"/>
                          <a:cs typeface="Calibri" panose="020F0502020204030204" pitchFamily="34" charset="0"/>
                        </a:rPr>
                        <a:t>-1%</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3322885284"/>
                  </a:ext>
                </a:extLst>
              </a:tr>
              <a:tr h="234365">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Romanian</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3,275</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401</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u="none" strike="noStrike" dirty="0">
                          <a:solidFill>
                            <a:srgbClr val="000000"/>
                          </a:solidFill>
                          <a:effectLst/>
                          <a:latin typeface="Calibri" panose="020F0502020204030204" pitchFamily="34" charset="0"/>
                          <a:cs typeface="Calibri" panose="020F0502020204030204" pitchFamily="34" charset="0"/>
                        </a:rPr>
                        <a:t>+717%</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009374647"/>
                  </a:ext>
                </a:extLst>
              </a:tr>
              <a:tr h="234365">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Tamil</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1,224</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860</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u="none" strike="noStrike" dirty="0">
                          <a:solidFill>
                            <a:srgbClr val="000000"/>
                          </a:solidFill>
                          <a:effectLst/>
                          <a:latin typeface="Calibri" panose="020F0502020204030204" pitchFamily="34" charset="0"/>
                          <a:cs typeface="Calibri" panose="020F0502020204030204" pitchFamily="34" charset="0"/>
                        </a:rPr>
                        <a:t>+42%</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330768202"/>
                  </a:ext>
                </a:extLst>
              </a:tr>
              <a:tr h="234365">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Hindi</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1,148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825</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u="none" strike="noStrike" dirty="0">
                          <a:solidFill>
                            <a:srgbClr val="000000"/>
                          </a:solidFill>
                          <a:effectLst/>
                          <a:latin typeface="Calibri" panose="020F0502020204030204" pitchFamily="34" charset="0"/>
                          <a:cs typeface="Calibri" panose="020F0502020204030204" pitchFamily="34" charset="0"/>
                        </a:rPr>
                        <a:t>+39%</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4010623422"/>
                  </a:ext>
                </a:extLst>
              </a:tr>
              <a:tr h="234365">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Telugu</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1,066</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275</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u="none" strike="noStrike" dirty="0">
                          <a:solidFill>
                            <a:srgbClr val="000000"/>
                          </a:solidFill>
                          <a:effectLst/>
                          <a:latin typeface="Calibri" panose="020F0502020204030204" pitchFamily="34" charset="0"/>
                          <a:cs typeface="Calibri" panose="020F0502020204030204" pitchFamily="34" charset="0"/>
                        </a:rPr>
                        <a:t>+288%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2026837326"/>
                  </a:ext>
                </a:extLst>
              </a:tr>
              <a:tr h="234365">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Arabic</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983</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703</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u="none" strike="noStrike" dirty="0">
                          <a:solidFill>
                            <a:srgbClr val="000000"/>
                          </a:solidFill>
                          <a:effectLst/>
                          <a:latin typeface="Calibri" panose="020F0502020204030204" pitchFamily="34" charset="0"/>
                          <a:cs typeface="Calibri" panose="020F0502020204030204" pitchFamily="34" charset="0"/>
                        </a:rPr>
                        <a:t>+40%</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707211181"/>
                  </a:ext>
                </a:extLst>
              </a:tr>
              <a:tr h="234365">
                <a:tc>
                  <a:txBody>
                    <a:bodyPr/>
                    <a:lstStyle/>
                    <a:p>
                      <a:pPr algn="l" fontAlgn="b"/>
                      <a:r>
                        <a:rPr lang="en-GB" sz="1400" u="none" strike="noStrike" dirty="0">
                          <a:solidFill>
                            <a:srgbClr val="000000"/>
                          </a:solidFill>
                          <a:effectLst/>
                          <a:latin typeface="Calibri" panose="020F0502020204030204" pitchFamily="34" charset="0"/>
                          <a:cs typeface="Calibri" panose="020F0502020204030204" pitchFamily="34" charset="0"/>
                        </a:rPr>
                        <a:t>Somali</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772</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u="none" strike="noStrike" dirty="0">
                          <a:solidFill>
                            <a:srgbClr val="000000"/>
                          </a:solidFill>
                          <a:effectLst/>
                          <a:latin typeface="Calibri" panose="020F0502020204030204" pitchFamily="34" charset="0"/>
                          <a:cs typeface="Calibri" panose="020F0502020204030204" pitchFamily="34" charset="0"/>
                        </a:rPr>
                        <a:t>938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u="none" strike="noStrike" dirty="0">
                          <a:solidFill>
                            <a:srgbClr val="000000"/>
                          </a:solidFill>
                          <a:effectLst/>
                          <a:latin typeface="Calibri" panose="020F0502020204030204" pitchFamily="34" charset="0"/>
                          <a:cs typeface="Calibri" panose="020F0502020204030204" pitchFamily="34" charset="0"/>
                        </a:rPr>
                        <a:t>-18%</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315922421"/>
                  </a:ext>
                </a:extLst>
              </a:tr>
            </a:tbl>
          </a:graphicData>
        </a:graphic>
      </p:graphicFrame>
      <p:sp>
        <p:nvSpPr>
          <p:cNvPr id="7" name="Hexagon 6">
            <a:extLst>
              <a:ext uri="{FF2B5EF4-FFF2-40B4-BE49-F238E27FC236}">
                <a16:creationId xmlns:a16="http://schemas.microsoft.com/office/drawing/2014/main" id="{72E3A1F4-2B08-BDE2-DB1A-45C7E2528CF9}"/>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BBA92B82-6B1A-0338-83F8-C23C70DD62E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6883" y="378001"/>
            <a:ext cx="704932" cy="704932"/>
          </a:xfrm>
          <a:prstGeom prst="rect">
            <a:avLst/>
          </a:prstGeom>
        </p:spPr>
      </p:pic>
      <p:sp>
        <p:nvSpPr>
          <p:cNvPr id="9" name="Slide Number Placeholder 8">
            <a:extLst>
              <a:ext uri="{FF2B5EF4-FFF2-40B4-BE49-F238E27FC236}">
                <a16:creationId xmlns:a16="http://schemas.microsoft.com/office/drawing/2014/main" id="{67E224C2-6B85-5F73-370F-FEB05B814A65}"/>
              </a:ext>
            </a:extLst>
          </p:cNvPr>
          <p:cNvSpPr>
            <a:spLocks noGrp="1"/>
          </p:cNvSpPr>
          <p:nvPr>
            <p:ph type="sldNum" sz="quarter" idx="12"/>
          </p:nvPr>
        </p:nvSpPr>
        <p:spPr/>
        <p:txBody>
          <a:bodyPr/>
          <a:lstStyle/>
          <a:p>
            <a:fld id="{CEDEF9C1-0071-4D4A-89AA-0CC05A8019E4}" type="slidenum">
              <a:rPr lang="en-US" smtClean="0"/>
              <a:t>15</a:t>
            </a:fld>
            <a:endParaRPr lang="en-US" dirty="0"/>
          </a:p>
        </p:txBody>
      </p:sp>
    </p:spTree>
    <p:extLst>
      <p:ext uri="{BB962C8B-B14F-4D97-AF65-F5344CB8AC3E}">
        <p14:creationId xmlns:p14="http://schemas.microsoft.com/office/powerpoint/2010/main" val="90105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671E86-8DA7-2896-4885-FAE56AC8E07D}"/>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j-lt"/>
                <a:ea typeface="+mn-ea"/>
                <a:cs typeface="+mn-cs"/>
              </a:rPr>
              <a:t>Population - Religion</a:t>
            </a:r>
          </a:p>
        </p:txBody>
      </p:sp>
      <p:sp>
        <p:nvSpPr>
          <p:cNvPr id="19" name="TextBox 18">
            <a:extLst>
              <a:ext uri="{FF2B5EF4-FFF2-40B4-BE49-F238E27FC236}">
                <a16:creationId xmlns:a16="http://schemas.microsoft.com/office/drawing/2014/main" id="{B60C0D78-3568-B6D7-B7DD-CF10CF4567CB}"/>
              </a:ext>
            </a:extLst>
          </p:cNvPr>
          <p:cNvSpPr txBox="1"/>
          <p:nvPr/>
        </p:nvSpPr>
        <p:spPr>
          <a:xfrm>
            <a:off x="6095999" y="1176323"/>
            <a:ext cx="5667919" cy="3170099"/>
          </a:xfrm>
          <a:prstGeom prst="rect">
            <a:avLst/>
          </a:prstGeom>
          <a:noFill/>
        </p:spPr>
        <p:txBody>
          <a:bodyPr wrap="square" rtlCol="0">
            <a:spAutoFit/>
          </a:bodyPr>
          <a:lstStyle/>
          <a:p>
            <a:r>
              <a:rPr lang="en-GB" sz="2000" dirty="0">
                <a:solidFill>
                  <a:srgbClr val="333333"/>
                </a:solidFill>
              </a:rPr>
              <a:t>The number of Christians in Slough has decreased by 12.2% since 2011, while the number of Muslims has increased by 42.9% and the number of Sikhs has increased by 20.8%.</a:t>
            </a:r>
          </a:p>
          <a:p>
            <a:endParaRPr lang="en-GB" sz="2000" dirty="0">
              <a:solidFill>
                <a:srgbClr val="333333"/>
              </a:solidFill>
            </a:endParaRPr>
          </a:p>
          <a:p>
            <a:r>
              <a:rPr lang="en-GB" sz="2000" dirty="0">
                <a:solidFill>
                  <a:srgbClr val="333333"/>
                </a:solidFill>
              </a:rPr>
              <a:t>Slough has the 11</a:t>
            </a:r>
            <a:r>
              <a:rPr lang="en-GB" sz="2000" baseline="30000" dirty="0">
                <a:solidFill>
                  <a:srgbClr val="333333"/>
                </a:solidFill>
              </a:rPr>
              <a:t>th</a:t>
            </a:r>
            <a:r>
              <a:rPr lang="en-GB" sz="2000" dirty="0">
                <a:solidFill>
                  <a:srgbClr val="333333"/>
                </a:solidFill>
              </a:rPr>
              <a:t> fewest people nationally who stated they have no religion (13.1% of Slough’s population, compared to 36.7% for England).</a:t>
            </a:r>
          </a:p>
          <a:p>
            <a:pPr marL="342900" indent="-342900">
              <a:buFont typeface="Arial" panose="020B0604020202020204" pitchFamily="34" charset="0"/>
              <a:buChar char="•"/>
            </a:pPr>
            <a:endParaRPr lang="en-GB" sz="2000" dirty="0">
              <a:solidFill>
                <a:srgbClr val="333333"/>
              </a:solidFill>
            </a:endParaRPr>
          </a:p>
        </p:txBody>
      </p:sp>
      <p:graphicFrame>
        <p:nvGraphicFramePr>
          <p:cNvPr id="2" name="Chart 1" descr="A bar chart comparing the religion of Slough residents in 2021 and 2011 and England in 2021. Slough has smaller proportions of Christian residents and residents with no religion than the England average, and a larger proportion or Muslim, Sikh, and Hindu residents than the England average. ">
            <a:extLst>
              <a:ext uri="{FF2B5EF4-FFF2-40B4-BE49-F238E27FC236}">
                <a16:creationId xmlns:a16="http://schemas.microsoft.com/office/drawing/2014/main" id="{BA0E32C4-E922-6B8E-523A-915A5FAEF7A2}"/>
              </a:ext>
            </a:extLst>
          </p:cNvPr>
          <p:cNvGraphicFramePr>
            <a:graphicFrameLocks/>
          </p:cNvGraphicFramePr>
          <p:nvPr>
            <p:extLst>
              <p:ext uri="{D42A27DB-BD31-4B8C-83A1-F6EECF244321}">
                <p14:modId xmlns:p14="http://schemas.microsoft.com/office/powerpoint/2010/main" val="3388911233"/>
              </p:ext>
            </p:extLst>
          </p:nvPr>
        </p:nvGraphicFramePr>
        <p:xfrm>
          <a:off x="180608" y="1086067"/>
          <a:ext cx="5915389" cy="57719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1B6C0386-8966-7CFA-B4B0-9A202FDE4FB4}"/>
              </a:ext>
            </a:extLst>
          </p:cNvPr>
          <p:cNvGraphicFramePr>
            <a:graphicFrameLocks noGrp="1"/>
          </p:cNvGraphicFramePr>
          <p:nvPr>
            <p:extLst>
              <p:ext uri="{D42A27DB-BD31-4B8C-83A1-F6EECF244321}">
                <p14:modId xmlns:p14="http://schemas.microsoft.com/office/powerpoint/2010/main" val="1086235325"/>
              </p:ext>
            </p:extLst>
          </p:nvPr>
        </p:nvGraphicFramePr>
        <p:xfrm>
          <a:off x="6276604" y="4104556"/>
          <a:ext cx="5176841" cy="2458308"/>
        </p:xfrm>
        <a:graphic>
          <a:graphicData uri="http://schemas.openxmlformats.org/drawingml/2006/table">
            <a:tbl>
              <a:tblPr firstRow="1">
                <a:tableStyleId>{5A111915-BE36-4E01-A7E5-04B1672EAD32}</a:tableStyleId>
              </a:tblPr>
              <a:tblGrid>
                <a:gridCol w="1917827">
                  <a:extLst>
                    <a:ext uri="{9D8B030D-6E8A-4147-A177-3AD203B41FA5}">
                      <a16:colId xmlns:a16="http://schemas.microsoft.com/office/drawing/2014/main" val="3567492588"/>
                    </a:ext>
                  </a:extLst>
                </a:gridCol>
                <a:gridCol w="1086338">
                  <a:extLst>
                    <a:ext uri="{9D8B030D-6E8A-4147-A177-3AD203B41FA5}">
                      <a16:colId xmlns:a16="http://schemas.microsoft.com/office/drawing/2014/main" val="2819509782"/>
                    </a:ext>
                  </a:extLst>
                </a:gridCol>
                <a:gridCol w="1086338">
                  <a:extLst>
                    <a:ext uri="{9D8B030D-6E8A-4147-A177-3AD203B41FA5}">
                      <a16:colId xmlns:a16="http://schemas.microsoft.com/office/drawing/2014/main" val="1088220446"/>
                    </a:ext>
                  </a:extLst>
                </a:gridCol>
                <a:gridCol w="1086338">
                  <a:extLst>
                    <a:ext uri="{9D8B030D-6E8A-4147-A177-3AD203B41FA5}">
                      <a16:colId xmlns:a16="http://schemas.microsoft.com/office/drawing/2014/main" val="1190527961"/>
                    </a:ext>
                  </a:extLst>
                </a:gridCol>
              </a:tblGrid>
              <a:tr h="44240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u="none" strike="noStrike" dirty="0">
                          <a:solidFill>
                            <a:schemeClr val="bg1"/>
                          </a:solidFill>
                          <a:effectLst/>
                          <a:latin typeface="Calibri" panose="020F0502020204030204" pitchFamily="34" charset="0"/>
                          <a:cs typeface="Calibri" panose="020F0502020204030204" pitchFamily="34" charset="0"/>
                        </a:rPr>
                        <a:t>Religion: </a:t>
                      </a:r>
                      <a:r>
                        <a:rPr lang="en-GB" sz="1400" b="1" i="0" u="none" strike="noStrike" dirty="0">
                          <a:solidFill>
                            <a:schemeClr val="bg1"/>
                          </a:solidFill>
                          <a:effectLst/>
                          <a:latin typeface="Calibri" panose="020F0502020204030204" pitchFamily="34" charset="0"/>
                          <a:cs typeface="Calibri" panose="020F0502020204030204" pitchFamily="34" charset="0"/>
                        </a:rPr>
                        <a:t>Number of Slough </a:t>
                      </a:r>
                      <a:r>
                        <a:rPr lang="en-GB" sz="1400" b="1" u="none" strike="noStrike" dirty="0">
                          <a:solidFill>
                            <a:schemeClr val="bg1"/>
                          </a:solidFill>
                          <a:effectLst/>
                          <a:latin typeface="Calibri" panose="020F0502020204030204" pitchFamily="34" charset="0"/>
                          <a:cs typeface="Calibri" panose="020F0502020204030204" pitchFamily="34" charset="0"/>
                        </a:rPr>
                        <a:t>Residents</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u="none" strike="noStrike" dirty="0">
                          <a:solidFill>
                            <a:schemeClr val="bg1"/>
                          </a:solidFill>
                          <a:effectLst/>
                          <a:latin typeface="Calibri" panose="020F0502020204030204" pitchFamily="34" charset="0"/>
                          <a:cs typeface="Calibri" panose="020F0502020204030204" pitchFamily="34" charset="0"/>
                        </a:rPr>
                        <a:t>2021</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u="none" strike="noStrike" dirty="0">
                          <a:solidFill>
                            <a:schemeClr val="bg1"/>
                          </a:solidFill>
                          <a:effectLst/>
                          <a:latin typeface="Calibri" panose="020F0502020204030204" pitchFamily="34" charset="0"/>
                          <a:cs typeface="Calibri" panose="020F0502020204030204" pitchFamily="34" charset="0"/>
                        </a:rPr>
                        <a:t>2011</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i="0" u="none" strike="noStrike" dirty="0">
                          <a:solidFill>
                            <a:schemeClr val="bg1"/>
                          </a:solidFill>
                          <a:effectLst/>
                          <a:latin typeface="Calibri" panose="020F0502020204030204" pitchFamily="34" charset="0"/>
                          <a:cs typeface="Calibri" panose="020F0502020204030204" pitchFamily="34" charset="0"/>
                        </a:rPr>
                        <a:t>Change</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extLst>
                  <a:ext uri="{0D108BD9-81ED-4DB2-BD59-A6C34878D82A}">
                    <a16:rowId xmlns:a16="http://schemas.microsoft.com/office/drawing/2014/main" val="3932960609"/>
                  </a:ext>
                </a:extLst>
              </a:tr>
              <a:tr h="22398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Christian</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50,664</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57,726</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-12%</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4284818776"/>
                  </a:ext>
                </a:extLst>
              </a:tr>
              <a:tr h="22398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Muslim</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46,661</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32,655</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43%</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4011740722"/>
                  </a:ext>
                </a:extLst>
              </a:tr>
              <a:tr h="22398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No religion</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20,726</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17,024</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22%</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2738279177"/>
                  </a:ext>
                </a:extLst>
              </a:tr>
              <a:tr h="22398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Sikh</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17,985</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14,889</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21%</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566856392"/>
                  </a:ext>
                </a:extLst>
              </a:tr>
              <a:tr h="22398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Hindu</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12,343</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8,643</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43%</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3957574699"/>
                  </a:ext>
                </a:extLst>
              </a:tr>
              <a:tr h="22398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Not answered</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8,544</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7,956</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7%</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2579881191"/>
                  </a:ext>
                </a:extLst>
              </a:tr>
              <a:tr h="22398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Buddhist</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776</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743</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622096081"/>
                  </a:ext>
                </a:extLst>
              </a:tr>
              <a:tr h="22398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Other religion</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716</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482</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49%</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4058294732"/>
                  </a:ext>
                </a:extLst>
              </a:tr>
              <a:tr h="22398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Jewish</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85</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87</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4106772021"/>
                  </a:ext>
                </a:extLst>
              </a:tr>
            </a:tbl>
          </a:graphicData>
        </a:graphic>
      </p:graphicFrame>
      <p:sp>
        <p:nvSpPr>
          <p:cNvPr id="7" name="Hexagon 6">
            <a:extLst>
              <a:ext uri="{FF2B5EF4-FFF2-40B4-BE49-F238E27FC236}">
                <a16:creationId xmlns:a16="http://schemas.microsoft.com/office/drawing/2014/main" id="{8B45AFAE-95F1-D4B4-E99D-763958A4E135}"/>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0615A039-8C7D-59FF-73A4-34AA80C6D73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6883" y="378001"/>
            <a:ext cx="704932" cy="704932"/>
          </a:xfrm>
          <a:prstGeom prst="rect">
            <a:avLst/>
          </a:prstGeom>
        </p:spPr>
      </p:pic>
      <p:sp>
        <p:nvSpPr>
          <p:cNvPr id="9" name="Slide Number Placeholder 8">
            <a:extLst>
              <a:ext uri="{FF2B5EF4-FFF2-40B4-BE49-F238E27FC236}">
                <a16:creationId xmlns:a16="http://schemas.microsoft.com/office/drawing/2014/main" id="{9A9652E4-A8AF-323B-FA28-03BB73FC27E9}"/>
              </a:ext>
            </a:extLst>
          </p:cNvPr>
          <p:cNvSpPr>
            <a:spLocks noGrp="1"/>
          </p:cNvSpPr>
          <p:nvPr>
            <p:ph type="sldNum" sz="quarter" idx="12"/>
          </p:nvPr>
        </p:nvSpPr>
        <p:spPr/>
        <p:txBody>
          <a:bodyPr/>
          <a:lstStyle/>
          <a:p>
            <a:fld id="{CEDEF9C1-0071-4D4A-89AA-0CC05A8019E4}" type="slidenum">
              <a:rPr lang="en-US" smtClean="0"/>
              <a:t>16</a:t>
            </a:fld>
            <a:endParaRPr lang="en-US" dirty="0"/>
          </a:p>
        </p:txBody>
      </p:sp>
    </p:spTree>
    <p:extLst>
      <p:ext uri="{BB962C8B-B14F-4D97-AF65-F5344CB8AC3E}">
        <p14:creationId xmlns:p14="http://schemas.microsoft.com/office/powerpoint/2010/main" val="368576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671E86-8DA7-2896-4885-FAE56AC8E07D}"/>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Population - Sexual orientation &amp; gender identity</a:t>
            </a:r>
          </a:p>
        </p:txBody>
      </p:sp>
      <p:sp>
        <p:nvSpPr>
          <p:cNvPr id="19" name="TextBox 18">
            <a:extLst>
              <a:ext uri="{FF2B5EF4-FFF2-40B4-BE49-F238E27FC236}">
                <a16:creationId xmlns:a16="http://schemas.microsoft.com/office/drawing/2014/main" id="{B60C0D78-3568-B6D7-B7DD-CF10CF4567CB}"/>
              </a:ext>
            </a:extLst>
          </p:cNvPr>
          <p:cNvSpPr txBox="1"/>
          <p:nvPr/>
        </p:nvSpPr>
        <p:spPr>
          <a:xfrm>
            <a:off x="392480" y="1270467"/>
            <a:ext cx="11407035" cy="1631216"/>
          </a:xfrm>
          <a:prstGeom prst="rect">
            <a:avLst/>
          </a:prstGeom>
          <a:noFill/>
        </p:spPr>
        <p:txBody>
          <a:bodyPr wrap="square" rtlCol="0">
            <a:spAutoFit/>
          </a:bodyPr>
          <a:lstStyle/>
          <a:p>
            <a:r>
              <a:rPr lang="en-GB" sz="2000" i="0" dirty="0">
                <a:solidFill>
                  <a:srgbClr val="333333"/>
                </a:solidFill>
                <a:effectLst/>
                <a:latin typeface="+mn-lt"/>
                <a:ea typeface="+mn-ea"/>
                <a:cs typeface="+mn-cs"/>
              </a:rPr>
              <a:t>1.9% of Sloug</a:t>
            </a:r>
            <a:r>
              <a:rPr lang="en-GB" sz="2000" dirty="0">
                <a:solidFill>
                  <a:srgbClr val="333333"/>
                </a:solidFill>
              </a:rPr>
              <a:t>h’s population identified as an LGB+ orientation (lower than the England average of 3.2%). </a:t>
            </a:r>
            <a:endParaRPr lang="en-GB" sz="2000" i="0" dirty="0">
              <a:solidFill>
                <a:srgbClr val="333333"/>
              </a:solidFill>
              <a:effectLst/>
              <a:latin typeface="+mn-lt"/>
              <a:ea typeface="+mn-ea"/>
              <a:cs typeface="+mn-cs"/>
            </a:endParaRPr>
          </a:p>
          <a:p>
            <a:endParaRPr lang="en-GB" sz="2000" dirty="0">
              <a:solidFill>
                <a:srgbClr val="333333"/>
              </a:solidFill>
            </a:endParaRPr>
          </a:p>
          <a:p>
            <a:r>
              <a:rPr lang="en-GB" sz="2000" dirty="0">
                <a:solidFill>
                  <a:srgbClr val="333333"/>
                </a:solidFill>
              </a:rPr>
              <a:t>0.9% of Slough’s population identified as a different gender to their sex registered at birth (same as the England average). </a:t>
            </a:r>
            <a:endParaRPr lang="en-GB" sz="2000" i="0" dirty="0">
              <a:solidFill>
                <a:srgbClr val="333333"/>
              </a:solidFill>
              <a:effectLst/>
              <a:latin typeface="+mn-lt"/>
              <a:ea typeface="+mn-ea"/>
              <a:cs typeface="+mn-cs"/>
            </a:endParaRPr>
          </a:p>
        </p:txBody>
      </p:sp>
      <p:graphicFrame>
        <p:nvGraphicFramePr>
          <p:cNvPr id="3" name="Table 2">
            <a:extLst>
              <a:ext uri="{FF2B5EF4-FFF2-40B4-BE49-F238E27FC236}">
                <a16:creationId xmlns:a16="http://schemas.microsoft.com/office/drawing/2014/main" id="{32EEEAAA-C5DB-A908-5ACF-2E9454AA2284}"/>
              </a:ext>
            </a:extLst>
          </p:cNvPr>
          <p:cNvGraphicFramePr>
            <a:graphicFrameLocks noGrp="1"/>
          </p:cNvGraphicFramePr>
          <p:nvPr>
            <p:extLst>
              <p:ext uri="{D42A27DB-BD31-4B8C-83A1-F6EECF244321}">
                <p14:modId xmlns:p14="http://schemas.microsoft.com/office/powerpoint/2010/main" val="4243027393"/>
              </p:ext>
            </p:extLst>
          </p:nvPr>
        </p:nvGraphicFramePr>
        <p:xfrm>
          <a:off x="451884" y="3086083"/>
          <a:ext cx="4903888" cy="3132361"/>
        </p:xfrm>
        <a:graphic>
          <a:graphicData uri="http://schemas.openxmlformats.org/drawingml/2006/table">
            <a:tbl>
              <a:tblPr firstRow="1">
                <a:tableStyleId>{912C8C85-51F0-491E-9774-3900AFEF0FD7}</a:tableStyleId>
              </a:tblPr>
              <a:tblGrid>
                <a:gridCol w="2250325">
                  <a:extLst>
                    <a:ext uri="{9D8B030D-6E8A-4147-A177-3AD203B41FA5}">
                      <a16:colId xmlns:a16="http://schemas.microsoft.com/office/drawing/2014/main" val="3091279382"/>
                    </a:ext>
                  </a:extLst>
                </a:gridCol>
                <a:gridCol w="884521">
                  <a:extLst>
                    <a:ext uri="{9D8B030D-6E8A-4147-A177-3AD203B41FA5}">
                      <a16:colId xmlns:a16="http://schemas.microsoft.com/office/drawing/2014/main" val="2887355005"/>
                    </a:ext>
                  </a:extLst>
                </a:gridCol>
                <a:gridCol w="884521">
                  <a:extLst>
                    <a:ext uri="{9D8B030D-6E8A-4147-A177-3AD203B41FA5}">
                      <a16:colId xmlns:a16="http://schemas.microsoft.com/office/drawing/2014/main" val="4153805484"/>
                    </a:ext>
                  </a:extLst>
                </a:gridCol>
                <a:gridCol w="884521">
                  <a:extLst>
                    <a:ext uri="{9D8B030D-6E8A-4147-A177-3AD203B41FA5}">
                      <a16:colId xmlns:a16="http://schemas.microsoft.com/office/drawing/2014/main" val="3038475619"/>
                    </a:ext>
                  </a:extLst>
                </a:gridCol>
              </a:tblGrid>
              <a:tr h="549118">
                <a:tc>
                  <a:txBody>
                    <a:bodyPr/>
                    <a:lstStyle/>
                    <a:p>
                      <a:pPr algn="l" fontAlgn="b"/>
                      <a:r>
                        <a:rPr lang="en-GB" sz="1400" b="1" u="none" strike="noStrike" dirty="0">
                          <a:solidFill>
                            <a:schemeClr val="bg1"/>
                          </a:solidFill>
                          <a:effectLst/>
                          <a:latin typeface="Calibri" panose="020F0502020204030204" pitchFamily="34" charset="0"/>
                          <a:cs typeface="Calibri" panose="020F0502020204030204" pitchFamily="34" charset="0"/>
                        </a:rPr>
                        <a:t>Sexual Orientation (2021)</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i="0" u="none" strike="noStrike" dirty="0">
                          <a:solidFill>
                            <a:schemeClr val="bg1"/>
                          </a:solidFill>
                          <a:effectLst/>
                          <a:latin typeface="Calibri" panose="020F0502020204030204" pitchFamily="34" charset="0"/>
                          <a:cs typeface="Calibri" panose="020F0502020204030204" pitchFamily="34" charset="0"/>
                        </a:rPr>
                        <a:t>Slough Number</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i="0" u="none" strike="noStrike" dirty="0">
                          <a:solidFill>
                            <a:schemeClr val="bg1"/>
                          </a:solidFill>
                          <a:effectLst/>
                          <a:latin typeface="Calibri" panose="020F0502020204030204" pitchFamily="34" charset="0"/>
                          <a:cs typeface="Calibri" panose="020F0502020204030204" pitchFamily="34" charset="0"/>
                        </a:rPr>
                        <a:t>Slough %</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bg1"/>
                          </a:solidFill>
                          <a:effectLst/>
                          <a:latin typeface="Calibri" panose="020F0502020204030204" pitchFamily="34" charset="0"/>
                          <a:cs typeface="Calibri" panose="020F0502020204030204" pitchFamily="34" charset="0"/>
                        </a:rPr>
                        <a:t>England %</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extLst>
                  <a:ext uri="{0D108BD9-81ED-4DB2-BD59-A6C34878D82A}">
                    <a16:rowId xmlns:a16="http://schemas.microsoft.com/office/drawing/2014/main" val="4271007031"/>
                  </a:ext>
                </a:extLst>
              </a:tr>
              <a:tr h="287027">
                <a:tc>
                  <a:txBody>
                    <a:bodyPr/>
                    <a:lstStyle/>
                    <a:p>
                      <a:pPr algn="l" fontAlgn="b"/>
                      <a:r>
                        <a:rPr lang="en-GB" sz="1400" b="0" i="0" u="none" strike="noStrike" dirty="0">
                          <a:solidFill>
                            <a:srgbClr val="000000"/>
                          </a:solidFill>
                          <a:effectLst/>
                          <a:latin typeface="Calibri" panose="020F0502020204030204" pitchFamily="34" charset="0"/>
                        </a:rPr>
                        <a:t>Straight or Heterosexual</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104,943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88.2%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89.4%</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3646479137"/>
                  </a:ext>
                </a:extLst>
              </a:tr>
              <a:tr h="287027">
                <a:tc>
                  <a:txBody>
                    <a:bodyPr/>
                    <a:lstStyle/>
                    <a:p>
                      <a:pPr algn="l" fontAlgn="b"/>
                      <a:r>
                        <a:rPr lang="en-GB" sz="1400" b="0" i="0" u="none" strike="noStrike" dirty="0">
                          <a:solidFill>
                            <a:srgbClr val="000000"/>
                          </a:solidFill>
                          <a:effectLst/>
                          <a:latin typeface="Calibri" panose="020F0502020204030204" pitchFamily="34" charset="0"/>
                        </a:rPr>
                        <a:t>LGB+ orientation (total)</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2,313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3.2%</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712221997"/>
                  </a:ext>
                </a:extLst>
              </a:tr>
              <a:tr h="287027">
                <a:tc>
                  <a:txBody>
                    <a:bodyPr/>
                    <a:lstStyle/>
                    <a:p>
                      <a:pPr algn="l" fontAlgn="b"/>
                      <a:r>
                        <a:rPr lang="en-GB" sz="1400" b="0" i="0" u="none" strike="noStrike" dirty="0">
                          <a:solidFill>
                            <a:srgbClr val="000000"/>
                          </a:solidFill>
                          <a:effectLst/>
                          <a:latin typeface="Calibri" panose="020F0502020204030204" pitchFamily="34" charset="0"/>
                        </a:rPr>
                        <a:t>Gay or Lesbian</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806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1.5%</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437319618"/>
                  </a:ext>
                </a:extLst>
              </a:tr>
              <a:tr h="287027">
                <a:tc>
                  <a:txBody>
                    <a:bodyPr/>
                    <a:lstStyle/>
                    <a:p>
                      <a:pPr algn="l" fontAlgn="b"/>
                      <a:r>
                        <a:rPr lang="en-GB" sz="1400" b="0" i="0" u="none" strike="noStrike" dirty="0">
                          <a:solidFill>
                            <a:srgbClr val="000000"/>
                          </a:solidFill>
                          <a:effectLst/>
                          <a:latin typeface="Calibri" panose="020F0502020204030204" pitchFamily="34" charset="0"/>
                        </a:rPr>
                        <a:t>Bisexual</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1,095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1.3%</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7735184"/>
                  </a:ext>
                </a:extLst>
              </a:tr>
              <a:tr h="287027">
                <a:tc>
                  <a:txBody>
                    <a:bodyPr/>
                    <a:lstStyle/>
                    <a:p>
                      <a:pPr algn="l" fontAlgn="b"/>
                      <a:r>
                        <a:rPr lang="en-GB" sz="1400" b="0" i="0" u="none" strike="noStrike" dirty="0">
                          <a:solidFill>
                            <a:srgbClr val="000000"/>
                          </a:solidFill>
                          <a:effectLst/>
                          <a:latin typeface="Calibri" panose="020F0502020204030204" pitchFamily="34" charset="0"/>
                        </a:rPr>
                        <a:t>Pansexual</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335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0.2%</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4265174520"/>
                  </a:ext>
                </a:extLst>
              </a:tr>
              <a:tr h="287027">
                <a:tc>
                  <a:txBody>
                    <a:bodyPr/>
                    <a:lstStyle/>
                    <a:p>
                      <a:pPr algn="l" fontAlgn="b"/>
                      <a:r>
                        <a:rPr lang="en-GB" sz="1400" b="0" i="0" u="none" strike="noStrike" dirty="0">
                          <a:solidFill>
                            <a:srgbClr val="000000"/>
                          </a:solidFill>
                          <a:effectLst/>
                          <a:latin typeface="Calibri" panose="020F0502020204030204" pitchFamily="34" charset="0"/>
                        </a:rPr>
                        <a:t>Asexual</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29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0.1%</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3535901115"/>
                  </a:ext>
                </a:extLst>
              </a:tr>
              <a:tr h="287027">
                <a:tc>
                  <a:txBody>
                    <a:bodyPr/>
                    <a:lstStyle/>
                    <a:p>
                      <a:pPr algn="l" fontAlgn="b"/>
                      <a:r>
                        <a:rPr lang="en-GB" sz="1400" b="0" i="0" u="none" strike="noStrike" dirty="0">
                          <a:solidFill>
                            <a:srgbClr val="000000"/>
                          </a:solidFill>
                          <a:effectLst/>
                          <a:latin typeface="Calibri" panose="020F0502020204030204" pitchFamily="34" charset="0"/>
                        </a:rPr>
                        <a:t>Queer</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0.0%</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19432786"/>
                  </a:ext>
                </a:extLst>
              </a:tr>
              <a:tr h="287027">
                <a:tc>
                  <a:txBody>
                    <a:bodyPr/>
                    <a:lstStyle/>
                    <a:p>
                      <a:pPr algn="l" fontAlgn="b"/>
                      <a:r>
                        <a:rPr lang="en-GB" sz="1400" b="0" i="0" u="none" strike="noStrike" dirty="0">
                          <a:solidFill>
                            <a:srgbClr val="000000"/>
                          </a:solidFill>
                          <a:effectLst/>
                          <a:latin typeface="Calibri" panose="020F0502020204030204" pitchFamily="34" charset="0"/>
                        </a:rPr>
                        <a:t>All other sexual orientations</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41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0.0%</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461246007"/>
                  </a:ext>
                </a:extLst>
              </a:tr>
              <a:tr h="287027">
                <a:tc>
                  <a:txBody>
                    <a:bodyPr/>
                    <a:lstStyle/>
                    <a:p>
                      <a:pPr algn="l" fontAlgn="b"/>
                      <a:r>
                        <a:rPr lang="en-GB" sz="1400" b="0" i="0" u="none" strike="noStrike" dirty="0">
                          <a:solidFill>
                            <a:srgbClr val="000000"/>
                          </a:solidFill>
                          <a:effectLst/>
                          <a:latin typeface="Calibri" panose="020F0502020204030204" pitchFamily="34" charset="0"/>
                        </a:rPr>
                        <a:t>Not answered</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11,677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9.8%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7.5%</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2595040502"/>
                  </a:ext>
                </a:extLst>
              </a:tr>
            </a:tbl>
          </a:graphicData>
        </a:graphic>
      </p:graphicFrame>
      <p:graphicFrame>
        <p:nvGraphicFramePr>
          <p:cNvPr id="10" name="Table 9">
            <a:extLst>
              <a:ext uri="{FF2B5EF4-FFF2-40B4-BE49-F238E27FC236}">
                <a16:creationId xmlns:a16="http://schemas.microsoft.com/office/drawing/2014/main" id="{9B547953-A968-E6AC-644C-5EE0B1C5EB2E}"/>
              </a:ext>
            </a:extLst>
          </p:cNvPr>
          <p:cNvGraphicFramePr>
            <a:graphicFrameLocks noGrp="1"/>
          </p:cNvGraphicFramePr>
          <p:nvPr>
            <p:extLst>
              <p:ext uri="{D42A27DB-BD31-4B8C-83A1-F6EECF244321}">
                <p14:modId xmlns:p14="http://schemas.microsoft.com/office/powerpoint/2010/main" val="1374972309"/>
              </p:ext>
            </p:extLst>
          </p:nvPr>
        </p:nvGraphicFramePr>
        <p:xfrm>
          <a:off x="5589037" y="3086084"/>
          <a:ext cx="6151076" cy="3132365"/>
        </p:xfrm>
        <a:graphic>
          <a:graphicData uri="http://schemas.openxmlformats.org/drawingml/2006/table">
            <a:tbl>
              <a:tblPr firstRow="1">
                <a:tableStyleId>{912C8C85-51F0-491E-9774-3900AFEF0FD7}</a:tableStyleId>
              </a:tblPr>
              <a:tblGrid>
                <a:gridCol w="3554963">
                  <a:extLst>
                    <a:ext uri="{9D8B030D-6E8A-4147-A177-3AD203B41FA5}">
                      <a16:colId xmlns:a16="http://schemas.microsoft.com/office/drawing/2014/main" val="3091279382"/>
                    </a:ext>
                  </a:extLst>
                </a:gridCol>
                <a:gridCol w="865371">
                  <a:extLst>
                    <a:ext uri="{9D8B030D-6E8A-4147-A177-3AD203B41FA5}">
                      <a16:colId xmlns:a16="http://schemas.microsoft.com/office/drawing/2014/main" val="2887355005"/>
                    </a:ext>
                  </a:extLst>
                </a:gridCol>
                <a:gridCol w="865371">
                  <a:extLst>
                    <a:ext uri="{9D8B030D-6E8A-4147-A177-3AD203B41FA5}">
                      <a16:colId xmlns:a16="http://schemas.microsoft.com/office/drawing/2014/main" val="4153805484"/>
                    </a:ext>
                  </a:extLst>
                </a:gridCol>
                <a:gridCol w="865371">
                  <a:extLst>
                    <a:ext uri="{9D8B030D-6E8A-4147-A177-3AD203B41FA5}">
                      <a16:colId xmlns:a16="http://schemas.microsoft.com/office/drawing/2014/main" val="3038475619"/>
                    </a:ext>
                  </a:extLst>
                </a:gridCol>
              </a:tblGrid>
              <a:tr h="491708">
                <a:tc>
                  <a:txBody>
                    <a:bodyPr/>
                    <a:lstStyle/>
                    <a:p>
                      <a:pPr algn="l" fontAlgn="b"/>
                      <a:r>
                        <a:rPr lang="en-GB" sz="1400" b="1" u="none" strike="noStrike" dirty="0">
                          <a:solidFill>
                            <a:schemeClr val="bg1"/>
                          </a:solidFill>
                          <a:effectLst/>
                          <a:latin typeface="Calibri" panose="020F0502020204030204" pitchFamily="34" charset="0"/>
                          <a:cs typeface="Calibri" panose="020F0502020204030204" pitchFamily="34" charset="0"/>
                        </a:rPr>
                        <a:t>Gender Identity (2021)</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i="0" u="none" strike="noStrike" dirty="0">
                          <a:solidFill>
                            <a:schemeClr val="bg1"/>
                          </a:solidFill>
                          <a:effectLst/>
                          <a:latin typeface="Calibri" panose="020F0502020204030204" pitchFamily="34" charset="0"/>
                          <a:cs typeface="Calibri" panose="020F0502020204030204" pitchFamily="34" charset="0"/>
                        </a:rPr>
                        <a:t>Slough Number</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i="0" u="none" strike="noStrike" dirty="0">
                          <a:solidFill>
                            <a:schemeClr val="bg1"/>
                          </a:solidFill>
                          <a:effectLst/>
                          <a:latin typeface="Calibri" panose="020F0502020204030204" pitchFamily="34" charset="0"/>
                          <a:cs typeface="Calibri" panose="020F0502020204030204" pitchFamily="34" charset="0"/>
                        </a:rPr>
                        <a:t>Slough %</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bg1"/>
                          </a:solidFill>
                          <a:effectLst/>
                          <a:latin typeface="Calibri" panose="020F0502020204030204" pitchFamily="34" charset="0"/>
                          <a:cs typeface="Calibri" panose="020F0502020204030204" pitchFamily="34" charset="0"/>
                        </a:rPr>
                        <a:t>England %</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extLst>
                  <a:ext uri="{0D108BD9-81ED-4DB2-BD59-A6C34878D82A}">
                    <a16:rowId xmlns:a16="http://schemas.microsoft.com/office/drawing/2014/main" val="4271007031"/>
                  </a:ext>
                </a:extLst>
              </a:tr>
              <a:tr h="246873">
                <a:tc>
                  <a:txBody>
                    <a:bodyPr/>
                    <a:lstStyle/>
                    <a:p>
                      <a:pPr algn="l" fontAlgn="b"/>
                      <a:r>
                        <a:rPr lang="en-GB" sz="1400" b="0" i="0" u="none" strike="noStrike" dirty="0">
                          <a:solidFill>
                            <a:srgbClr val="000000"/>
                          </a:solidFill>
                          <a:effectLst/>
                          <a:latin typeface="Calibri" panose="020F0502020204030204" pitchFamily="34" charset="0"/>
                        </a:rPr>
                        <a:t>Gender identity the same as sex registered at birth</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107,503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90.4%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93.5%</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3646479137"/>
                  </a:ext>
                </a:extLst>
              </a:tr>
              <a:tr h="486611">
                <a:tc>
                  <a:txBody>
                    <a:bodyPr/>
                    <a:lstStyle/>
                    <a:p>
                      <a:pPr algn="l" fontAlgn="b"/>
                      <a:r>
                        <a:rPr lang="en-GB" sz="1400" b="0" i="0" u="none" strike="noStrike" dirty="0">
                          <a:solidFill>
                            <a:srgbClr val="000000"/>
                          </a:solidFill>
                          <a:effectLst/>
                          <a:latin typeface="Calibri" panose="020F0502020204030204" pitchFamily="34" charset="0"/>
                        </a:rPr>
                        <a:t>Gender identity different from sex registered at birth (total)</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1,081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0.9%</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4134495246"/>
                  </a:ext>
                </a:extLst>
              </a:tr>
              <a:tr h="486611">
                <a:tc>
                  <a:txBody>
                    <a:bodyPr/>
                    <a:lstStyle/>
                    <a:p>
                      <a:pPr algn="l" fontAlgn="b"/>
                      <a:r>
                        <a:rPr lang="en-GB" sz="1400" b="0" i="0" u="none" strike="noStrike" dirty="0">
                          <a:solidFill>
                            <a:srgbClr val="000000"/>
                          </a:solidFill>
                          <a:effectLst/>
                          <a:latin typeface="Calibri" panose="020F0502020204030204" pitchFamily="34" charset="0"/>
                        </a:rPr>
                        <a:t>Gender identity different from sex registered at birth but no specific identity given</a:t>
                      </a:r>
                      <a:r>
                        <a:rPr lang="en-GB" sz="1400" b="0" i="0" u="none" strike="noStrike" baseline="30000" dirty="0">
                          <a:solidFill>
                            <a:srgbClr val="000000"/>
                          </a:solidFill>
                          <a:effectLst/>
                          <a:latin typeface="Calibri" panose="020F0502020204030204" pitchFamily="34" charset="0"/>
                        </a:rPr>
                        <a:t>1</a:t>
                      </a:r>
                      <a:endParaRPr lang="en-GB"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633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0.2%</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437319618"/>
                  </a:ext>
                </a:extLst>
              </a:tr>
              <a:tr h="246873">
                <a:tc>
                  <a:txBody>
                    <a:bodyPr/>
                    <a:lstStyle/>
                    <a:p>
                      <a:pPr algn="l" fontAlgn="b"/>
                      <a:r>
                        <a:rPr lang="en-GB" sz="1400" b="0" i="0" u="none" strike="noStrike" dirty="0">
                          <a:solidFill>
                            <a:srgbClr val="000000"/>
                          </a:solidFill>
                          <a:effectLst/>
                          <a:latin typeface="Calibri" panose="020F0502020204030204" pitchFamily="34" charset="0"/>
                        </a:rPr>
                        <a:t>Trans woman</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186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0.1%</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7735184"/>
                  </a:ext>
                </a:extLst>
              </a:tr>
              <a:tr h="246873">
                <a:tc>
                  <a:txBody>
                    <a:bodyPr/>
                    <a:lstStyle/>
                    <a:p>
                      <a:pPr algn="l" fontAlgn="b"/>
                      <a:r>
                        <a:rPr lang="en-GB" sz="1400" b="0" i="0" u="none" strike="noStrike" dirty="0">
                          <a:solidFill>
                            <a:srgbClr val="000000"/>
                          </a:solidFill>
                          <a:effectLst/>
                          <a:latin typeface="Calibri" panose="020F0502020204030204" pitchFamily="34" charset="0"/>
                        </a:rPr>
                        <a:t>Trans man</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206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0.1%</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4265174520"/>
                  </a:ext>
                </a:extLst>
              </a:tr>
              <a:tr h="246873">
                <a:tc>
                  <a:txBody>
                    <a:bodyPr/>
                    <a:lstStyle/>
                    <a:p>
                      <a:pPr algn="l" fontAlgn="b"/>
                      <a:r>
                        <a:rPr lang="en-GB" sz="1400" b="0" i="0" u="none" strike="noStrike" dirty="0">
                          <a:solidFill>
                            <a:srgbClr val="000000"/>
                          </a:solidFill>
                          <a:effectLst/>
                          <a:latin typeface="Calibri" panose="020F0502020204030204" pitchFamily="34" charset="0"/>
                        </a:rPr>
                        <a:t>Non-binary</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25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0.1%</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3535901115"/>
                  </a:ext>
                </a:extLst>
              </a:tr>
              <a:tr h="246873">
                <a:tc>
                  <a:txBody>
                    <a:bodyPr/>
                    <a:lstStyle/>
                    <a:p>
                      <a:pPr algn="l" fontAlgn="b"/>
                      <a:r>
                        <a:rPr lang="en-GB" sz="1400" b="0" i="0" u="none" strike="noStrike" dirty="0">
                          <a:solidFill>
                            <a:srgbClr val="000000"/>
                          </a:solidFill>
                          <a:effectLst/>
                          <a:latin typeface="Calibri" panose="020F0502020204030204" pitchFamily="34" charset="0"/>
                        </a:rPr>
                        <a:t>All other gender identities</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31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0.0%</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19432786"/>
                  </a:ext>
                </a:extLst>
              </a:tr>
              <a:tr h="246873">
                <a:tc>
                  <a:txBody>
                    <a:bodyPr/>
                    <a:lstStyle/>
                    <a:p>
                      <a:pPr algn="l" fontAlgn="b"/>
                      <a:r>
                        <a:rPr lang="en-GB" sz="1400" b="0" i="0" u="none" strike="noStrike" dirty="0">
                          <a:solidFill>
                            <a:srgbClr val="000000"/>
                          </a:solidFill>
                          <a:effectLst/>
                          <a:latin typeface="Calibri" panose="020F0502020204030204" pitchFamily="34" charset="0"/>
                        </a:rPr>
                        <a:t>Not answered</a:t>
                      </a:r>
                    </a:p>
                  </a:txBody>
                  <a:tcPr marL="6350" marR="6350" marT="6350"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10,351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8.7%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6.0%</a:t>
                      </a:r>
                    </a:p>
                  </a:txBody>
                  <a:tcPr marL="6350" marR="6350" marT="6350"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461246007"/>
                  </a:ext>
                </a:extLst>
              </a:tr>
            </a:tbl>
          </a:graphicData>
        </a:graphic>
      </p:graphicFrame>
      <p:sp>
        <p:nvSpPr>
          <p:cNvPr id="7" name="Hexagon 6">
            <a:extLst>
              <a:ext uri="{FF2B5EF4-FFF2-40B4-BE49-F238E27FC236}">
                <a16:creationId xmlns:a16="http://schemas.microsoft.com/office/drawing/2014/main" id="{8B45AFAE-95F1-D4B4-E99D-763958A4E135}"/>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0615A039-8C7D-59FF-73A4-34AA80C6D7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5" name="Slide Number Placeholder 4">
            <a:extLst>
              <a:ext uri="{FF2B5EF4-FFF2-40B4-BE49-F238E27FC236}">
                <a16:creationId xmlns:a16="http://schemas.microsoft.com/office/drawing/2014/main" id="{9C068DE9-E9EF-A4F2-2482-226CF8C68D28}"/>
              </a:ext>
            </a:extLst>
          </p:cNvPr>
          <p:cNvSpPr>
            <a:spLocks noGrp="1"/>
          </p:cNvSpPr>
          <p:nvPr>
            <p:ph type="sldNum" sz="quarter" idx="12"/>
          </p:nvPr>
        </p:nvSpPr>
        <p:spPr/>
        <p:txBody>
          <a:bodyPr/>
          <a:lstStyle/>
          <a:p>
            <a:fld id="{CEDEF9C1-0071-4D4A-89AA-0CC05A8019E4}" type="slidenum">
              <a:rPr lang="en-US" smtClean="0"/>
              <a:t>17</a:t>
            </a:fld>
            <a:endParaRPr lang="en-US" dirty="0"/>
          </a:p>
        </p:txBody>
      </p:sp>
    </p:spTree>
    <p:extLst>
      <p:ext uri="{BB962C8B-B14F-4D97-AF65-F5344CB8AC3E}">
        <p14:creationId xmlns:p14="http://schemas.microsoft.com/office/powerpoint/2010/main" val="132646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D7BA55-3B89-9B49-C856-FC703D55865A}"/>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Population – Deprivation (1)</a:t>
            </a:r>
          </a:p>
        </p:txBody>
      </p:sp>
      <p:sp>
        <p:nvSpPr>
          <p:cNvPr id="9" name="TextBox 1">
            <a:extLst>
              <a:ext uri="{FF2B5EF4-FFF2-40B4-BE49-F238E27FC236}">
                <a16:creationId xmlns:a16="http://schemas.microsoft.com/office/drawing/2014/main" id="{2CFE0B0F-D005-42A6-0955-E53E72A00939}"/>
              </a:ext>
            </a:extLst>
          </p:cNvPr>
          <p:cNvSpPr txBox="1"/>
          <p:nvPr/>
        </p:nvSpPr>
        <p:spPr>
          <a:xfrm>
            <a:off x="319942" y="1267558"/>
            <a:ext cx="3731847" cy="501675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333333"/>
                </a:solidFill>
                <a:ea typeface="+mn-lt"/>
                <a:cs typeface="+mn-lt"/>
              </a:rPr>
              <a:t>Slough is more deprived than the England average on the 2019 Index of Multiple Deprivation (IMD).</a:t>
            </a:r>
          </a:p>
          <a:p>
            <a:endParaRPr lang="en-GB" sz="2000" dirty="0">
              <a:ea typeface="+mn-lt"/>
              <a:cs typeface="+mn-lt"/>
            </a:endParaRPr>
          </a:p>
          <a:p>
            <a:endParaRPr lang="en-GB" sz="2000" dirty="0">
              <a:ea typeface="+mn-lt"/>
              <a:cs typeface="+mn-lt"/>
            </a:endParaRPr>
          </a:p>
          <a:p>
            <a:r>
              <a:rPr lang="en-GB" sz="2000" i="0" dirty="0">
                <a:solidFill>
                  <a:srgbClr val="333333"/>
                </a:solidFill>
                <a:effectLst/>
                <a:latin typeface="+mn-lt"/>
                <a:ea typeface="+mn-ea"/>
                <a:cs typeface="+mn-cs"/>
              </a:rPr>
              <a:t>71% of Slough’s Lower-tier Super Output Areas (LSOAs) fall below the national average of the </a:t>
            </a:r>
            <a:r>
              <a:rPr lang="en-GB" sz="2000" dirty="0">
                <a:solidFill>
                  <a:srgbClr val="333333"/>
                </a:solidFill>
              </a:rPr>
              <a:t>IMD</a:t>
            </a:r>
            <a:r>
              <a:rPr lang="en-GB" sz="2000" i="0" dirty="0">
                <a:solidFill>
                  <a:srgbClr val="333333"/>
                </a:solidFill>
                <a:effectLst/>
                <a:latin typeface="+mn-lt"/>
                <a:ea typeface="+mn-ea"/>
                <a:cs typeface="+mn-cs"/>
              </a:rPr>
              <a:t>.</a:t>
            </a:r>
            <a:r>
              <a:rPr lang="en-GB" sz="2000" dirty="0">
                <a:solidFill>
                  <a:srgbClr val="333333"/>
                </a:solidFill>
              </a:rPr>
              <a:t> </a:t>
            </a:r>
          </a:p>
          <a:p>
            <a:endParaRPr lang="en-GB" sz="2000" dirty="0">
              <a:solidFill>
                <a:srgbClr val="333333"/>
              </a:solidFill>
              <a:ea typeface="+mn-ea"/>
              <a:cs typeface="+mn-cs"/>
            </a:endParaRPr>
          </a:p>
          <a:p>
            <a:endParaRPr lang="en-GB" sz="2000" dirty="0">
              <a:ea typeface="+mn-ea"/>
              <a:cs typeface="+mn-cs"/>
            </a:endParaRPr>
          </a:p>
          <a:p>
            <a:r>
              <a:rPr lang="en-GB" sz="2000" i="0" dirty="0">
                <a:solidFill>
                  <a:srgbClr val="333333"/>
                </a:solidFill>
                <a:effectLst/>
                <a:latin typeface="+mn-lt"/>
                <a:ea typeface="+mn-ea"/>
                <a:cs typeface="+mn-cs"/>
              </a:rPr>
              <a:t>There are particularly severe pockets in Britwell, Chalvey, Wexham Lea, and Colnbrook with Poyle.</a:t>
            </a:r>
            <a:endParaRPr lang="en-GB" sz="2000" dirty="0">
              <a:solidFill>
                <a:srgbClr val="333333"/>
              </a:solidFill>
              <a:highlight>
                <a:srgbClr val="FFFF00"/>
              </a:highlight>
            </a:endParaRPr>
          </a:p>
        </p:txBody>
      </p:sp>
      <p:sp>
        <p:nvSpPr>
          <p:cNvPr id="10" name="Hexagon 9">
            <a:extLst>
              <a:ext uri="{FF2B5EF4-FFF2-40B4-BE49-F238E27FC236}">
                <a16:creationId xmlns:a16="http://schemas.microsoft.com/office/drawing/2014/main" id="{4E8D83EB-EDD0-2E3A-42F5-FC392A82100C}"/>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1" name="Graphic 10">
            <a:extLst>
              <a:ext uri="{FF2B5EF4-FFF2-40B4-BE49-F238E27FC236}">
                <a16:creationId xmlns:a16="http://schemas.microsoft.com/office/drawing/2014/main" id="{DF344856-866E-233A-1EC0-EFD932E085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grpSp>
        <p:nvGrpSpPr>
          <p:cNvPr id="13" name="Group 12" descr="A heat map of Slough, showing areas of higher and lower deprivation using the Index of Multiple Deprivation.">
            <a:extLst>
              <a:ext uri="{FF2B5EF4-FFF2-40B4-BE49-F238E27FC236}">
                <a16:creationId xmlns:a16="http://schemas.microsoft.com/office/drawing/2014/main" id="{90BCFAD9-0944-0C13-D479-7604FA0D3C60}"/>
              </a:ext>
            </a:extLst>
          </p:cNvPr>
          <p:cNvGrpSpPr/>
          <p:nvPr/>
        </p:nvGrpSpPr>
        <p:grpSpPr>
          <a:xfrm>
            <a:off x="3962400" y="1080748"/>
            <a:ext cx="8229600" cy="5777252"/>
            <a:chOff x="3962400" y="1080748"/>
            <a:chExt cx="8229600" cy="5777252"/>
          </a:xfrm>
        </p:grpSpPr>
        <p:pic>
          <p:nvPicPr>
            <p:cNvPr id="8" name="Picture 7" descr="Map&#10;&#10;Description automatically generated">
              <a:extLst>
                <a:ext uri="{FF2B5EF4-FFF2-40B4-BE49-F238E27FC236}">
                  <a16:creationId xmlns:a16="http://schemas.microsoft.com/office/drawing/2014/main" id="{8A5E61A9-0DBD-D17E-5BC8-CEFE34FBB5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080748"/>
              <a:ext cx="8229600" cy="5777252"/>
            </a:xfrm>
            <a:prstGeom prst="rect">
              <a:avLst/>
            </a:prstGeom>
          </p:spPr>
        </p:pic>
        <p:sp>
          <p:nvSpPr>
            <p:cNvPr id="12" name="TextBox 11">
              <a:extLst>
                <a:ext uri="{FF2B5EF4-FFF2-40B4-BE49-F238E27FC236}">
                  <a16:creationId xmlns:a16="http://schemas.microsoft.com/office/drawing/2014/main" id="{2C6C94FD-1BED-1D10-F364-A5642861ADA8}"/>
                </a:ext>
              </a:extLst>
            </p:cNvPr>
            <p:cNvSpPr txBox="1"/>
            <p:nvPr/>
          </p:nvSpPr>
          <p:spPr>
            <a:xfrm>
              <a:off x="5420252" y="5955148"/>
              <a:ext cx="4711300" cy="707886"/>
            </a:xfrm>
            <a:prstGeom prst="rect">
              <a:avLst/>
            </a:prstGeom>
            <a:noFill/>
          </p:spPr>
          <p:txBody>
            <a:bodyPr wrap="square" rtlCol="0" anchor="ctr">
              <a:spAutoFit/>
            </a:bodyPr>
            <a:lstStyle/>
            <a:p>
              <a:pPr algn="ctr"/>
              <a:r>
                <a:rPr lang="en-GB" sz="2000" dirty="0">
                  <a:latin typeface="Times New Roman" panose="02020603050405020304" pitchFamily="18" charset="0"/>
                  <a:cs typeface="Times New Roman" panose="02020603050405020304" pitchFamily="18" charset="0"/>
                </a:rPr>
                <a:t>Index of Multiple Deprivation as a relative deprivation rank for England, in Slough.</a:t>
              </a:r>
            </a:p>
          </p:txBody>
        </p:sp>
      </p:grpSp>
      <p:sp>
        <p:nvSpPr>
          <p:cNvPr id="6" name="Slide Number Placeholder 5">
            <a:extLst>
              <a:ext uri="{FF2B5EF4-FFF2-40B4-BE49-F238E27FC236}">
                <a16:creationId xmlns:a16="http://schemas.microsoft.com/office/drawing/2014/main" id="{027DDEA2-5FDF-9DB4-0D83-609DDAA462CE}"/>
              </a:ext>
            </a:extLst>
          </p:cNvPr>
          <p:cNvSpPr>
            <a:spLocks noGrp="1"/>
          </p:cNvSpPr>
          <p:nvPr>
            <p:ph type="sldNum" sz="quarter" idx="12"/>
          </p:nvPr>
        </p:nvSpPr>
        <p:spPr/>
        <p:txBody>
          <a:bodyPr/>
          <a:lstStyle/>
          <a:p>
            <a:fld id="{CEDEF9C1-0071-4D4A-89AA-0CC05A8019E4}" type="slidenum">
              <a:rPr lang="en-US" smtClean="0"/>
              <a:t>18</a:t>
            </a:fld>
            <a:endParaRPr lang="en-US" dirty="0"/>
          </a:p>
        </p:txBody>
      </p:sp>
    </p:spTree>
    <p:extLst>
      <p:ext uri="{BB962C8B-B14F-4D97-AF65-F5344CB8AC3E}">
        <p14:creationId xmlns:p14="http://schemas.microsoft.com/office/powerpoint/2010/main" val="736861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03AC9F-F9DB-D851-D150-65666AA442ED}"/>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Population – Deprivation (2)</a:t>
            </a:r>
          </a:p>
        </p:txBody>
      </p:sp>
      <p:sp>
        <p:nvSpPr>
          <p:cNvPr id="19" name="TextBox 18">
            <a:extLst>
              <a:ext uri="{FF2B5EF4-FFF2-40B4-BE49-F238E27FC236}">
                <a16:creationId xmlns:a16="http://schemas.microsoft.com/office/drawing/2014/main" id="{B60C0D78-3568-B6D7-B7DD-CF10CF4567CB}"/>
              </a:ext>
            </a:extLst>
          </p:cNvPr>
          <p:cNvSpPr txBox="1"/>
          <p:nvPr/>
        </p:nvSpPr>
        <p:spPr>
          <a:xfrm>
            <a:off x="5346700" y="1212821"/>
            <a:ext cx="6393414" cy="3170099"/>
          </a:xfrm>
          <a:prstGeom prst="rect">
            <a:avLst/>
          </a:prstGeom>
          <a:noFill/>
        </p:spPr>
        <p:txBody>
          <a:bodyPr wrap="square" rtlCol="0">
            <a:spAutoFit/>
          </a:bodyPr>
          <a:lstStyle/>
          <a:p>
            <a:r>
              <a:rPr lang="en-GB" sz="2000" dirty="0">
                <a:solidFill>
                  <a:srgbClr val="333333"/>
                </a:solidFill>
              </a:rPr>
              <a:t>30,240 households in Slough (57.7%) are deprived in one or more dimension (compared to 51.6% in England). This is a decrease of 8% from 2011, when it was 65.1%.</a:t>
            </a:r>
          </a:p>
          <a:p>
            <a:endParaRPr lang="en-GB" sz="2000" dirty="0">
              <a:solidFill>
                <a:srgbClr val="333333"/>
              </a:solidFill>
            </a:endParaRPr>
          </a:p>
          <a:p>
            <a:r>
              <a:rPr lang="en-GB" sz="2000" dirty="0">
                <a:solidFill>
                  <a:srgbClr val="333333"/>
                </a:solidFill>
              </a:rPr>
              <a:t>The number of households deprived in one dimension has increased by 4%, but there has been a 24% decrease in households deprived in two or more dimensions and a 25% increase in households that are not deprived in any dimension.</a:t>
            </a:r>
          </a:p>
        </p:txBody>
      </p:sp>
      <p:graphicFrame>
        <p:nvGraphicFramePr>
          <p:cNvPr id="2" name="Chart 1" descr="A bar chart comparing the proportion of households in deprivation in Slough in 2021 and 2011 and England in 2021. ">
            <a:extLst>
              <a:ext uri="{FF2B5EF4-FFF2-40B4-BE49-F238E27FC236}">
                <a16:creationId xmlns:a16="http://schemas.microsoft.com/office/drawing/2014/main" id="{0B9AB2D9-690A-F291-6344-1ADB3CEA78E4}"/>
              </a:ext>
            </a:extLst>
          </p:cNvPr>
          <p:cNvGraphicFramePr>
            <a:graphicFrameLocks/>
          </p:cNvGraphicFramePr>
          <p:nvPr>
            <p:extLst>
              <p:ext uri="{D42A27DB-BD31-4B8C-83A1-F6EECF244321}">
                <p14:modId xmlns:p14="http://schemas.microsoft.com/office/powerpoint/2010/main" val="1594021407"/>
              </p:ext>
            </p:extLst>
          </p:nvPr>
        </p:nvGraphicFramePr>
        <p:xfrm>
          <a:off x="180607" y="1200732"/>
          <a:ext cx="5166093" cy="5657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4B53B0AE-4EA6-7251-CAFA-037CC0956F5A}"/>
              </a:ext>
            </a:extLst>
          </p:cNvPr>
          <p:cNvGraphicFramePr>
            <a:graphicFrameLocks noGrp="1"/>
          </p:cNvGraphicFramePr>
          <p:nvPr>
            <p:extLst>
              <p:ext uri="{D42A27DB-BD31-4B8C-83A1-F6EECF244321}">
                <p14:modId xmlns:p14="http://schemas.microsoft.com/office/powerpoint/2010/main" val="2016310172"/>
              </p:ext>
            </p:extLst>
          </p:nvPr>
        </p:nvGraphicFramePr>
        <p:xfrm>
          <a:off x="5412090" y="4509674"/>
          <a:ext cx="6262634" cy="2164740"/>
        </p:xfrm>
        <a:graphic>
          <a:graphicData uri="http://schemas.openxmlformats.org/drawingml/2006/table">
            <a:tbl>
              <a:tblPr firstRow="1">
                <a:tableStyleId>{69012ECD-51FC-41F1-AA8D-1B2483CD663E}</a:tableStyleId>
              </a:tblPr>
              <a:tblGrid>
                <a:gridCol w="3321602">
                  <a:extLst>
                    <a:ext uri="{9D8B030D-6E8A-4147-A177-3AD203B41FA5}">
                      <a16:colId xmlns:a16="http://schemas.microsoft.com/office/drawing/2014/main" val="2861644886"/>
                    </a:ext>
                  </a:extLst>
                </a:gridCol>
                <a:gridCol w="980344">
                  <a:extLst>
                    <a:ext uri="{9D8B030D-6E8A-4147-A177-3AD203B41FA5}">
                      <a16:colId xmlns:a16="http://schemas.microsoft.com/office/drawing/2014/main" val="3870486627"/>
                    </a:ext>
                  </a:extLst>
                </a:gridCol>
                <a:gridCol w="980344">
                  <a:extLst>
                    <a:ext uri="{9D8B030D-6E8A-4147-A177-3AD203B41FA5}">
                      <a16:colId xmlns:a16="http://schemas.microsoft.com/office/drawing/2014/main" val="1437722155"/>
                    </a:ext>
                  </a:extLst>
                </a:gridCol>
                <a:gridCol w="980344">
                  <a:extLst>
                    <a:ext uri="{9D8B030D-6E8A-4147-A177-3AD203B41FA5}">
                      <a16:colId xmlns:a16="http://schemas.microsoft.com/office/drawing/2014/main" val="4258729034"/>
                    </a:ext>
                  </a:extLst>
                </a:gridCol>
              </a:tblGrid>
              <a:tr h="6496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u="none" strike="noStrike" kern="1200" dirty="0">
                          <a:solidFill>
                            <a:schemeClr val="bg1"/>
                          </a:solidFill>
                          <a:effectLst/>
                          <a:latin typeface="Calibri" panose="020F0502020204030204" pitchFamily="34" charset="0"/>
                          <a:cs typeface="Calibri" panose="020F0502020204030204" pitchFamily="34" charset="0"/>
                        </a:rPr>
                        <a:t>Household Deprivation: </a:t>
                      </a:r>
                      <a:r>
                        <a:rPr lang="en-GB" sz="1400" b="1" i="0" u="none" strike="noStrike" dirty="0">
                          <a:solidFill>
                            <a:schemeClr val="bg1"/>
                          </a:solidFill>
                          <a:effectLst/>
                          <a:latin typeface="Calibri" panose="020F0502020204030204" pitchFamily="34" charset="0"/>
                          <a:cs typeface="Calibri" panose="020F0502020204030204" pitchFamily="34" charset="0"/>
                        </a:rPr>
                        <a:t>Number of Slough </a:t>
                      </a:r>
                      <a:r>
                        <a:rPr lang="en-GB" sz="1400" b="1" u="none" strike="noStrike" kern="1200" dirty="0">
                          <a:solidFill>
                            <a:schemeClr val="bg1"/>
                          </a:solidFill>
                          <a:effectLst/>
                          <a:latin typeface="Calibri" panose="020F0502020204030204" pitchFamily="34" charset="0"/>
                          <a:ea typeface="+mn-ea"/>
                          <a:cs typeface="Calibri" panose="020F0502020204030204" pitchFamily="34" charset="0"/>
                        </a:rPr>
                        <a:t>Households</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u="none" strike="noStrike" kern="1200" dirty="0">
                          <a:solidFill>
                            <a:schemeClr val="bg1"/>
                          </a:solidFill>
                          <a:effectLst/>
                          <a:latin typeface="Calibri" panose="020F0502020204030204" pitchFamily="34" charset="0"/>
                          <a:cs typeface="Calibri" panose="020F0502020204030204" pitchFamily="34" charset="0"/>
                        </a:rPr>
                        <a:t>2021</a:t>
                      </a:r>
                      <a:endParaRPr lang="en-GB" sz="1400" b="1"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u="none" strike="noStrike" kern="1200" dirty="0">
                          <a:solidFill>
                            <a:schemeClr val="bg1"/>
                          </a:solidFill>
                          <a:effectLst/>
                          <a:latin typeface="Calibri" panose="020F0502020204030204" pitchFamily="34" charset="0"/>
                          <a:cs typeface="Calibri" panose="020F0502020204030204" pitchFamily="34" charset="0"/>
                        </a:rPr>
                        <a:t>2011</a:t>
                      </a:r>
                      <a:endParaRPr lang="en-GB" sz="1400" b="1"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u="none" strike="noStrike" kern="1200" dirty="0">
                          <a:solidFill>
                            <a:schemeClr val="bg1"/>
                          </a:solidFill>
                          <a:effectLst/>
                          <a:latin typeface="Calibri" panose="020F0502020204030204" pitchFamily="34" charset="0"/>
                          <a:ea typeface="+mn-ea"/>
                          <a:cs typeface="Calibri" panose="020F0502020204030204" pitchFamily="34" charset="0"/>
                        </a:rPr>
                        <a:t>Change</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extLst>
                  <a:ext uri="{0D108BD9-81ED-4DB2-BD59-A6C34878D82A}">
                    <a16:rowId xmlns:a16="http://schemas.microsoft.com/office/drawing/2014/main" val="2406656247"/>
                  </a:ext>
                </a:extLst>
              </a:tr>
              <a:tr h="303011">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Household is not deprived in any dimension</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17,733</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22,184</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+25%</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704104"/>
                  </a:ext>
                </a:extLst>
              </a:tr>
              <a:tr h="303011">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Household is deprived in one dimension</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18,437</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19,176</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7274325"/>
                  </a:ext>
                </a:extLst>
              </a:tr>
              <a:tr h="303011">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Household is deprived in two dimensions</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11,077</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8,603</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-22%</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414580"/>
                  </a:ext>
                </a:extLst>
              </a:tr>
              <a:tr h="303011">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Household is deprived in three dimensions</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3,156</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2,293</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-27%</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5232035"/>
                  </a:ext>
                </a:extLst>
              </a:tr>
              <a:tr h="303011">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Household is deprived in four dimensions</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363</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168</a:t>
                      </a: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-54%</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9870635"/>
                  </a:ext>
                </a:extLst>
              </a:tr>
            </a:tbl>
          </a:graphicData>
        </a:graphic>
      </p:graphicFrame>
      <p:sp>
        <p:nvSpPr>
          <p:cNvPr id="7" name="Hexagon 6">
            <a:extLst>
              <a:ext uri="{FF2B5EF4-FFF2-40B4-BE49-F238E27FC236}">
                <a16:creationId xmlns:a16="http://schemas.microsoft.com/office/drawing/2014/main" id="{E866C644-C0FD-10D1-A155-84D5B69CB928}"/>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770C6603-9A8B-E666-5F40-9233121845F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6883" y="378001"/>
            <a:ext cx="704932" cy="704932"/>
          </a:xfrm>
          <a:prstGeom prst="rect">
            <a:avLst/>
          </a:prstGeom>
        </p:spPr>
      </p:pic>
      <p:sp>
        <p:nvSpPr>
          <p:cNvPr id="9" name="Slide Number Placeholder 8">
            <a:extLst>
              <a:ext uri="{FF2B5EF4-FFF2-40B4-BE49-F238E27FC236}">
                <a16:creationId xmlns:a16="http://schemas.microsoft.com/office/drawing/2014/main" id="{F03661B9-B59E-2636-2688-9785C22FE8A0}"/>
              </a:ext>
            </a:extLst>
          </p:cNvPr>
          <p:cNvSpPr>
            <a:spLocks noGrp="1"/>
          </p:cNvSpPr>
          <p:nvPr>
            <p:ph type="sldNum" sz="quarter" idx="12"/>
          </p:nvPr>
        </p:nvSpPr>
        <p:spPr/>
        <p:txBody>
          <a:bodyPr/>
          <a:lstStyle/>
          <a:p>
            <a:fld id="{CEDEF9C1-0071-4D4A-89AA-0CC05A8019E4}" type="slidenum">
              <a:rPr lang="en-US" smtClean="0"/>
              <a:t>19</a:t>
            </a:fld>
            <a:endParaRPr lang="en-US" dirty="0"/>
          </a:p>
        </p:txBody>
      </p:sp>
    </p:spTree>
    <p:extLst>
      <p:ext uri="{BB962C8B-B14F-4D97-AF65-F5344CB8AC3E}">
        <p14:creationId xmlns:p14="http://schemas.microsoft.com/office/powerpoint/2010/main" val="248729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EFF9ED-66B8-0890-DB8F-C9BF4FFDD42B}"/>
              </a:ext>
            </a:extLst>
          </p:cNvPr>
          <p:cNvSpPr>
            <a:spLocks noGrp="1"/>
          </p:cNvSpPr>
          <p:nvPr>
            <p:ph type="title"/>
          </p:nvPr>
        </p:nvSpPr>
        <p:spPr>
          <a:xfrm>
            <a:off x="447040" y="128228"/>
            <a:ext cx="10515600" cy="899364"/>
          </a:xfrm>
        </p:spPr>
        <p:txBody>
          <a:bodyPr>
            <a:normAutofit/>
          </a:bodyPr>
          <a:lstStyle/>
          <a:p>
            <a:r>
              <a:rPr lang="en-GB" sz="3200" dirty="0"/>
              <a:t>About this pack…</a:t>
            </a:r>
          </a:p>
        </p:txBody>
      </p:sp>
      <p:sp>
        <p:nvSpPr>
          <p:cNvPr id="6" name="Content Placeholder 5">
            <a:extLst>
              <a:ext uri="{FF2B5EF4-FFF2-40B4-BE49-F238E27FC236}">
                <a16:creationId xmlns:a16="http://schemas.microsoft.com/office/drawing/2014/main" id="{3F2723C4-CFA2-4078-8735-11F210EE30FC}"/>
              </a:ext>
            </a:extLst>
          </p:cNvPr>
          <p:cNvSpPr>
            <a:spLocks noGrp="1"/>
          </p:cNvSpPr>
          <p:nvPr>
            <p:ph sz="half" idx="2"/>
          </p:nvPr>
        </p:nvSpPr>
        <p:spPr>
          <a:xfrm>
            <a:off x="447040" y="1027592"/>
            <a:ext cx="11501119" cy="4802815"/>
          </a:xfrm>
        </p:spPr>
        <p:txBody>
          <a:bodyPr vert="horz" lIns="91440" tIns="45720" rIns="91440" bIns="45720" rtlCol="0" anchor="t">
            <a:noAutofit/>
          </a:bodyPr>
          <a:lstStyle/>
          <a:p>
            <a:pPr marL="0" indent="0">
              <a:lnSpc>
                <a:spcPct val="100000"/>
              </a:lnSpc>
              <a:spcBef>
                <a:spcPts val="0"/>
              </a:spcBef>
              <a:spcAft>
                <a:spcPts val="2400"/>
              </a:spcAft>
              <a:buNone/>
            </a:pPr>
            <a:r>
              <a:rPr lang="en-GB" sz="2000" dirty="0"/>
              <a:t>This pack has been created to provide some insights on Slough, our residents and the borough’s  economy. It draws upon new data from the 2021 Census, as well as other key sources of information. </a:t>
            </a:r>
            <a:endParaRPr lang="en-GB" sz="2000" dirty="0">
              <a:cs typeface="Segoe UI"/>
            </a:endParaRPr>
          </a:p>
          <a:p>
            <a:pPr marL="0" indent="0">
              <a:lnSpc>
                <a:spcPct val="100000"/>
              </a:lnSpc>
              <a:spcBef>
                <a:spcPts val="0"/>
              </a:spcBef>
              <a:spcAft>
                <a:spcPts val="2400"/>
              </a:spcAft>
              <a:buNone/>
            </a:pPr>
            <a:r>
              <a:rPr lang="en-GB" sz="2000" dirty="0"/>
              <a:t>It is intended to be viewed as a first point of reference, to provide high-level insights on key challenges and key strengths for the town, and is designed as a tool to support the council in the development of our strategies and in making evidence-based decisions.</a:t>
            </a:r>
            <a:endParaRPr lang="en-GB" sz="2000" dirty="0">
              <a:cs typeface="Segoe UI"/>
            </a:endParaRPr>
          </a:p>
          <a:p>
            <a:pPr marL="0" indent="0">
              <a:lnSpc>
                <a:spcPct val="100000"/>
              </a:lnSpc>
              <a:spcBef>
                <a:spcPts val="0"/>
              </a:spcBef>
              <a:spcAft>
                <a:spcPts val="2400"/>
              </a:spcAft>
              <a:buNone/>
            </a:pPr>
            <a:r>
              <a:rPr lang="en-GB" sz="2000" dirty="0"/>
              <a:t>This pack should be used alongside other key sources of information, such as the Joint Strategic Needs Assessment (JSNA), equalities data, resident consultations and other service-level sources of data.</a:t>
            </a:r>
            <a:endParaRPr lang="en-GB" sz="2000" dirty="0">
              <a:cs typeface="Segoe UI"/>
            </a:endParaRPr>
          </a:p>
          <a:p>
            <a:pPr marL="0" indent="0">
              <a:lnSpc>
                <a:spcPct val="100000"/>
              </a:lnSpc>
              <a:spcBef>
                <a:spcPts val="0"/>
              </a:spcBef>
              <a:spcAft>
                <a:spcPts val="2400"/>
              </a:spcAft>
              <a:buNone/>
            </a:pPr>
            <a:r>
              <a:rPr lang="en-GB" sz="2000" dirty="0"/>
              <a:t>In order to save room – data sources and definitions are in the ‘notes section’ of the slides, and links to our data sources can be found on the final slide.</a:t>
            </a:r>
            <a:endParaRPr lang="en-GB" sz="2000" dirty="0">
              <a:cs typeface="Segoe UI"/>
            </a:endParaRPr>
          </a:p>
        </p:txBody>
      </p:sp>
      <p:sp>
        <p:nvSpPr>
          <p:cNvPr id="3" name="Slide Number Placeholder 2">
            <a:extLst>
              <a:ext uri="{FF2B5EF4-FFF2-40B4-BE49-F238E27FC236}">
                <a16:creationId xmlns:a16="http://schemas.microsoft.com/office/drawing/2014/main" id="{62EB5369-23A2-BAF9-A7DC-2200D42BB246}"/>
              </a:ext>
              <a:ext uri="{C183D7F6-B498-43B3-948B-1728B52AA6E4}">
                <adec:decorative xmlns:adec="http://schemas.microsoft.com/office/drawing/2017/decorative" val="0"/>
              </a:ext>
            </a:extLst>
          </p:cNvPr>
          <p:cNvSpPr>
            <a:spLocks noGrp="1"/>
          </p:cNvSpPr>
          <p:nvPr>
            <p:ph type="sldNum" sz="quarter" idx="12"/>
          </p:nvPr>
        </p:nvSpPr>
        <p:spPr/>
        <p:txBody>
          <a:bodyPr/>
          <a:lstStyle/>
          <a:p>
            <a:fld id="{CEDEF9C1-0071-4D4A-89AA-0CC05A8019E4}"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722002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6740-0DEC-2877-5C81-6A582CFC75E1}"/>
              </a:ext>
            </a:extLst>
          </p:cNvPr>
          <p:cNvSpPr txBox="1">
            <a:spLocks noGrp="1"/>
          </p:cNvSpPr>
          <p:nvPr>
            <p:ph type="title" idx="4294967295"/>
          </p:nvPr>
        </p:nvSpPr>
        <p:spPr>
          <a:xfrm>
            <a:off x="256241" y="222944"/>
            <a:ext cx="771525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33333"/>
                </a:solidFill>
                <a:effectLst/>
                <a:uLnTx/>
                <a:uFillTx/>
                <a:latin typeface="+mn-lt"/>
                <a:ea typeface="+mn-ea"/>
                <a:cs typeface="+mn-cs"/>
              </a:rPr>
              <a:t>Health Inequalities in Slough</a:t>
            </a:r>
          </a:p>
        </p:txBody>
      </p:sp>
      <p:graphicFrame>
        <p:nvGraphicFramePr>
          <p:cNvPr id="3" name="Table 3">
            <a:extLst>
              <a:ext uri="{FF2B5EF4-FFF2-40B4-BE49-F238E27FC236}">
                <a16:creationId xmlns:a16="http://schemas.microsoft.com/office/drawing/2014/main" id="{C3905482-C6BD-1474-21B4-632054E7B88D}"/>
              </a:ext>
            </a:extLst>
          </p:cNvPr>
          <p:cNvGraphicFramePr>
            <a:graphicFrameLocks noGrp="1"/>
          </p:cNvGraphicFramePr>
          <p:nvPr>
            <p:extLst>
              <p:ext uri="{D42A27DB-BD31-4B8C-83A1-F6EECF244321}">
                <p14:modId xmlns:p14="http://schemas.microsoft.com/office/powerpoint/2010/main" val="1652241331"/>
              </p:ext>
            </p:extLst>
          </p:nvPr>
        </p:nvGraphicFramePr>
        <p:xfrm>
          <a:off x="118674" y="746164"/>
          <a:ext cx="11876104" cy="5562428"/>
        </p:xfrm>
        <a:graphic>
          <a:graphicData uri="http://schemas.openxmlformats.org/drawingml/2006/table">
            <a:tbl>
              <a:tblPr firstRow="1" bandRow="1">
                <a:tableStyleId>{2D5ABB26-0587-4C30-8999-92F81FD0307C}</a:tableStyleId>
              </a:tblPr>
              <a:tblGrid>
                <a:gridCol w="922399">
                  <a:extLst>
                    <a:ext uri="{9D8B030D-6E8A-4147-A177-3AD203B41FA5}">
                      <a16:colId xmlns:a16="http://schemas.microsoft.com/office/drawing/2014/main" val="2786051514"/>
                    </a:ext>
                  </a:extLst>
                </a:gridCol>
                <a:gridCol w="3828042">
                  <a:extLst>
                    <a:ext uri="{9D8B030D-6E8A-4147-A177-3AD203B41FA5}">
                      <a16:colId xmlns:a16="http://schemas.microsoft.com/office/drawing/2014/main" val="875307090"/>
                    </a:ext>
                  </a:extLst>
                </a:gridCol>
                <a:gridCol w="2375221">
                  <a:extLst>
                    <a:ext uri="{9D8B030D-6E8A-4147-A177-3AD203B41FA5}">
                      <a16:colId xmlns:a16="http://schemas.microsoft.com/office/drawing/2014/main" val="2918345821"/>
                    </a:ext>
                  </a:extLst>
                </a:gridCol>
                <a:gridCol w="2375221">
                  <a:extLst>
                    <a:ext uri="{9D8B030D-6E8A-4147-A177-3AD203B41FA5}">
                      <a16:colId xmlns:a16="http://schemas.microsoft.com/office/drawing/2014/main" val="3078935411"/>
                    </a:ext>
                  </a:extLst>
                </a:gridCol>
                <a:gridCol w="2375221">
                  <a:extLst>
                    <a:ext uri="{9D8B030D-6E8A-4147-A177-3AD203B41FA5}">
                      <a16:colId xmlns:a16="http://schemas.microsoft.com/office/drawing/2014/main" val="755731101"/>
                    </a:ext>
                  </a:extLst>
                </a:gridCol>
              </a:tblGrid>
              <a:tr h="773870">
                <a:tc>
                  <a:txBody>
                    <a:bodyPr/>
                    <a:lstStyle/>
                    <a:p>
                      <a:pPr algn="ctr"/>
                      <a:endParaRPr lang="en-GB" sz="2400" dirty="0">
                        <a:solidFill>
                          <a:srgbClr val="3333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Health measure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Slough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RBWM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095839"/>
                  </a:ext>
                </a:extLst>
              </a:tr>
              <a:tr h="846539">
                <a:tc>
                  <a:txBody>
                    <a:bodyPr/>
                    <a:lstStyle/>
                    <a:p>
                      <a:pPr algn="ctr"/>
                      <a:endParaRPr lang="en-GB" sz="2400" dirty="0">
                        <a:solidFill>
                          <a:srgbClr val="3333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333333"/>
                          </a:solidFill>
                        </a:rPr>
                        <a:t>Healthy life expectancy (M)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58.1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69.4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63.1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7264913"/>
                  </a:ext>
                </a:extLst>
              </a:tr>
              <a:tr h="846539">
                <a:tc>
                  <a:txBody>
                    <a:bodyPr/>
                    <a:lstStyle/>
                    <a:p>
                      <a:pPr algn="ctr"/>
                      <a:endParaRPr lang="en-GB" sz="2400" dirty="0">
                        <a:solidFill>
                          <a:srgbClr val="3333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333333"/>
                          </a:solidFill>
                        </a:rPr>
                        <a:t>Healthy life expectancy (F)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60.3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70.3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63.9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7829532"/>
                  </a:ext>
                </a:extLst>
              </a:tr>
              <a:tr h="773870">
                <a:tc>
                  <a:txBody>
                    <a:bodyPr/>
                    <a:lstStyle/>
                    <a:p>
                      <a:pPr algn="ctr"/>
                      <a:endParaRPr lang="en-GB" sz="2400" dirty="0">
                        <a:solidFill>
                          <a:srgbClr val="3333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solidFill>
                            <a:srgbClr val="333333"/>
                          </a:solidFill>
                        </a:rPr>
                        <a:t>Mortality rate: cardiovascular</a:t>
                      </a:r>
                    </a:p>
                    <a:p>
                      <a:pPr algn="ctr"/>
                      <a:r>
                        <a:rPr lang="en-GB" sz="1800" dirty="0">
                          <a:solidFill>
                            <a:srgbClr val="333333"/>
                          </a:solidFill>
                        </a:rPr>
                        <a:t> </a:t>
                      </a:r>
                      <a:r>
                        <a:rPr lang="en-GB" sz="1200" dirty="0">
                          <a:solidFill>
                            <a:srgbClr val="333333"/>
                          </a:solidFill>
                        </a:rPr>
                        <a:t>(deaths per 100k under 75)</a:t>
                      </a:r>
                      <a:endParaRPr lang="en-GB" sz="1800" dirty="0">
                        <a:solidFill>
                          <a:srgbClr val="3333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96.8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50.2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70.4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3264265"/>
                  </a:ext>
                </a:extLst>
              </a:tr>
              <a:tr h="773870">
                <a:tc>
                  <a:txBody>
                    <a:bodyPr/>
                    <a:lstStyle/>
                    <a:p>
                      <a:pPr algn="ctr"/>
                      <a:endParaRPr lang="en-GB" sz="2400" dirty="0">
                        <a:solidFill>
                          <a:srgbClr val="3333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solidFill>
                            <a:srgbClr val="333333"/>
                          </a:solidFill>
                        </a:rPr>
                        <a:t>Year 6: prevalence of obesity</a:t>
                      </a:r>
                    </a:p>
                    <a:p>
                      <a:pPr algn="ctr"/>
                      <a:r>
                        <a:rPr lang="en-GB" sz="1200" dirty="0">
                          <a:solidFill>
                            <a:srgbClr val="333333"/>
                          </a:solidFill>
                        </a:rPr>
                        <a:t>(incl. severe obesity)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28.4%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17.4%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20.0%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7769777"/>
                  </a:ext>
                </a:extLst>
              </a:tr>
              <a:tr h="773870">
                <a:tc>
                  <a:txBody>
                    <a:bodyPr/>
                    <a:lstStyle/>
                    <a:p>
                      <a:pPr algn="ctr"/>
                      <a:endParaRPr lang="en-GB" sz="2400" dirty="0">
                        <a:solidFill>
                          <a:srgbClr val="3333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solidFill>
                            <a:srgbClr val="333333"/>
                          </a:solidFill>
                        </a:rPr>
                        <a:t>Low birth weight: term babies</a:t>
                      </a:r>
                    </a:p>
                    <a:p>
                      <a:pPr algn="ctr"/>
                      <a:r>
                        <a:rPr lang="en-GB" sz="1200" dirty="0">
                          <a:solidFill>
                            <a:srgbClr val="333333"/>
                          </a:solidFill>
                        </a:rPr>
                        <a:t>(under 2,500g)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013751"/>
                  </a:ext>
                </a:extLst>
              </a:tr>
              <a:tr h="773870">
                <a:tc>
                  <a:txBody>
                    <a:bodyPr/>
                    <a:lstStyle/>
                    <a:p>
                      <a:pPr algn="ctr"/>
                      <a:endParaRPr lang="en-GB" sz="2400" dirty="0">
                        <a:solidFill>
                          <a:srgbClr val="3333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solidFill>
                            <a:srgbClr val="333333"/>
                          </a:solidFill>
                        </a:rPr>
                        <a:t>% physically active adults</a:t>
                      </a:r>
                    </a:p>
                    <a:p>
                      <a:pPr algn="ctr"/>
                      <a:r>
                        <a:rPr lang="en-GB" sz="1200" dirty="0">
                          <a:solidFill>
                            <a:srgbClr val="333333"/>
                          </a:solidFill>
                        </a:rPr>
                        <a:t>(150+ minutes activity per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48.8%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70.8%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333333"/>
                          </a:solidFill>
                        </a:rPr>
                        <a:t>69.2%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6976391"/>
                  </a:ext>
                </a:extLst>
              </a:tr>
            </a:tbl>
          </a:graphicData>
        </a:graphic>
      </p:graphicFrame>
      <p:pic>
        <p:nvPicPr>
          <p:cNvPr id="5" name="Graphic 4">
            <a:extLst>
              <a:ext uri="{FF2B5EF4-FFF2-40B4-BE49-F238E27FC236}">
                <a16:creationId xmlns:a16="http://schemas.microsoft.com/office/drawing/2014/main" id="{58867578-8429-89EA-334C-044D552F1F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222" y="1596358"/>
            <a:ext cx="731904" cy="731904"/>
          </a:xfrm>
          <a:prstGeom prst="rect">
            <a:avLst/>
          </a:prstGeom>
        </p:spPr>
      </p:pic>
      <p:pic>
        <p:nvPicPr>
          <p:cNvPr id="6" name="Graphic 5">
            <a:extLst>
              <a:ext uri="{FF2B5EF4-FFF2-40B4-BE49-F238E27FC236}">
                <a16:creationId xmlns:a16="http://schemas.microsoft.com/office/drawing/2014/main" id="{F1142039-1965-7C3D-11F2-313336BF5BA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97222" y="2429522"/>
            <a:ext cx="731904" cy="731904"/>
          </a:xfrm>
          <a:prstGeom prst="rect">
            <a:avLst/>
          </a:prstGeom>
        </p:spPr>
      </p:pic>
      <p:pic>
        <p:nvPicPr>
          <p:cNvPr id="7" name="Graphic 6">
            <a:extLst>
              <a:ext uri="{FF2B5EF4-FFF2-40B4-BE49-F238E27FC236}">
                <a16:creationId xmlns:a16="http://schemas.microsoft.com/office/drawing/2014/main" id="{48DB9225-E110-5002-5F6A-A343E11D4A3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7222" y="3239634"/>
            <a:ext cx="731904" cy="731904"/>
          </a:xfrm>
          <a:prstGeom prst="rect">
            <a:avLst/>
          </a:prstGeom>
        </p:spPr>
      </p:pic>
      <p:pic>
        <p:nvPicPr>
          <p:cNvPr id="11" name="Graphic 10">
            <a:extLst>
              <a:ext uri="{FF2B5EF4-FFF2-40B4-BE49-F238E27FC236}">
                <a16:creationId xmlns:a16="http://schemas.microsoft.com/office/drawing/2014/main" id="{9843EFC4-60B8-597B-E5FC-F5AF0822E9E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97222" y="3996660"/>
            <a:ext cx="731904" cy="731904"/>
          </a:xfrm>
          <a:prstGeom prst="rect">
            <a:avLst/>
          </a:prstGeom>
        </p:spPr>
      </p:pic>
      <p:pic>
        <p:nvPicPr>
          <p:cNvPr id="12" name="Graphic 11">
            <a:extLst>
              <a:ext uri="{FF2B5EF4-FFF2-40B4-BE49-F238E27FC236}">
                <a16:creationId xmlns:a16="http://schemas.microsoft.com/office/drawing/2014/main" id="{55FF8333-1522-3CB0-5C1F-60F03CB67288}"/>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97222" y="4786674"/>
            <a:ext cx="731904" cy="731904"/>
          </a:xfrm>
          <a:prstGeom prst="rect">
            <a:avLst/>
          </a:prstGeom>
        </p:spPr>
      </p:pic>
      <p:pic>
        <p:nvPicPr>
          <p:cNvPr id="14" name="Graphic 13">
            <a:extLst>
              <a:ext uri="{FF2B5EF4-FFF2-40B4-BE49-F238E27FC236}">
                <a16:creationId xmlns:a16="http://schemas.microsoft.com/office/drawing/2014/main" id="{AC7C1708-6B86-0B87-C82D-C1B943919EEF}"/>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97222" y="5545219"/>
            <a:ext cx="731904" cy="731904"/>
          </a:xfrm>
          <a:prstGeom prst="rect">
            <a:avLst/>
          </a:prstGeom>
        </p:spPr>
      </p:pic>
      <p:sp>
        <p:nvSpPr>
          <p:cNvPr id="8" name="Slide Number Placeholder 7">
            <a:extLst>
              <a:ext uri="{FF2B5EF4-FFF2-40B4-BE49-F238E27FC236}">
                <a16:creationId xmlns:a16="http://schemas.microsoft.com/office/drawing/2014/main" id="{DDB838CE-C390-5A79-4445-0637791B6C0A}"/>
              </a:ext>
            </a:extLst>
          </p:cNvPr>
          <p:cNvSpPr>
            <a:spLocks noGrp="1"/>
          </p:cNvSpPr>
          <p:nvPr>
            <p:ph type="sldNum" sz="quarter" idx="12"/>
          </p:nvPr>
        </p:nvSpPr>
        <p:spPr/>
        <p:txBody>
          <a:bodyPr/>
          <a:lstStyle/>
          <a:p>
            <a:fld id="{CEDEF9C1-0071-4D4A-89AA-0CC05A8019E4}" type="slidenum">
              <a:rPr lang="en-US" smtClean="0"/>
              <a:t>20</a:t>
            </a:fld>
            <a:endParaRPr lang="en-US" dirty="0"/>
          </a:p>
        </p:txBody>
      </p:sp>
    </p:spTree>
    <p:extLst>
      <p:ext uri="{BB962C8B-B14F-4D97-AF65-F5344CB8AC3E}">
        <p14:creationId xmlns:p14="http://schemas.microsoft.com/office/powerpoint/2010/main" val="257139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03AC9F-F9DB-D851-D150-65666AA442ED}"/>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Population - General health</a:t>
            </a:r>
          </a:p>
        </p:txBody>
      </p:sp>
      <p:sp>
        <p:nvSpPr>
          <p:cNvPr id="19" name="TextBox 18">
            <a:extLst>
              <a:ext uri="{FF2B5EF4-FFF2-40B4-BE49-F238E27FC236}">
                <a16:creationId xmlns:a16="http://schemas.microsoft.com/office/drawing/2014/main" id="{B60C0D78-3568-B6D7-B7DD-CF10CF4567CB}"/>
              </a:ext>
            </a:extLst>
          </p:cNvPr>
          <p:cNvSpPr txBox="1"/>
          <p:nvPr/>
        </p:nvSpPr>
        <p:spPr>
          <a:xfrm>
            <a:off x="5346700" y="1212821"/>
            <a:ext cx="6393414" cy="2554545"/>
          </a:xfrm>
          <a:prstGeom prst="rect">
            <a:avLst/>
          </a:prstGeom>
          <a:noFill/>
        </p:spPr>
        <p:txBody>
          <a:bodyPr wrap="square" rtlCol="0">
            <a:spAutoFit/>
          </a:bodyPr>
          <a:lstStyle/>
          <a:p>
            <a:r>
              <a:rPr lang="en-GB" sz="2000" dirty="0">
                <a:solidFill>
                  <a:srgbClr val="333333"/>
                </a:solidFill>
              </a:rPr>
              <a:t>Over half of Slough’s population reported “very good” health in 2021. This proportion has increased since 2011.</a:t>
            </a:r>
          </a:p>
          <a:p>
            <a:endParaRPr lang="en-GB" sz="2000" dirty="0">
              <a:solidFill>
                <a:srgbClr val="333333"/>
              </a:solidFill>
              <a:highlight>
                <a:srgbClr val="FFFF00"/>
              </a:highlight>
            </a:endParaRPr>
          </a:p>
          <a:p>
            <a:r>
              <a:rPr lang="en-GB" sz="2000" dirty="0">
                <a:solidFill>
                  <a:srgbClr val="333333"/>
                </a:solidFill>
              </a:rPr>
              <a:t>Slough has a smaller proportion of residents reporting they have “very good” health than the England average and a slightly larger proportion of residents with “good” or “fair” health.</a:t>
            </a:r>
            <a:endParaRPr lang="en-GB" sz="2000" dirty="0">
              <a:solidFill>
                <a:srgbClr val="333333"/>
              </a:solidFill>
              <a:highlight>
                <a:srgbClr val="FFFF00"/>
              </a:highlight>
            </a:endParaRPr>
          </a:p>
        </p:txBody>
      </p:sp>
      <p:sp>
        <p:nvSpPr>
          <p:cNvPr id="7" name="Hexagon 6">
            <a:extLst>
              <a:ext uri="{FF2B5EF4-FFF2-40B4-BE49-F238E27FC236}">
                <a16:creationId xmlns:a16="http://schemas.microsoft.com/office/drawing/2014/main" id="{E866C644-C0FD-10D1-A155-84D5B69CB928}"/>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770C6603-9A8B-E666-5F40-9233121845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graphicFrame>
        <p:nvGraphicFramePr>
          <p:cNvPr id="9" name="Chart 8" descr="A bar chart comparing the standardised general health ratings for Slough residents in 2021 and 2011 and England in 2021. ">
            <a:extLst>
              <a:ext uri="{FF2B5EF4-FFF2-40B4-BE49-F238E27FC236}">
                <a16:creationId xmlns:a16="http://schemas.microsoft.com/office/drawing/2014/main" id="{65C214FD-DE27-E0B3-3485-85162F9E2D12}"/>
              </a:ext>
            </a:extLst>
          </p:cNvPr>
          <p:cNvGraphicFramePr>
            <a:graphicFrameLocks/>
          </p:cNvGraphicFramePr>
          <p:nvPr>
            <p:extLst>
              <p:ext uri="{D42A27DB-BD31-4B8C-83A1-F6EECF244321}">
                <p14:modId xmlns:p14="http://schemas.microsoft.com/office/powerpoint/2010/main" val="2978747268"/>
              </p:ext>
            </p:extLst>
          </p:nvPr>
        </p:nvGraphicFramePr>
        <p:xfrm>
          <a:off x="2" y="1086067"/>
          <a:ext cx="5272092" cy="5765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10">
            <a:extLst>
              <a:ext uri="{FF2B5EF4-FFF2-40B4-BE49-F238E27FC236}">
                <a16:creationId xmlns:a16="http://schemas.microsoft.com/office/drawing/2014/main" id="{8631DDED-3349-B567-F59E-30EE3BD4C9FB}"/>
              </a:ext>
            </a:extLst>
          </p:cNvPr>
          <p:cNvGraphicFramePr>
            <a:graphicFrameLocks noGrp="1"/>
          </p:cNvGraphicFramePr>
          <p:nvPr>
            <p:extLst>
              <p:ext uri="{D42A27DB-BD31-4B8C-83A1-F6EECF244321}">
                <p14:modId xmlns:p14="http://schemas.microsoft.com/office/powerpoint/2010/main" val="606452570"/>
              </p:ext>
            </p:extLst>
          </p:nvPr>
        </p:nvGraphicFramePr>
        <p:xfrm>
          <a:off x="5721349" y="4103077"/>
          <a:ext cx="5644115" cy="2060935"/>
        </p:xfrm>
        <a:graphic>
          <a:graphicData uri="http://schemas.openxmlformats.org/drawingml/2006/table">
            <a:tbl>
              <a:tblPr firstRow="1">
                <a:tableStyleId>{912C8C85-51F0-491E-9774-3900AFEF0FD7}</a:tableStyleId>
              </a:tblPr>
              <a:tblGrid>
                <a:gridCol w="3199913">
                  <a:extLst>
                    <a:ext uri="{9D8B030D-6E8A-4147-A177-3AD203B41FA5}">
                      <a16:colId xmlns:a16="http://schemas.microsoft.com/office/drawing/2014/main" val="3091279382"/>
                    </a:ext>
                  </a:extLst>
                </a:gridCol>
                <a:gridCol w="1222101">
                  <a:extLst>
                    <a:ext uri="{9D8B030D-6E8A-4147-A177-3AD203B41FA5}">
                      <a16:colId xmlns:a16="http://schemas.microsoft.com/office/drawing/2014/main" val="92265668"/>
                    </a:ext>
                  </a:extLst>
                </a:gridCol>
                <a:gridCol w="1222101">
                  <a:extLst>
                    <a:ext uri="{9D8B030D-6E8A-4147-A177-3AD203B41FA5}">
                      <a16:colId xmlns:a16="http://schemas.microsoft.com/office/drawing/2014/main" val="1141567870"/>
                    </a:ext>
                  </a:extLst>
                </a:gridCol>
              </a:tblGrid>
              <a:tr h="54979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u="none" strike="noStrike" dirty="0">
                          <a:solidFill>
                            <a:schemeClr val="bg1"/>
                          </a:solidFill>
                          <a:effectLst/>
                          <a:latin typeface="Calibri" panose="020F0502020204030204" pitchFamily="34" charset="0"/>
                          <a:cs typeface="Calibri" panose="020F0502020204030204" pitchFamily="34" charset="0"/>
                        </a:rPr>
                        <a:t>General Health (Non-standardised</a:t>
                      </a:r>
                      <a:r>
                        <a:rPr lang="en-GB" sz="1400" b="1" i="0" u="none" strike="noStrike" baseline="30000" dirty="0">
                          <a:solidFill>
                            <a:srgbClr val="FFFFFF"/>
                          </a:solidFill>
                          <a:effectLst/>
                          <a:latin typeface="Calibri" panose="020F0502020204030204" pitchFamily="34" charset="0"/>
                        </a:rPr>
                        <a:t>1</a:t>
                      </a:r>
                      <a:r>
                        <a:rPr lang="en-GB" sz="1400" b="1" u="none" strike="noStrike" dirty="0">
                          <a:solidFill>
                            <a:schemeClr val="bg1"/>
                          </a:solidFill>
                          <a:effectLst/>
                          <a:latin typeface="Calibri" panose="020F0502020204030204" pitchFamily="34" charset="0"/>
                          <a:cs typeface="Calibri" panose="020F0502020204030204" pitchFamily="34" charset="0"/>
                        </a:rPr>
                        <a:t>) </a:t>
                      </a:r>
                      <a:r>
                        <a:rPr lang="en-GB" sz="1400" b="1" i="0" u="none" strike="noStrike" dirty="0">
                          <a:solidFill>
                            <a:schemeClr val="bg1"/>
                          </a:solidFill>
                          <a:effectLst/>
                          <a:latin typeface="Calibri" panose="020F0502020204030204" pitchFamily="34" charset="0"/>
                          <a:cs typeface="Calibri" panose="020F0502020204030204" pitchFamily="34" charset="0"/>
                        </a:rPr>
                        <a:t>(2021)</a:t>
                      </a:r>
                    </a:p>
                  </a:txBody>
                  <a:tcPr marL="5443" marR="5443" marT="5443" marB="0" anchor="ctr">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algn="ctr" fontAlgn="b"/>
                      <a:r>
                        <a:rPr lang="en-GB" sz="1400" b="1" i="0" u="none" strike="noStrike" dirty="0">
                          <a:solidFill>
                            <a:schemeClr val="bg1"/>
                          </a:solidFill>
                          <a:effectLst/>
                          <a:latin typeface="Calibri" panose="020F0502020204030204" pitchFamily="34" charset="0"/>
                          <a:cs typeface="Calibri" panose="020F0502020204030204" pitchFamily="34" charset="0"/>
                        </a:rPr>
                        <a:t>Slough Number</a:t>
                      </a:r>
                    </a:p>
                  </a:txBody>
                  <a:tcPr marL="5443" marR="5443" marT="5443"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algn="ctr" fontAlgn="b"/>
                      <a:r>
                        <a:rPr lang="en-GB" sz="1400" b="1" u="none" strike="noStrike" dirty="0">
                          <a:solidFill>
                            <a:schemeClr val="bg1"/>
                          </a:solidFill>
                          <a:effectLst/>
                          <a:latin typeface="Calibri" panose="020F0502020204030204" pitchFamily="34" charset="0"/>
                          <a:cs typeface="Calibri" panose="020F0502020204030204" pitchFamily="34" charset="0"/>
                        </a:rPr>
                        <a:t>Slough %</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extLst>
                  <a:ext uri="{0D108BD9-81ED-4DB2-BD59-A6C34878D82A}">
                    <a16:rowId xmlns:a16="http://schemas.microsoft.com/office/drawing/2014/main" val="4153038040"/>
                  </a:ext>
                </a:extLst>
              </a:tr>
              <a:tr h="30222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Very good health</a:t>
                      </a:r>
                    </a:p>
                  </a:txBody>
                  <a:tcPr marL="6350" marR="6350" marT="6350" marB="0" anchor="ctr">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81,941</a:t>
                      </a:r>
                    </a:p>
                  </a:txBody>
                  <a:tcPr marL="6350" marR="6350" marT="6350" marB="0" anchor="ctr">
                    <a:lnL>
                      <a:noFill/>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51.7%</a:t>
                      </a:r>
                    </a:p>
                  </a:txBody>
                  <a:tcPr marL="6350" marR="6350" marT="6350"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6479137"/>
                  </a:ext>
                </a:extLst>
              </a:tr>
              <a:tr h="30222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Good health</a:t>
                      </a:r>
                    </a:p>
                  </a:txBody>
                  <a:tcPr marL="6350" marR="6350" marT="6350" marB="0" anchor="ctr">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53,816</a:t>
                      </a:r>
                    </a:p>
                  </a:txBody>
                  <a:tcPr marL="6350" marR="6350" marT="6350" marB="0" anchor="ctr">
                    <a:lnL>
                      <a:noFill/>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34.0%</a:t>
                      </a:r>
                    </a:p>
                  </a:txBody>
                  <a:tcPr marL="6350" marR="6350" marT="6350"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7319618"/>
                  </a:ext>
                </a:extLst>
              </a:tr>
              <a:tr h="30222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Fair health</a:t>
                      </a:r>
                    </a:p>
                  </a:txBody>
                  <a:tcPr marL="6350" marR="6350" marT="6350" marB="0" anchor="ctr">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16,804</a:t>
                      </a:r>
                    </a:p>
                  </a:txBody>
                  <a:tcPr marL="6350" marR="6350" marT="6350" marB="0" anchor="ctr">
                    <a:lnL>
                      <a:noFill/>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10.6%</a:t>
                      </a:r>
                    </a:p>
                  </a:txBody>
                  <a:tcPr marL="6350" marR="6350" marT="6350"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35184"/>
                  </a:ext>
                </a:extLst>
              </a:tr>
              <a:tr h="30222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Bad health</a:t>
                      </a:r>
                    </a:p>
                  </a:txBody>
                  <a:tcPr marL="6350" marR="6350" marT="6350" marB="0" anchor="ctr">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4,625</a:t>
                      </a:r>
                    </a:p>
                  </a:txBody>
                  <a:tcPr marL="6350" marR="6350" marT="6350" marB="0" anchor="ctr">
                    <a:lnL>
                      <a:noFill/>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2.9%</a:t>
                      </a:r>
                    </a:p>
                  </a:txBody>
                  <a:tcPr marL="6350" marR="6350" marT="6350"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174520"/>
                  </a:ext>
                </a:extLst>
              </a:tr>
              <a:tr h="30222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Very bad health</a:t>
                      </a:r>
                    </a:p>
                  </a:txBody>
                  <a:tcPr marL="6350" marR="6350" marT="6350" marB="0" anchor="ctr">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1,314</a:t>
                      </a:r>
                    </a:p>
                  </a:txBody>
                  <a:tcPr marL="6350" marR="6350" marT="6350" marB="0" anchor="ctr">
                    <a:lnL>
                      <a:noFill/>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0.8%</a:t>
                      </a:r>
                    </a:p>
                  </a:txBody>
                  <a:tcPr marL="6350" marR="6350" marT="6350"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7389333"/>
                  </a:ext>
                </a:extLst>
              </a:tr>
            </a:tbl>
          </a:graphicData>
        </a:graphic>
      </p:graphicFrame>
      <p:sp>
        <p:nvSpPr>
          <p:cNvPr id="3" name="Slide Number Placeholder 2">
            <a:extLst>
              <a:ext uri="{FF2B5EF4-FFF2-40B4-BE49-F238E27FC236}">
                <a16:creationId xmlns:a16="http://schemas.microsoft.com/office/drawing/2014/main" id="{D8F348D3-9A5C-C2AC-9EEF-E0C8DB736D41}"/>
              </a:ext>
            </a:extLst>
          </p:cNvPr>
          <p:cNvSpPr>
            <a:spLocks noGrp="1"/>
          </p:cNvSpPr>
          <p:nvPr>
            <p:ph type="sldNum" sz="quarter" idx="12"/>
          </p:nvPr>
        </p:nvSpPr>
        <p:spPr/>
        <p:txBody>
          <a:bodyPr/>
          <a:lstStyle/>
          <a:p>
            <a:fld id="{CEDEF9C1-0071-4D4A-89AA-0CC05A8019E4}" type="slidenum">
              <a:rPr lang="en-US" smtClean="0"/>
              <a:t>21</a:t>
            </a:fld>
            <a:endParaRPr lang="en-US" dirty="0"/>
          </a:p>
        </p:txBody>
      </p:sp>
    </p:spTree>
    <p:extLst>
      <p:ext uri="{BB962C8B-B14F-4D97-AF65-F5344CB8AC3E}">
        <p14:creationId xmlns:p14="http://schemas.microsoft.com/office/powerpoint/2010/main" val="2831764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03AC9F-F9DB-D851-D150-65666AA442ED}"/>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Population - General wellbeing</a:t>
            </a:r>
          </a:p>
        </p:txBody>
      </p:sp>
      <p:sp>
        <p:nvSpPr>
          <p:cNvPr id="19" name="TextBox 18">
            <a:extLst>
              <a:ext uri="{FF2B5EF4-FFF2-40B4-BE49-F238E27FC236}">
                <a16:creationId xmlns:a16="http://schemas.microsoft.com/office/drawing/2014/main" id="{B60C0D78-3568-B6D7-B7DD-CF10CF4567CB}"/>
              </a:ext>
            </a:extLst>
          </p:cNvPr>
          <p:cNvSpPr txBox="1"/>
          <p:nvPr/>
        </p:nvSpPr>
        <p:spPr>
          <a:xfrm>
            <a:off x="4605051" y="1212821"/>
            <a:ext cx="7135063" cy="3139321"/>
          </a:xfrm>
          <a:prstGeom prst="rect">
            <a:avLst/>
          </a:prstGeom>
          <a:noFill/>
        </p:spPr>
        <p:txBody>
          <a:bodyPr wrap="square" rtlCol="0">
            <a:spAutoFit/>
          </a:bodyPr>
          <a:lstStyle/>
          <a:p>
            <a:r>
              <a:rPr lang="en-GB" dirty="0">
                <a:solidFill>
                  <a:srgbClr val="333333"/>
                </a:solidFill>
              </a:rPr>
              <a:t>Slough has similar average scores for anxiety and happiness to the South East and England averages, but has lower average scores for life satisfaction and feeling that the things they do are worthwhile. </a:t>
            </a:r>
          </a:p>
          <a:p>
            <a:endParaRPr lang="en-GB" dirty="0">
              <a:solidFill>
                <a:srgbClr val="333333"/>
              </a:solidFill>
            </a:endParaRPr>
          </a:p>
          <a:p>
            <a:r>
              <a:rPr lang="en-GB" dirty="0">
                <a:solidFill>
                  <a:srgbClr val="333333"/>
                </a:solidFill>
              </a:rPr>
              <a:t>Slough has smaller proportions of people with “very good” ratings for anxiety, happiness, life satisfaction, and feeling worthwhile than the England average, but has higher proportions of “good” ratings. </a:t>
            </a:r>
          </a:p>
          <a:p>
            <a:endParaRPr lang="en-GB" dirty="0">
              <a:solidFill>
                <a:srgbClr val="333333"/>
              </a:solidFill>
            </a:endParaRPr>
          </a:p>
          <a:p>
            <a:r>
              <a:rPr lang="en-GB" dirty="0">
                <a:solidFill>
                  <a:srgbClr val="333333"/>
                </a:solidFill>
              </a:rPr>
              <a:t>Slough has smaller proportions of “poor” ratings for anxiety and happiness than the England average, but slightly higher proportions for “poor” life satisfaction and feeling worthwhile. </a:t>
            </a:r>
          </a:p>
        </p:txBody>
      </p:sp>
      <p:sp>
        <p:nvSpPr>
          <p:cNvPr id="7" name="Hexagon 6">
            <a:extLst>
              <a:ext uri="{FF2B5EF4-FFF2-40B4-BE49-F238E27FC236}">
                <a16:creationId xmlns:a16="http://schemas.microsoft.com/office/drawing/2014/main" id="{E866C644-C0FD-10D1-A155-84D5B69CB928}"/>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770C6603-9A8B-E666-5F40-9233121845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graphicFrame>
        <p:nvGraphicFramePr>
          <p:cNvPr id="10" name="Chart 9" descr="A bar chart comparing the average scores for general wellbeing for Slough in 2021 and 2011 and England in 2021. ">
            <a:extLst>
              <a:ext uri="{FF2B5EF4-FFF2-40B4-BE49-F238E27FC236}">
                <a16:creationId xmlns:a16="http://schemas.microsoft.com/office/drawing/2014/main" id="{D5AE8A89-73CF-A7E5-7C81-7E180E628430}"/>
              </a:ext>
            </a:extLst>
          </p:cNvPr>
          <p:cNvGraphicFramePr>
            <a:graphicFrameLocks/>
          </p:cNvGraphicFramePr>
          <p:nvPr>
            <p:extLst>
              <p:ext uri="{D42A27DB-BD31-4B8C-83A1-F6EECF244321}">
                <p14:modId xmlns:p14="http://schemas.microsoft.com/office/powerpoint/2010/main" val="1969302245"/>
              </p:ext>
            </p:extLst>
          </p:nvPr>
        </p:nvGraphicFramePr>
        <p:xfrm>
          <a:off x="257731" y="1082934"/>
          <a:ext cx="4142138" cy="35252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Table 12">
            <a:extLst>
              <a:ext uri="{FF2B5EF4-FFF2-40B4-BE49-F238E27FC236}">
                <a16:creationId xmlns:a16="http://schemas.microsoft.com/office/drawing/2014/main" id="{454DD3A0-4D7F-5094-15AB-2F84A7AF0745}"/>
              </a:ext>
            </a:extLst>
          </p:cNvPr>
          <p:cNvGraphicFramePr>
            <a:graphicFrameLocks noGrp="1"/>
          </p:cNvGraphicFramePr>
          <p:nvPr>
            <p:extLst>
              <p:ext uri="{D42A27DB-BD31-4B8C-83A1-F6EECF244321}">
                <p14:modId xmlns:p14="http://schemas.microsoft.com/office/powerpoint/2010/main" val="1648573361"/>
              </p:ext>
            </p:extLst>
          </p:nvPr>
        </p:nvGraphicFramePr>
        <p:xfrm>
          <a:off x="356883" y="4611290"/>
          <a:ext cx="11258855" cy="2035121"/>
        </p:xfrm>
        <a:graphic>
          <a:graphicData uri="http://schemas.openxmlformats.org/drawingml/2006/table">
            <a:tbl>
              <a:tblPr firstRow="1">
                <a:tableStyleId>{69012ECD-51FC-41F1-AA8D-1B2483CD663E}</a:tableStyleId>
              </a:tblPr>
              <a:tblGrid>
                <a:gridCol w="759663">
                  <a:extLst>
                    <a:ext uri="{9D8B030D-6E8A-4147-A177-3AD203B41FA5}">
                      <a16:colId xmlns:a16="http://schemas.microsoft.com/office/drawing/2014/main" val="521474325"/>
                    </a:ext>
                  </a:extLst>
                </a:gridCol>
                <a:gridCol w="1312399">
                  <a:extLst>
                    <a:ext uri="{9D8B030D-6E8A-4147-A177-3AD203B41FA5}">
                      <a16:colId xmlns:a16="http://schemas.microsoft.com/office/drawing/2014/main" val="197433988"/>
                    </a:ext>
                  </a:extLst>
                </a:gridCol>
                <a:gridCol w="1312399">
                  <a:extLst>
                    <a:ext uri="{9D8B030D-6E8A-4147-A177-3AD203B41FA5}">
                      <a16:colId xmlns:a16="http://schemas.microsoft.com/office/drawing/2014/main" val="628489013"/>
                    </a:ext>
                  </a:extLst>
                </a:gridCol>
                <a:gridCol w="1312399">
                  <a:extLst>
                    <a:ext uri="{9D8B030D-6E8A-4147-A177-3AD203B41FA5}">
                      <a16:colId xmlns:a16="http://schemas.microsoft.com/office/drawing/2014/main" val="2319197763"/>
                    </a:ext>
                  </a:extLst>
                </a:gridCol>
                <a:gridCol w="1312399">
                  <a:extLst>
                    <a:ext uri="{9D8B030D-6E8A-4147-A177-3AD203B41FA5}">
                      <a16:colId xmlns:a16="http://schemas.microsoft.com/office/drawing/2014/main" val="1462541090"/>
                    </a:ext>
                  </a:extLst>
                </a:gridCol>
                <a:gridCol w="1312399">
                  <a:extLst>
                    <a:ext uri="{9D8B030D-6E8A-4147-A177-3AD203B41FA5}">
                      <a16:colId xmlns:a16="http://schemas.microsoft.com/office/drawing/2014/main" val="1654539228"/>
                    </a:ext>
                  </a:extLst>
                </a:gridCol>
                <a:gridCol w="1312399">
                  <a:extLst>
                    <a:ext uri="{9D8B030D-6E8A-4147-A177-3AD203B41FA5}">
                      <a16:colId xmlns:a16="http://schemas.microsoft.com/office/drawing/2014/main" val="3653318136"/>
                    </a:ext>
                  </a:extLst>
                </a:gridCol>
                <a:gridCol w="1312399">
                  <a:extLst>
                    <a:ext uri="{9D8B030D-6E8A-4147-A177-3AD203B41FA5}">
                      <a16:colId xmlns:a16="http://schemas.microsoft.com/office/drawing/2014/main" val="1353343791"/>
                    </a:ext>
                  </a:extLst>
                </a:gridCol>
                <a:gridCol w="1312399">
                  <a:extLst>
                    <a:ext uri="{9D8B030D-6E8A-4147-A177-3AD203B41FA5}">
                      <a16:colId xmlns:a16="http://schemas.microsoft.com/office/drawing/2014/main" val="881586173"/>
                    </a:ext>
                  </a:extLst>
                </a:gridCol>
              </a:tblGrid>
              <a:tr h="635232">
                <a:tc>
                  <a:txBody>
                    <a:bodyPr/>
                    <a:lstStyle/>
                    <a:p>
                      <a:pPr algn="l" fontAlgn="b"/>
                      <a:r>
                        <a:rPr lang="en-GB" sz="1400" b="1" i="0" u="none" strike="noStrike" dirty="0">
                          <a:solidFill>
                            <a:schemeClr val="bg1"/>
                          </a:solidFill>
                          <a:effectLst/>
                          <a:latin typeface="Calibri" panose="020F0502020204030204" pitchFamily="34" charset="0"/>
                          <a:cs typeface="Calibri" panose="020F0502020204030204" pitchFamily="34" charset="0"/>
                        </a:rPr>
                        <a:t>Rating</a:t>
                      </a:r>
                    </a:p>
                  </a:txBody>
                  <a:tcPr marL="6350" marR="6350" marT="6350" marB="0" anchor="ctr">
                    <a:lnL w="12700" cap="flat" cmpd="sng" algn="ctr">
                      <a:solidFill>
                        <a:srgbClr val="9E66AA"/>
                      </a:solid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t"/>
                      <a:r>
                        <a:rPr lang="en-GB" sz="1400" b="1" i="0" u="none" strike="noStrike" dirty="0">
                          <a:solidFill>
                            <a:schemeClr val="bg1"/>
                          </a:solidFill>
                          <a:effectLst/>
                          <a:latin typeface="Calibri" panose="020F0502020204030204" pitchFamily="34" charset="0"/>
                          <a:cs typeface="Calibri" panose="020F0502020204030204" pitchFamily="34" charset="0"/>
                        </a:rPr>
                        <a:t>Slough Anxiety</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t"/>
                      <a:r>
                        <a:rPr lang="en-GB" sz="1400" b="1" i="0" u="none" strike="noStrike" dirty="0">
                          <a:solidFill>
                            <a:schemeClr val="bg1"/>
                          </a:solidFill>
                          <a:effectLst/>
                          <a:latin typeface="Calibri" panose="020F0502020204030204" pitchFamily="34" charset="0"/>
                          <a:cs typeface="Calibri" panose="020F0502020204030204" pitchFamily="34" charset="0"/>
                        </a:rPr>
                        <a:t>England Anxiety</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t"/>
                      <a:r>
                        <a:rPr lang="en-GB" sz="1400" b="1" i="0" u="none" strike="noStrike" dirty="0">
                          <a:solidFill>
                            <a:schemeClr val="bg1"/>
                          </a:solidFill>
                          <a:effectLst/>
                          <a:latin typeface="Calibri" panose="020F0502020204030204" pitchFamily="34" charset="0"/>
                          <a:cs typeface="Calibri" panose="020F0502020204030204" pitchFamily="34" charset="0"/>
                        </a:rPr>
                        <a:t>Slough Happiness</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t"/>
                      <a:r>
                        <a:rPr lang="en-GB" sz="1400" b="1" i="0" u="none" strike="noStrike" dirty="0">
                          <a:solidFill>
                            <a:schemeClr val="bg1"/>
                          </a:solidFill>
                          <a:effectLst/>
                          <a:latin typeface="Calibri" panose="020F0502020204030204" pitchFamily="34" charset="0"/>
                          <a:cs typeface="Calibri" panose="020F0502020204030204" pitchFamily="34" charset="0"/>
                        </a:rPr>
                        <a:t>England Happiness</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400" b="1" i="0" u="none" strike="noStrike" dirty="0">
                          <a:solidFill>
                            <a:schemeClr val="bg1"/>
                          </a:solidFill>
                          <a:effectLst/>
                          <a:latin typeface="Calibri" panose="020F0502020204030204" pitchFamily="34" charset="0"/>
                          <a:cs typeface="Calibri" panose="020F0502020204030204" pitchFamily="34" charset="0"/>
                        </a:rPr>
                        <a:t>Slough Life Satisfaction</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400" b="1" i="0" u="none" strike="noStrike" dirty="0">
                          <a:solidFill>
                            <a:schemeClr val="bg1"/>
                          </a:solidFill>
                          <a:effectLst/>
                          <a:latin typeface="Calibri" panose="020F0502020204030204" pitchFamily="34" charset="0"/>
                          <a:cs typeface="Calibri" panose="020F0502020204030204" pitchFamily="34" charset="0"/>
                        </a:rPr>
                        <a:t>England Life Satisfaction</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t"/>
                      <a:r>
                        <a:rPr lang="en-GB" sz="1400" b="1" i="0" u="none" strike="noStrike" dirty="0">
                          <a:solidFill>
                            <a:schemeClr val="bg1"/>
                          </a:solidFill>
                          <a:effectLst/>
                          <a:latin typeface="Calibri" panose="020F0502020204030204" pitchFamily="34" charset="0"/>
                          <a:cs typeface="Calibri" panose="020F0502020204030204" pitchFamily="34" charset="0"/>
                        </a:rPr>
                        <a:t>Slough Worthwhile</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t"/>
                      <a:r>
                        <a:rPr lang="en-GB" sz="1400" b="1" i="0" u="none" strike="noStrike" dirty="0">
                          <a:solidFill>
                            <a:schemeClr val="bg1"/>
                          </a:solidFill>
                          <a:effectLst/>
                          <a:latin typeface="Calibri" panose="020F0502020204030204" pitchFamily="34" charset="0"/>
                          <a:cs typeface="Calibri" panose="020F0502020204030204" pitchFamily="34" charset="0"/>
                        </a:rPr>
                        <a:t>England Worthwhile</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extLst>
                  <a:ext uri="{0D108BD9-81ED-4DB2-BD59-A6C34878D82A}">
                    <a16:rowId xmlns:a16="http://schemas.microsoft.com/office/drawing/2014/main" val="181465353"/>
                  </a:ext>
                </a:extLst>
              </a:tr>
              <a:tr h="322273">
                <a:tc>
                  <a:txBody>
                    <a:bodyPr/>
                    <a:lstStyle/>
                    <a:p>
                      <a:pPr algn="l" fontAlgn="t"/>
                      <a:r>
                        <a:rPr lang="en-GB" sz="1400" b="0" i="0" u="none" strike="noStrike" dirty="0">
                          <a:solidFill>
                            <a:srgbClr val="000000"/>
                          </a:solidFill>
                          <a:effectLst/>
                          <a:latin typeface="Calibri" panose="020F0502020204030204" pitchFamily="34" charset="0"/>
                          <a:cs typeface="Calibri" panose="020F0502020204030204" pitchFamily="34" charset="0"/>
                        </a:rPr>
                        <a:t>Very Good</a:t>
                      </a:r>
                    </a:p>
                  </a:txBody>
                  <a:tcPr marL="6350" marR="6350" marT="6350" marB="0" anchor="ctr">
                    <a:lnL w="12700" cap="flat" cmpd="sng" algn="ctr">
                      <a:solidFill>
                        <a:srgbClr val="9E66AA"/>
                      </a:solid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31.0%</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35.7%</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31.8%</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32.3%</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16.0%</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26.0%</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25.0%</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32.6%</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57150380"/>
                  </a:ext>
                </a:extLst>
              </a:tr>
              <a:tr h="322273">
                <a:tc>
                  <a:txBody>
                    <a:bodyPr/>
                    <a:lstStyle/>
                    <a:p>
                      <a:pPr algn="l" fontAlgn="t"/>
                      <a:r>
                        <a:rPr lang="en-GB" sz="1400" b="0" i="0" u="none" strike="noStrike" dirty="0">
                          <a:solidFill>
                            <a:srgbClr val="000000"/>
                          </a:solidFill>
                          <a:effectLst/>
                          <a:latin typeface="Calibri" panose="020F0502020204030204" pitchFamily="34" charset="0"/>
                          <a:cs typeface="Calibri" panose="020F0502020204030204" pitchFamily="34" charset="0"/>
                        </a:rPr>
                        <a:t>Good</a:t>
                      </a:r>
                    </a:p>
                  </a:txBody>
                  <a:tcPr marL="6350" marR="6350" marT="6350" marB="0" anchor="ctr">
                    <a:lnL w="12700" cap="flat" cmpd="sng" algn="ctr">
                      <a:solidFill>
                        <a:srgbClr val="9E66AA"/>
                      </a:solid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29.0%</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24.1%</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43.8%</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42.5%</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61.6%</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54.0%</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53.9%</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50.3%</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4022631372"/>
                  </a:ext>
                </a:extLst>
              </a:tr>
              <a:tr h="322273">
                <a:tc>
                  <a:txBody>
                    <a:bodyPr/>
                    <a:lstStyle/>
                    <a:p>
                      <a:pPr algn="l" fontAlgn="t"/>
                      <a:r>
                        <a:rPr lang="en-GB" sz="1400" b="0" i="0" u="none" strike="noStrike" dirty="0">
                          <a:solidFill>
                            <a:srgbClr val="000000"/>
                          </a:solidFill>
                          <a:effectLst/>
                          <a:latin typeface="Calibri" panose="020F0502020204030204" pitchFamily="34" charset="0"/>
                          <a:cs typeface="Calibri" panose="020F0502020204030204" pitchFamily="34" charset="0"/>
                        </a:rPr>
                        <a:t>Fair</a:t>
                      </a:r>
                    </a:p>
                  </a:txBody>
                  <a:tcPr marL="6350" marR="6350" marT="6350" marB="0" anchor="ctr">
                    <a:lnL w="12700" cap="flat" cmpd="sng" algn="ctr">
                      <a:solidFill>
                        <a:srgbClr val="9E66AA"/>
                      </a:solid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22.3%</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17.6%</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16.8%</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16.8%</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17.0%</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15.1%</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17.1%</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13.1%</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811332965"/>
                  </a:ext>
                </a:extLst>
              </a:tr>
              <a:tr h="322273">
                <a:tc>
                  <a:txBody>
                    <a:bodyPr/>
                    <a:lstStyle/>
                    <a:p>
                      <a:pPr algn="l" fontAlgn="t"/>
                      <a:r>
                        <a:rPr lang="en-GB" sz="1400" b="0" i="0" u="none" strike="noStrike" dirty="0">
                          <a:solidFill>
                            <a:srgbClr val="000000"/>
                          </a:solidFill>
                          <a:effectLst/>
                          <a:latin typeface="Calibri" panose="020F0502020204030204" pitchFamily="34" charset="0"/>
                          <a:cs typeface="Calibri" panose="020F0502020204030204" pitchFamily="34" charset="0"/>
                        </a:rPr>
                        <a:t>Poor</a:t>
                      </a:r>
                    </a:p>
                  </a:txBody>
                  <a:tcPr marL="6350" marR="6350" marT="6350" marB="0" anchor="ctr">
                    <a:lnL w="12700" cap="flat" cmpd="sng" algn="ctr">
                      <a:solidFill>
                        <a:srgbClr val="9E66AA"/>
                      </a:solid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17.8%</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22.6%</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7.6%</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8.4%</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5.4%</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5.0%</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4.1%</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4.0%</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2475546990"/>
                  </a:ext>
                </a:extLst>
              </a:tr>
            </a:tbl>
          </a:graphicData>
        </a:graphic>
      </p:graphicFrame>
      <p:sp>
        <p:nvSpPr>
          <p:cNvPr id="3" name="Slide Number Placeholder 2">
            <a:extLst>
              <a:ext uri="{FF2B5EF4-FFF2-40B4-BE49-F238E27FC236}">
                <a16:creationId xmlns:a16="http://schemas.microsoft.com/office/drawing/2014/main" id="{D8F348D3-9A5C-C2AC-9EEF-E0C8DB736D41}"/>
              </a:ext>
            </a:extLst>
          </p:cNvPr>
          <p:cNvSpPr>
            <a:spLocks noGrp="1"/>
          </p:cNvSpPr>
          <p:nvPr>
            <p:ph type="sldNum" sz="quarter" idx="12"/>
          </p:nvPr>
        </p:nvSpPr>
        <p:spPr/>
        <p:txBody>
          <a:bodyPr/>
          <a:lstStyle/>
          <a:p>
            <a:fld id="{CEDEF9C1-0071-4D4A-89AA-0CC05A8019E4}" type="slidenum">
              <a:rPr lang="en-US" smtClean="0"/>
              <a:t>22</a:t>
            </a:fld>
            <a:endParaRPr lang="en-US" dirty="0"/>
          </a:p>
        </p:txBody>
      </p:sp>
    </p:spTree>
    <p:extLst>
      <p:ext uri="{BB962C8B-B14F-4D97-AF65-F5344CB8AC3E}">
        <p14:creationId xmlns:p14="http://schemas.microsoft.com/office/powerpoint/2010/main" val="2268828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03AC9F-F9DB-D851-D150-65666AA442ED}"/>
              </a:ext>
            </a:extLst>
          </p:cNvPr>
          <p:cNvSpPr>
            <a:spLocks noGrp="1"/>
          </p:cNvSpPr>
          <p:nvPr>
            <p:ph type="title" idx="4294967295"/>
          </p:nvPr>
        </p:nvSpPr>
        <p:spPr>
          <a:xfrm>
            <a:off x="451885" y="329922"/>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Population – Disability (1)</a:t>
            </a:r>
          </a:p>
        </p:txBody>
      </p:sp>
      <p:sp>
        <p:nvSpPr>
          <p:cNvPr id="19" name="TextBox 18">
            <a:extLst>
              <a:ext uri="{FF2B5EF4-FFF2-40B4-BE49-F238E27FC236}">
                <a16:creationId xmlns:a16="http://schemas.microsoft.com/office/drawing/2014/main" id="{B60C0D78-3568-B6D7-B7DD-CF10CF4567CB}"/>
              </a:ext>
            </a:extLst>
          </p:cNvPr>
          <p:cNvSpPr txBox="1"/>
          <p:nvPr/>
        </p:nvSpPr>
        <p:spPr>
          <a:xfrm>
            <a:off x="5346700" y="1212821"/>
            <a:ext cx="6393414" cy="2862322"/>
          </a:xfrm>
          <a:prstGeom prst="rect">
            <a:avLst/>
          </a:prstGeom>
          <a:noFill/>
        </p:spPr>
        <p:txBody>
          <a:bodyPr wrap="square" rtlCol="0">
            <a:spAutoFit/>
          </a:bodyPr>
          <a:lstStyle/>
          <a:p>
            <a:r>
              <a:rPr lang="en-GB" sz="2000" dirty="0">
                <a:solidFill>
                  <a:srgbClr val="333333"/>
                </a:solidFill>
              </a:rPr>
              <a:t>The proportion of disabled people in Slough has decreased since 2011. However, it is important to note that the ONS has changed the way it identifies disabled people</a:t>
            </a:r>
            <a:r>
              <a:rPr lang="en-GB" sz="2000" baseline="30000" dirty="0">
                <a:solidFill>
                  <a:srgbClr val="333333"/>
                </a:solidFill>
              </a:rPr>
              <a:t>2</a:t>
            </a:r>
            <a:r>
              <a:rPr lang="en-GB" sz="2000" dirty="0">
                <a:solidFill>
                  <a:srgbClr val="333333"/>
                </a:solidFill>
              </a:rPr>
              <a:t>, which may have impacted the number of people identified as disabled in the data. </a:t>
            </a:r>
          </a:p>
          <a:p>
            <a:endParaRPr lang="en-GB" sz="2000" dirty="0">
              <a:solidFill>
                <a:srgbClr val="333333"/>
              </a:solidFill>
            </a:endParaRPr>
          </a:p>
          <a:p>
            <a:r>
              <a:rPr lang="en-GB" sz="2000" dirty="0">
                <a:solidFill>
                  <a:srgbClr val="333333"/>
                </a:solidFill>
              </a:rPr>
              <a:t>Slough has a smaller proportion of disabled people than the England average. </a:t>
            </a:r>
          </a:p>
          <a:p>
            <a:endParaRPr lang="en-GB" sz="2000" dirty="0">
              <a:solidFill>
                <a:srgbClr val="333333"/>
              </a:solidFill>
            </a:endParaRPr>
          </a:p>
        </p:txBody>
      </p:sp>
      <p:graphicFrame>
        <p:nvGraphicFramePr>
          <p:cNvPr id="12" name="Chart 11" descr="A bar chart comparing the standardised proportions of disabled residents in Slough in 2021 and 2011 and England in 2021. ">
            <a:extLst>
              <a:ext uri="{FF2B5EF4-FFF2-40B4-BE49-F238E27FC236}">
                <a16:creationId xmlns:a16="http://schemas.microsoft.com/office/drawing/2014/main" id="{5EF6A6E0-962E-76EE-FF40-46293AE22C6E}"/>
              </a:ext>
            </a:extLst>
          </p:cNvPr>
          <p:cNvGraphicFramePr>
            <a:graphicFrameLocks/>
          </p:cNvGraphicFramePr>
          <p:nvPr>
            <p:extLst>
              <p:ext uri="{D42A27DB-BD31-4B8C-83A1-F6EECF244321}">
                <p14:modId xmlns:p14="http://schemas.microsoft.com/office/powerpoint/2010/main" val="2298886365"/>
              </p:ext>
            </p:extLst>
          </p:nvPr>
        </p:nvGraphicFramePr>
        <p:xfrm>
          <a:off x="0" y="1092500"/>
          <a:ext cx="5272094" cy="576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4B53B0AE-4EA6-7251-CAFA-037CC0956F5A}"/>
              </a:ext>
            </a:extLst>
          </p:cNvPr>
          <p:cNvGraphicFramePr>
            <a:graphicFrameLocks noGrp="1"/>
          </p:cNvGraphicFramePr>
          <p:nvPr>
            <p:extLst>
              <p:ext uri="{D42A27DB-BD31-4B8C-83A1-F6EECF244321}">
                <p14:modId xmlns:p14="http://schemas.microsoft.com/office/powerpoint/2010/main" val="2323563631"/>
              </p:ext>
            </p:extLst>
          </p:nvPr>
        </p:nvGraphicFramePr>
        <p:xfrm>
          <a:off x="5772693" y="4259543"/>
          <a:ext cx="5541427" cy="1694336"/>
        </p:xfrm>
        <a:graphic>
          <a:graphicData uri="http://schemas.openxmlformats.org/drawingml/2006/table">
            <a:tbl>
              <a:tblPr firstRow="1">
                <a:tableStyleId>{69012ECD-51FC-41F1-AA8D-1B2483CD663E}</a:tableStyleId>
              </a:tblPr>
              <a:tblGrid>
                <a:gridCol w="3446463">
                  <a:extLst>
                    <a:ext uri="{9D8B030D-6E8A-4147-A177-3AD203B41FA5}">
                      <a16:colId xmlns:a16="http://schemas.microsoft.com/office/drawing/2014/main" val="2861644886"/>
                    </a:ext>
                  </a:extLst>
                </a:gridCol>
                <a:gridCol w="1167490">
                  <a:extLst>
                    <a:ext uri="{9D8B030D-6E8A-4147-A177-3AD203B41FA5}">
                      <a16:colId xmlns:a16="http://schemas.microsoft.com/office/drawing/2014/main" val="2455096854"/>
                    </a:ext>
                  </a:extLst>
                </a:gridCol>
                <a:gridCol w="927474">
                  <a:extLst>
                    <a:ext uri="{9D8B030D-6E8A-4147-A177-3AD203B41FA5}">
                      <a16:colId xmlns:a16="http://schemas.microsoft.com/office/drawing/2014/main" val="4007852572"/>
                    </a:ext>
                  </a:extLst>
                </a:gridCol>
              </a:tblGrid>
              <a:tr h="403392">
                <a:tc>
                  <a:txBody>
                    <a:bodyPr/>
                    <a:lstStyle/>
                    <a:p>
                      <a:pPr algn="l" fontAlgn="b"/>
                      <a:r>
                        <a:rPr lang="en-GB" sz="1400" b="1" u="none" strike="noStrike" dirty="0">
                          <a:solidFill>
                            <a:schemeClr val="bg1"/>
                          </a:solidFill>
                          <a:effectLst/>
                          <a:latin typeface="Calibri" panose="020F0502020204030204" pitchFamily="34" charset="0"/>
                          <a:cs typeface="Calibri" panose="020F0502020204030204" pitchFamily="34" charset="0"/>
                        </a:rPr>
                        <a:t>Disability (Non-standardised</a:t>
                      </a:r>
                      <a:r>
                        <a:rPr lang="en-GB" sz="1400" b="1" u="none" strike="noStrike" baseline="30000" dirty="0">
                          <a:solidFill>
                            <a:schemeClr val="bg1"/>
                          </a:solidFill>
                          <a:effectLst/>
                          <a:latin typeface="Calibri" panose="020F0502020204030204" pitchFamily="34" charset="0"/>
                          <a:cs typeface="Calibri" panose="020F0502020204030204" pitchFamily="34" charset="0"/>
                        </a:rPr>
                        <a:t>1</a:t>
                      </a:r>
                      <a:r>
                        <a:rPr lang="en-GB" sz="1400" b="1" u="none" strike="noStrike" dirty="0">
                          <a:solidFill>
                            <a:schemeClr val="bg1"/>
                          </a:solidFill>
                          <a:effectLst/>
                          <a:latin typeface="Calibri" panose="020F0502020204030204" pitchFamily="34" charset="0"/>
                          <a:cs typeface="Calibri" panose="020F0502020204030204" pitchFamily="34" charset="0"/>
                        </a:rPr>
                        <a:t>) (2021)</a:t>
                      </a:r>
                    </a:p>
                  </a:txBody>
                  <a:tcPr marL="5443" marR="5443" marT="5443" marB="0" anchor="ctr">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u="none" strike="noStrike" kern="1200" dirty="0">
                          <a:solidFill>
                            <a:schemeClr val="bg1"/>
                          </a:solidFill>
                          <a:effectLst/>
                          <a:latin typeface="Calibri" panose="020F0502020204030204" pitchFamily="34" charset="0"/>
                          <a:ea typeface="+mn-ea"/>
                          <a:cs typeface="Calibri" panose="020F0502020204030204" pitchFamily="34" charset="0"/>
                        </a:rPr>
                        <a:t>Slough Number</a:t>
                      </a:r>
                    </a:p>
                  </a:txBody>
                  <a:tcPr marL="5443" marR="5443" marT="5443"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u="none" strike="noStrike" kern="1200" dirty="0">
                          <a:solidFill>
                            <a:schemeClr val="bg1"/>
                          </a:solidFill>
                          <a:effectLst/>
                          <a:latin typeface="Calibri" panose="020F0502020204030204" pitchFamily="34" charset="0"/>
                          <a:ea typeface="+mn-ea"/>
                          <a:cs typeface="Calibri" panose="020F0502020204030204" pitchFamily="34" charset="0"/>
                        </a:rPr>
                        <a:t>Slough %</a:t>
                      </a:r>
                    </a:p>
                  </a:txBody>
                  <a:tcPr marL="5443" marR="5443" marT="5443" marB="0" anchor="ctr">
                    <a:lnL w="12700" cap="flat" cmpd="sng" algn="ctr">
                      <a:solidFill>
                        <a:srgbClr val="9E66AA"/>
                      </a:solid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extLst>
                  <a:ext uri="{0D108BD9-81ED-4DB2-BD59-A6C34878D82A}">
                    <a16:rowId xmlns:a16="http://schemas.microsoft.com/office/drawing/2014/main" val="2406656247"/>
                  </a:ext>
                </a:extLst>
              </a:tr>
              <a:tr h="322736">
                <a:tc>
                  <a:txBody>
                    <a:bodyPr/>
                    <a:lstStyle/>
                    <a:p>
                      <a:pPr algn="l" fontAlgn="ctr"/>
                      <a:r>
                        <a:rPr lang="en-GB" sz="1400" b="0" i="0" u="none" strike="noStrike" dirty="0">
                          <a:solidFill>
                            <a:srgbClr val="000000"/>
                          </a:solidFill>
                          <a:effectLst/>
                          <a:latin typeface="Calibri" panose="020F0502020204030204" pitchFamily="34" charset="0"/>
                          <a:cs typeface="Calibri" panose="020F0502020204030204" pitchFamily="34" charset="0"/>
                        </a:rPr>
                        <a:t>Disabled: Total</a:t>
                      </a:r>
                    </a:p>
                  </a:txBody>
                  <a:tcPr marL="6350" marR="6350" marT="6350" marB="0" anchor="ctr">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400" b="0" i="0" u="none" strike="noStrike" dirty="0">
                          <a:solidFill>
                            <a:srgbClr val="000000"/>
                          </a:solidFill>
                          <a:effectLst/>
                          <a:latin typeface="Calibri" panose="020F0502020204030204" pitchFamily="34" charset="0"/>
                        </a:rPr>
                        <a:t>17,975</a:t>
                      </a:r>
                    </a:p>
                  </a:txBody>
                  <a:tcPr marL="6350" marR="6350" marT="6350" marB="0" anchor="ctr">
                    <a:lnL>
                      <a:noFill/>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400" b="0" i="0" u="none" strike="noStrike" dirty="0">
                          <a:solidFill>
                            <a:srgbClr val="000000"/>
                          </a:solidFill>
                          <a:effectLst/>
                          <a:latin typeface="Calibri" panose="020F0502020204030204" pitchFamily="34" charset="0"/>
                        </a:rPr>
                        <a:t>11.3%</a:t>
                      </a:r>
                    </a:p>
                  </a:txBody>
                  <a:tcPr marL="6350" marR="6350" marT="6350"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704104"/>
                  </a:ext>
                </a:extLst>
              </a:tr>
              <a:tr h="322736">
                <a:tc>
                  <a:txBody>
                    <a:bodyPr/>
                    <a:lstStyle/>
                    <a:p>
                      <a:pPr algn="l" fontAlgn="ctr"/>
                      <a:r>
                        <a:rPr lang="en-GB" sz="1400" b="0" i="0" u="none" strike="noStrike" dirty="0">
                          <a:solidFill>
                            <a:srgbClr val="000000"/>
                          </a:solidFill>
                          <a:effectLst/>
                          <a:latin typeface="Calibri" panose="020F0502020204030204" pitchFamily="34" charset="0"/>
                          <a:cs typeface="Calibri" panose="020F0502020204030204" pitchFamily="34" charset="0"/>
                        </a:rPr>
                        <a:t>Disabled: Day-to-day activities limited a lot</a:t>
                      </a:r>
                    </a:p>
                  </a:txBody>
                  <a:tcPr marL="6350" marR="6350" marT="6350" marB="0" anchor="ctr">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7,880</a:t>
                      </a:r>
                    </a:p>
                  </a:txBody>
                  <a:tcPr marL="6350" marR="6350" marT="6350" marB="0" anchor="ctr">
                    <a:lnL>
                      <a:noFill/>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5.0%</a:t>
                      </a:r>
                    </a:p>
                  </a:txBody>
                  <a:tcPr marL="6350" marR="6350" marT="6350"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7274325"/>
                  </a:ext>
                </a:extLst>
              </a:tr>
              <a:tr h="322736">
                <a:tc>
                  <a:txBody>
                    <a:bodyPr/>
                    <a:lstStyle/>
                    <a:p>
                      <a:pPr algn="l" fontAlgn="ctr"/>
                      <a:r>
                        <a:rPr lang="en-GB" sz="1400" b="0" i="0" u="none" strike="noStrike" dirty="0">
                          <a:solidFill>
                            <a:srgbClr val="000000"/>
                          </a:solidFill>
                          <a:effectLst/>
                          <a:latin typeface="Calibri" panose="020F0502020204030204" pitchFamily="34" charset="0"/>
                          <a:cs typeface="Calibri" panose="020F0502020204030204" pitchFamily="34" charset="0"/>
                        </a:rPr>
                        <a:t>Disabled: Day-to-day activities limited a little</a:t>
                      </a:r>
                    </a:p>
                  </a:txBody>
                  <a:tcPr marL="6350" marR="6350" marT="6350" marB="0" anchor="ctr">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10,095</a:t>
                      </a:r>
                    </a:p>
                  </a:txBody>
                  <a:tcPr marL="6350" marR="6350" marT="6350" marB="0" anchor="ctr">
                    <a:lnL>
                      <a:noFill/>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6.4%</a:t>
                      </a:r>
                    </a:p>
                  </a:txBody>
                  <a:tcPr marL="6350" marR="6350" marT="6350"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414580"/>
                  </a:ext>
                </a:extLst>
              </a:tr>
              <a:tr h="322736">
                <a:tc>
                  <a:txBody>
                    <a:bodyPr/>
                    <a:lstStyle/>
                    <a:p>
                      <a:pPr algn="l" fontAlgn="ctr"/>
                      <a:r>
                        <a:rPr lang="en-GB" sz="1400" b="0" i="0" u="none" strike="noStrike" dirty="0">
                          <a:solidFill>
                            <a:srgbClr val="000000"/>
                          </a:solidFill>
                          <a:effectLst/>
                          <a:latin typeface="Calibri" panose="020F0502020204030204" pitchFamily="34" charset="0"/>
                          <a:cs typeface="Calibri" panose="020F0502020204030204" pitchFamily="34" charset="0"/>
                        </a:rPr>
                        <a:t>Not disabled/day-to-day activities not limited</a:t>
                      </a:r>
                    </a:p>
                  </a:txBody>
                  <a:tcPr marL="6350" marR="6350" marT="6350" marB="0" anchor="ctr">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140,523</a:t>
                      </a:r>
                    </a:p>
                  </a:txBody>
                  <a:tcPr marL="6350" marR="6350" marT="6350" marB="0" anchor="ctr">
                    <a:lnL>
                      <a:noFill/>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88.7%</a:t>
                      </a:r>
                    </a:p>
                  </a:txBody>
                  <a:tcPr marL="6350" marR="6350" marT="6350"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5232035"/>
                  </a:ext>
                </a:extLst>
              </a:tr>
            </a:tbl>
          </a:graphicData>
        </a:graphic>
      </p:graphicFrame>
      <p:sp>
        <p:nvSpPr>
          <p:cNvPr id="7" name="Hexagon 6">
            <a:extLst>
              <a:ext uri="{FF2B5EF4-FFF2-40B4-BE49-F238E27FC236}">
                <a16:creationId xmlns:a16="http://schemas.microsoft.com/office/drawing/2014/main" id="{E866C644-C0FD-10D1-A155-84D5B69CB928}"/>
              </a:ext>
              <a:ext uri="{C183D7F6-B498-43B3-948B-1728B52AA6E4}">
                <adec:decorative xmlns:adec="http://schemas.microsoft.com/office/drawing/2017/decorative" val="1"/>
              </a:ext>
            </a:extLst>
          </p:cNvPr>
          <p:cNvSpPr/>
          <p:nvPr/>
        </p:nvSpPr>
        <p:spPr>
          <a:xfrm>
            <a:off x="133350" y="132821"/>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770C6603-9A8B-E666-5F40-9233121845F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6884" y="320355"/>
            <a:ext cx="704932" cy="704932"/>
          </a:xfrm>
          <a:prstGeom prst="rect">
            <a:avLst/>
          </a:prstGeom>
        </p:spPr>
      </p:pic>
      <p:sp>
        <p:nvSpPr>
          <p:cNvPr id="3" name="Slide Number Placeholder 2">
            <a:extLst>
              <a:ext uri="{FF2B5EF4-FFF2-40B4-BE49-F238E27FC236}">
                <a16:creationId xmlns:a16="http://schemas.microsoft.com/office/drawing/2014/main" id="{E233CE97-A901-FC2B-65DC-FB23358EF191}"/>
              </a:ext>
            </a:extLst>
          </p:cNvPr>
          <p:cNvSpPr>
            <a:spLocks noGrp="1"/>
          </p:cNvSpPr>
          <p:nvPr>
            <p:ph type="sldNum" sz="quarter" idx="12"/>
          </p:nvPr>
        </p:nvSpPr>
        <p:spPr/>
        <p:txBody>
          <a:bodyPr/>
          <a:lstStyle/>
          <a:p>
            <a:fld id="{CEDEF9C1-0071-4D4A-89AA-0CC05A8019E4}" type="slidenum">
              <a:rPr lang="en-US" smtClean="0"/>
              <a:t>23</a:t>
            </a:fld>
            <a:endParaRPr lang="en-US" dirty="0"/>
          </a:p>
        </p:txBody>
      </p:sp>
    </p:spTree>
    <p:extLst>
      <p:ext uri="{BB962C8B-B14F-4D97-AF65-F5344CB8AC3E}">
        <p14:creationId xmlns:p14="http://schemas.microsoft.com/office/powerpoint/2010/main" val="201621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03AC9F-F9DB-D851-D150-65666AA442ED}"/>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Population – Disability (2)</a:t>
            </a:r>
          </a:p>
        </p:txBody>
      </p:sp>
      <p:sp>
        <p:nvSpPr>
          <p:cNvPr id="19" name="TextBox 18">
            <a:extLst>
              <a:ext uri="{FF2B5EF4-FFF2-40B4-BE49-F238E27FC236}">
                <a16:creationId xmlns:a16="http://schemas.microsoft.com/office/drawing/2014/main" id="{B60C0D78-3568-B6D7-B7DD-CF10CF4567CB}"/>
              </a:ext>
            </a:extLst>
          </p:cNvPr>
          <p:cNvSpPr txBox="1"/>
          <p:nvPr/>
        </p:nvSpPr>
        <p:spPr>
          <a:xfrm>
            <a:off x="5346700" y="1212821"/>
            <a:ext cx="6393414" cy="2862322"/>
          </a:xfrm>
          <a:prstGeom prst="rect">
            <a:avLst/>
          </a:prstGeom>
          <a:noFill/>
        </p:spPr>
        <p:txBody>
          <a:bodyPr wrap="square" rtlCol="0">
            <a:spAutoFit/>
          </a:bodyPr>
          <a:lstStyle/>
          <a:p>
            <a:r>
              <a:rPr lang="en-GB" sz="2000" dirty="0">
                <a:solidFill>
                  <a:srgbClr val="333333"/>
                </a:solidFill>
              </a:rPr>
              <a:t>Slough has a smaller proportion of households with disabled residents than the England average. </a:t>
            </a:r>
          </a:p>
          <a:p>
            <a:endParaRPr lang="en-GB" sz="2000" dirty="0">
              <a:solidFill>
                <a:srgbClr val="333333"/>
              </a:solidFill>
            </a:endParaRPr>
          </a:p>
          <a:p>
            <a:r>
              <a:rPr lang="en-GB" sz="2000" dirty="0">
                <a:solidFill>
                  <a:srgbClr val="333333"/>
                </a:solidFill>
              </a:rPr>
              <a:t>The number of households with one or more disabled people has decreased since 2011. However, it is important to note that the ONS has changed the way it identifies disabled people</a:t>
            </a:r>
            <a:r>
              <a:rPr lang="en-GB" sz="2000" baseline="30000" dirty="0">
                <a:solidFill>
                  <a:srgbClr val="333333"/>
                </a:solidFill>
              </a:rPr>
              <a:t>2</a:t>
            </a:r>
            <a:r>
              <a:rPr lang="en-GB" sz="2000" dirty="0">
                <a:solidFill>
                  <a:srgbClr val="333333"/>
                </a:solidFill>
              </a:rPr>
              <a:t> since 2011, which may have impacted the number of people identified as disabled in the data. </a:t>
            </a:r>
          </a:p>
        </p:txBody>
      </p:sp>
      <p:sp>
        <p:nvSpPr>
          <p:cNvPr id="7" name="Hexagon 6">
            <a:extLst>
              <a:ext uri="{FF2B5EF4-FFF2-40B4-BE49-F238E27FC236}">
                <a16:creationId xmlns:a16="http://schemas.microsoft.com/office/drawing/2014/main" id="{E866C644-C0FD-10D1-A155-84D5B69CB928}"/>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770C6603-9A8B-E666-5F40-9233121845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graphicFrame>
        <p:nvGraphicFramePr>
          <p:cNvPr id="2" name="Chart 1" descr="A bar chart comparing the proportion of disabled people in households for Slough in 2021 and 2011 and England in 2021. ">
            <a:extLst>
              <a:ext uri="{FF2B5EF4-FFF2-40B4-BE49-F238E27FC236}">
                <a16:creationId xmlns:a16="http://schemas.microsoft.com/office/drawing/2014/main" id="{A9FBF5D2-7C8A-FC67-95F6-3E838F69B3F1}"/>
              </a:ext>
            </a:extLst>
          </p:cNvPr>
          <p:cNvGraphicFramePr>
            <a:graphicFrameLocks/>
          </p:cNvGraphicFramePr>
          <p:nvPr>
            <p:extLst>
              <p:ext uri="{D42A27DB-BD31-4B8C-83A1-F6EECF244321}">
                <p14:modId xmlns:p14="http://schemas.microsoft.com/office/powerpoint/2010/main" val="1643131609"/>
              </p:ext>
            </p:extLst>
          </p:nvPr>
        </p:nvGraphicFramePr>
        <p:xfrm>
          <a:off x="0" y="1212820"/>
          <a:ext cx="5272095" cy="56451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10">
            <a:extLst>
              <a:ext uri="{FF2B5EF4-FFF2-40B4-BE49-F238E27FC236}">
                <a16:creationId xmlns:a16="http://schemas.microsoft.com/office/drawing/2014/main" id="{E3A796E7-03CA-AAF2-3477-4D8A0D0C0AA8}"/>
              </a:ext>
            </a:extLst>
          </p:cNvPr>
          <p:cNvGraphicFramePr>
            <a:graphicFrameLocks noGrp="1"/>
          </p:cNvGraphicFramePr>
          <p:nvPr>
            <p:extLst>
              <p:ext uri="{D42A27DB-BD31-4B8C-83A1-F6EECF244321}">
                <p14:modId xmlns:p14="http://schemas.microsoft.com/office/powerpoint/2010/main" val="1456881903"/>
              </p:ext>
            </p:extLst>
          </p:nvPr>
        </p:nvGraphicFramePr>
        <p:xfrm>
          <a:off x="5602865" y="4454769"/>
          <a:ext cx="5881083" cy="1556592"/>
        </p:xfrm>
        <a:graphic>
          <a:graphicData uri="http://schemas.openxmlformats.org/drawingml/2006/table">
            <a:tbl>
              <a:tblPr firstRow="1">
                <a:tableStyleId>{912C8C85-51F0-491E-9774-3900AFEF0FD7}</a:tableStyleId>
              </a:tblPr>
              <a:tblGrid>
                <a:gridCol w="3845934">
                  <a:extLst>
                    <a:ext uri="{9D8B030D-6E8A-4147-A177-3AD203B41FA5}">
                      <a16:colId xmlns:a16="http://schemas.microsoft.com/office/drawing/2014/main" val="3091279382"/>
                    </a:ext>
                  </a:extLst>
                </a:gridCol>
                <a:gridCol w="678383">
                  <a:extLst>
                    <a:ext uri="{9D8B030D-6E8A-4147-A177-3AD203B41FA5}">
                      <a16:colId xmlns:a16="http://schemas.microsoft.com/office/drawing/2014/main" val="92265668"/>
                    </a:ext>
                  </a:extLst>
                </a:gridCol>
                <a:gridCol w="678383">
                  <a:extLst>
                    <a:ext uri="{9D8B030D-6E8A-4147-A177-3AD203B41FA5}">
                      <a16:colId xmlns:a16="http://schemas.microsoft.com/office/drawing/2014/main" val="1141567870"/>
                    </a:ext>
                  </a:extLst>
                </a:gridCol>
                <a:gridCol w="678383">
                  <a:extLst>
                    <a:ext uri="{9D8B030D-6E8A-4147-A177-3AD203B41FA5}">
                      <a16:colId xmlns:a16="http://schemas.microsoft.com/office/drawing/2014/main" val="3038475619"/>
                    </a:ext>
                  </a:extLst>
                </a:gridCol>
              </a:tblGrid>
              <a:tr h="38794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u="none" strike="noStrike" dirty="0">
                          <a:solidFill>
                            <a:schemeClr val="bg1"/>
                          </a:solidFill>
                          <a:effectLst/>
                          <a:latin typeface="Calibri" panose="020F0502020204030204" pitchFamily="34" charset="0"/>
                          <a:cs typeface="Calibri" panose="020F0502020204030204" pitchFamily="34" charset="0"/>
                        </a:rPr>
                        <a:t>Number of Disabled People in Slough Households</a:t>
                      </a:r>
                      <a:r>
                        <a:rPr lang="en-GB" sz="1400" b="1" u="none" strike="noStrike" baseline="30000" dirty="0">
                          <a:solidFill>
                            <a:schemeClr val="bg1"/>
                          </a:solidFill>
                          <a:effectLst/>
                          <a:latin typeface="Calibri" panose="020F0502020204030204" pitchFamily="34" charset="0"/>
                          <a:cs typeface="Calibri" panose="020F0502020204030204" pitchFamily="34" charset="0"/>
                        </a:rPr>
                        <a:t>1</a:t>
                      </a:r>
                    </a:p>
                  </a:txBody>
                  <a:tcPr marL="5443" marR="5443" marT="5443" marB="0" anchor="ctr">
                    <a:lnL w="12700" cap="flat" cmpd="sng" algn="ctr">
                      <a:solidFill>
                        <a:srgbClr val="9E66AA"/>
                      </a:solid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u="none" strike="noStrike" dirty="0">
                          <a:solidFill>
                            <a:schemeClr val="bg1"/>
                          </a:solidFill>
                          <a:effectLst/>
                          <a:latin typeface="Calibri" panose="020F0502020204030204" pitchFamily="34" charset="0"/>
                          <a:cs typeface="Calibri" panose="020F0502020204030204" pitchFamily="34" charset="0"/>
                        </a:rPr>
                        <a:t>2021</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algn="ctr" fontAlgn="b"/>
                      <a:r>
                        <a:rPr lang="en-GB" sz="1400" b="1" u="none" strike="noStrike" dirty="0">
                          <a:solidFill>
                            <a:schemeClr val="bg1"/>
                          </a:solidFill>
                          <a:effectLst/>
                          <a:latin typeface="Calibri" panose="020F0502020204030204" pitchFamily="34" charset="0"/>
                          <a:cs typeface="Calibri" panose="020F0502020204030204" pitchFamily="34" charset="0"/>
                        </a:rPr>
                        <a:t>2011</a:t>
                      </a:r>
                      <a:endParaRPr lang="en-GB" sz="1400" b="1" i="0" u="none" strike="noStrike" baseline="30000"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bg1"/>
                          </a:solidFill>
                          <a:effectLst/>
                          <a:latin typeface="Calibri" panose="020F0502020204030204" pitchFamily="34" charset="0"/>
                          <a:cs typeface="Calibri" panose="020F0502020204030204" pitchFamily="34" charset="0"/>
                        </a:rPr>
                        <a:t>Change</a:t>
                      </a:r>
                    </a:p>
                  </a:txBody>
                  <a:tcPr marL="5443" marR="5443" marT="5443" marB="0" anchor="ctr">
                    <a:lnL w="12700" cap="flat" cmpd="sng" algn="ctr">
                      <a:solidFill>
                        <a:srgbClr val="9E66AA"/>
                      </a:solid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solidFill>
                      <a:srgbClr val="9E66AA"/>
                    </a:solidFill>
                  </a:tcPr>
                </a:tc>
                <a:extLst>
                  <a:ext uri="{0D108BD9-81ED-4DB2-BD59-A6C34878D82A}">
                    <a16:rowId xmlns:a16="http://schemas.microsoft.com/office/drawing/2014/main" val="4153038040"/>
                  </a:ext>
                </a:extLst>
              </a:tr>
              <a:tr h="389550">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1 person disabled person in household</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Calibri" panose="020F0502020204030204" pitchFamily="34" charset="0"/>
                          <a:cs typeface="Calibri" panose="020F0502020204030204" pitchFamily="34" charset="0"/>
                        </a:rPr>
                        <a:t>10,810</a:t>
                      </a:r>
                    </a:p>
                  </a:txBody>
                  <a:tcPr marL="6350" marR="6350" marT="6350" marB="0" anchor="ct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rtl="0" fontAlgn="ctr"/>
                      <a:r>
                        <a:rPr lang="en-GB" sz="1400" b="0" i="0" u="none" strike="noStrike" dirty="0">
                          <a:solidFill>
                            <a:srgbClr val="000000"/>
                          </a:solidFill>
                          <a:effectLst/>
                          <a:latin typeface="Calibri" panose="020F0502020204030204" pitchFamily="34" charset="0"/>
                          <a:cs typeface="Calibri" panose="020F0502020204030204" pitchFamily="34" charset="0"/>
                        </a:rPr>
                        <a:t>11,388</a:t>
                      </a:r>
                    </a:p>
                  </a:txBody>
                  <a:tcPr marL="6350" marR="6350" marT="6350" marB="0" anchor="ct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-5%</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437319618"/>
                  </a:ext>
                </a:extLst>
              </a:tr>
              <a:tr h="389550">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2 or more disabled people in household</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Calibri" panose="020F0502020204030204" pitchFamily="34" charset="0"/>
                          <a:cs typeface="Calibri" panose="020F0502020204030204" pitchFamily="34" charset="0"/>
                        </a:rPr>
                        <a:t>2,998</a:t>
                      </a:r>
                    </a:p>
                  </a:txBody>
                  <a:tcPr marL="6350" marR="6350" marT="6350" marB="0" anchor="ct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rtl="0" fontAlgn="ctr"/>
                      <a:r>
                        <a:rPr lang="en-GB" sz="1400" b="0" i="0" u="none" strike="noStrike" dirty="0">
                          <a:solidFill>
                            <a:srgbClr val="000000"/>
                          </a:solidFill>
                          <a:effectLst/>
                          <a:latin typeface="Calibri" panose="020F0502020204030204" pitchFamily="34" charset="0"/>
                          <a:cs typeface="Calibri" panose="020F0502020204030204" pitchFamily="34" charset="0"/>
                        </a:rPr>
                        <a:t>3,225</a:t>
                      </a:r>
                    </a:p>
                  </a:txBody>
                  <a:tcPr marL="6350" marR="6350" marT="6350" marB="0" anchor="ct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cs typeface="Calibri" panose="020F0502020204030204" pitchFamily="34" charset="0"/>
                        </a:rPr>
                        <a:t>-7%</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17735184"/>
                  </a:ext>
                </a:extLst>
              </a:tr>
              <a:tr h="389550">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Total households with 1 or more disabled people</a:t>
                      </a:r>
                    </a:p>
                  </a:txBody>
                  <a:tcPr marL="6350" marR="6350" marT="6350" marB="0" anchor="ctr">
                    <a:lnL w="12700" cap="flat" cmpd="sng" algn="ctr">
                      <a:solidFill>
                        <a:srgbClr val="9E66AA"/>
                      </a:solidFill>
                      <a:prstDash val="solid"/>
                      <a:round/>
                      <a:headEnd type="none" w="med" len="med"/>
                      <a:tailEnd type="none" w="med" len="med"/>
                    </a:lnL>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Calibri" panose="020F0502020204030204" pitchFamily="34" charset="0"/>
                          <a:cs typeface="Calibri" panose="020F0502020204030204" pitchFamily="34" charset="0"/>
                        </a:rPr>
                        <a:t>13,808</a:t>
                      </a:r>
                    </a:p>
                  </a:txBody>
                  <a:tcPr marL="6350" marR="6350" marT="6350" marB="0" anchor="ct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rtl="0" fontAlgn="ctr"/>
                      <a:r>
                        <a:rPr lang="en-GB" sz="1400" b="0" i="0" u="none" strike="noStrike" dirty="0">
                          <a:solidFill>
                            <a:srgbClr val="000000"/>
                          </a:solidFill>
                          <a:effectLst/>
                          <a:latin typeface="Calibri" panose="020F0502020204030204" pitchFamily="34" charset="0"/>
                          <a:cs typeface="Calibri" panose="020F0502020204030204" pitchFamily="34" charset="0"/>
                        </a:rPr>
                        <a:t>14,613</a:t>
                      </a:r>
                    </a:p>
                  </a:txBody>
                  <a:tcPr marL="6350" marR="6350" marT="6350" marB="0" anchor="ct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Calibri" panose="020F0502020204030204" pitchFamily="34" charset="0"/>
                          <a:cs typeface="Calibri" panose="020F0502020204030204" pitchFamily="34" charset="0"/>
                        </a:rPr>
                        <a:t>-6%</a:t>
                      </a:r>
                    </a:p>
                  </a:txBody>
                  <a:tcPr marL="6350" marR="6350" marT="6350" marB="0" anchor="ctr">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tcPr>
                </a:tc>
                <a:extLst>
                  <a:ext uri="{0D108BD9-81ED-4DB2-BD59-A6C34878D82A}">
                    <a16:rowId xmlns:a16="http://schemas.microsoft.com/office/drawing/2014/main" val="2795532245"/>
                  </a:ext>
                </a:extLst>
              </a:tr>
            </a:tbl>
          </a:graphicData>
        </a:graphic>
      </p:graphicFrame>
      <p:sp>
        <p:nvSpPr>
          <p:cNvPr id="4" name="Slide Number Placeholder 3">
            <a:extLst>
              <a:ext uri="{FF2B5EF4-FFF2-40B4-BE49-F238E27FC236}">
                <a16:creationId xmlns:a16="http://schemas.microsoft.com/office/drawing/2014/main" id="{2E988C30-0400-2480-2C28-0A558BCA5F6A}"/>
              </a:ext>
            </a:extLst>
          </p:cNvPr>
          <p:cNvSpPr>
            <a:spLocks noGrp="1"/>
          </p:cNvSpPr>
          <p:nvPr>
            <p:ph type="sldNum" sz="quarter" idx="12"/>
          </p:nvPr>
        </p:nvSpPr>
        <p:spPr/>
        <p:txBody>
          <a:bodyPr/>
          <a:lstStyle/>
          <a:p>
            <a:fld id="{CEDEF9C1-0071-4D4A-89AA-0CC05A8019E4}" type="slidenum">
              <a:rPr lang="en-US" smtClean="0"/>
              <a:t>24</a:t>
            </a:fld>
            <a:endParaRPr lang="en-US" dirty="0"/>
          </a:p>
        </p:txBody>
      </p:sp>
    </p:spTree>
    <p:extLst>
      <p:ext uri="{BB962C8B-B14F-4D97-AF65-F5344CB8AC3E}">
        <p14:creationId xmlns:p14="http://schemas.microsoft.com/office/powerpoint/2010/main" val="1720487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03AC9F-F9DB-D851-D150-65666AA442ED}"/>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Population – Unpaid care</a:t>
            </a:r>
          </a:p>
        </p:txBody>
      </p:sp>
      <p:sp>
        <p:nvSpPr>
          <p:cNvPr id="19" name="TextBox 18">
            <a:extLst>
              <a:ext uri="{FF2B5EF4-FFF2-40B4-BE49-F238E27FC236}">
                <a16:creationId xmlns:a16="http://schemas.microsoft.com/office/drawing/2014/main" id="{B60C0D78-3568-B6D7-B7DD-CF10CF4567CB}"/>
              </a:ext>
            </a:extLst>
          </p:cNvPr>
          <p:cNvSpPr txBox="1"/>
          <p:nvPr/>
        </p:nvSpPr>
        <p:spPr>
          <a:xfrm>
            <a:off x="5346700" y="1212821"/>
            <a:ext cx="6393414" cy="2554545"/>
          </a:xfrm>
          <a:prstGeom prst="rect">
            <a:avLst/>
          </a:prstGeom>
          <a:noFill/>
        </p:spPr>
        <p:txBody>
          <a:bodyPr wrap="square" rtlCol="0">
            <a:spAutoFit/>
          </a:bodyPr>
          <a:lstStyle/>
          <a:p>
            <a:r>
              <a:rPr lang="en-GB" sz="2000" dirty="0">
                <a:solidFill>
                  <a:srgbClr val="333333"/>
                </a:solidFill>
              </a:rPr>
              <a:t>The proportion of residents providing 1-19 hours of unpaid care a week has decreased since 2011, but the proportion of residents providing 20-49 hours has increased slightly. </a:t>
            </a:r>
            <a:endParaRPr lang="en-GB" sz="2000" dirty="0">
              <a:solidFill>
                <a:srgbClr val="333333"/>
              </a:solidFill>
              <a:highlight>
                <a:srgbClr val="FFFF00"/>
              </a:highlight>
            </a:endParaRPr>
          </a:p>
          <a:p>
            <a:endParaRPr lang="en-GB" sz="2000" dirty="0">
              <a:solidFill>
                <a:srgbClr val="333333"/>
              </a:solidFill>
            </a:endParaRPr>
          </a:p>
          <a:p>
            <a:r>
              <a:rPr lang="en-GB" sz="2000" dirty="0">
                <a:solidFill>
                  <a:srgbClr val="333333"/>
                </a:solidFill>
              </a:rPr>
              <a:t>Slough has a smaller proportion of residents providing 19 hours or less of unpaid care a week than the England average. </a:t>
            </a:r>
          </a:p>
        </p:txBody>
      </p:sp>
      <p:sp>
        <p:nvSpPr>
          <p:cNvPr id="7" name="Hexagon 6">
            <a:extLst>
              <a:ext uri="{FF2B5EF4-FFF2-40B4-BE49-F238E27FC236}">
                <a16:creationId xmlns:a16="http://schemas.microsoft.com/office/drawing/2014/main" id="{E866C644-C0FD-10D1-A155-84D5B69CB928}"/>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770C6603-9A8B-E666-5F40-9233121845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graphicFrame>
        <p:nvGraphicFramePr>
          <p:cNvPr id="2" name="Chart 1" descr="A bar chart comparing the standardised proportions of residents providing unpaid care in Slough in 2021 and 2011 and England in 2021. ">
            <a:extLst>
              <a:ext uri="{FF2B5EF4-FFF2-40B4-BE49-F238E27FC236}">
                <a16:creationId xmlns:a16="http://schemas.microsoft.com/office/drawing/2014/main" id="{D862E624-3B01-8F1E-D671-9869212B9B1B}"/>
              </a:ext>
            </a:extLst>
          </p:cNvPr>
          <p:cNvGraphicFramePr>
            <a:graphicFrameLocks/>
          </p:cNvGraphicFramePr>
          <p:nvPr>
            <p:extLst>
              <p:ext uri="{D42A27DB-BD31-4B8C-83A1-F6EECF244321}">
                <p14:modId xmlns:p14="http://schemas.microsoft.com/office/powerpoint/2010/main" val="1086312309"/>
              </p:ext>
            </p:extLst>
          </p:nvPr>
        </p:nvGraphicFramePr>
        <p:xfrm>
          <a:off x="0" y="1086067"/>
          <a:ext cx="5272094" cy="57719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10">
            <a:extLst>
              <a:ext uri="{FF2B5EF4-FFF2-40B4-BE49-F238E27FC236}">
                <a16:creationId xmlns:a16="http://schemas.microsoft.com/office/drawing/2014/main" id="{97AC0241-32E9-3178-0971-DC17322231CA}"/>
              </a:ext>
            </a:extLst>
          </p:cNvPr>
          <p:cNvGraphicFramePr>
            <a:graphicFrameLocks noGrp="1"/>
          </p:cNvGraphicFramePr>
          <p:nvPr>
            <p:extLst>
              <p:ext uri="{D42A27DB-BD31-4B8C-83A1-F6EECF244321}">
                <p14:modId xmlns:p14="http://schemas.microsoft.com/office/powerpoint/2010/main" val="886088895"/>
              </p:ext>
            </p:extLst>
          </p:nvPr>
        </p:nvGraphicFramePr>
        <p:xfrm>
          <a:off x="5504231" y="4431324"/>
          <a:ext cx="6078351" cy="1538067"/>
        </p:xfrm>
        <a:graphic>
          <a:graphicData uri="http://schemas.openxmlformats.org/drawingml/2006/table">
            <a:tbl>
              <a:tblPr firstRow="1">
                <a:tableStyleId>{912C8C85-51F0-491E-9774-3900AFEF0FD7}</a:tableStyleId>
              </a:tblPr>
              <a:tblGrid>
                <a:gridCol w="3527035">
                  <a:extLst>
                    <a:ext uri="{9D8B030D-6E8A-4147-A177-3AD203B41FA5}">
                      <a16:colId xmlns:a16="http://schemas.microsoft.com/office/drawing/2014/main" val="2826638912"/>
                    </a:ext>
                  </a:extLst>
                </a:gridCol>
                <a:gridCol w="1275658">
                  <a:extLst>
                    <a:ext uri="{9D8B030D-6E8A-4147-A177-3AD203B41FA5}">
                      <a16:colId xmlns:a16="http://schemas.microsoft.com/office/drawing/2014/main" val="92265668"/>
                    </a:ext>
                  </a:extLst>
                </a:gridCol>
                <a:gridCol w="1275658">
                  <a:extLst>
                    <a:ext uri="{9D8B030D-6E8A-4147-A177-3AD203B41FA5}">
                      <a16:colId xmlns:a16="http://schemas.microsoft.com/office/drawing/2014/main" val="1141567870"/>
                    </a:ext>
                  </a:extLst>
                </a:gridCol>
              </a:tblGrid>
              <a:tr h="3833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u="none" strike="noStrike" dirty="0">
                          <a:solidFill>
                            <a:schemeClr val="bg1"/>
                          </a:solidFill>
                          <a:effectLst/>
                          <a:latin typeface="Calibri" panose="020F0502020204030204" pitchFamily="34" charset="0"/>
                          <a:cs typeface="Calibri" panose="020F0502020204030204" pitchFamily="34" charset="0"/>
                        </a:rPr>
                        <a:t>Unpaid Care (Non-standardised</a:t>
                      </a:r>
                      <a:r>
                        <a:rPr lang="en-GB" sz="1400" b="1" u="none" strike="noStrike" baseline="30000" dirty="0">
                          <a:solidFill>
                            <a:schemeClr val="bg1"/>
                          </a:solidFill>
                          <a:effectLst/>
                          <a:latin typeface="Calibri" panose="020F0502020204030204" pitchFamily="34" charset="0"/>
                          <a:cs typeface="Calibri" panose="020F0502020204030204" pitchFamily="34" charset="0"/>
                        </a:rPr>
                        <a:t>1</a:t>
                      </a:r>
                      <a:r>
                        <a:rPr lang="en-GB" sz="1400" b="1" u="none" strike="noStrike" dirty="0">
                          <a:solidFill>
                            <a:schemeClr val="bg1"/>
                          </a:solidFill>
                          <a:effectLst/>
                          <a:latin typeface="Calibri" panose="020F0502020204030204" pitchFamily="34" charset="0"/>
                          <a:cs typeface="Calibri" panose="020F0502020204030204" pitchFamily="34" charset="0"/>
                        </a:rPr>
                        <a:t>) (2021)</a:t>
                      </a:r>
                    </a:p>
                  </a:txBody>
                  <a:tcPr marL="5443" marR="5443" marT="5443" marB="0" anchor="ctr">
                    <a:lnL w="12700" cap="flat" cmpd="sng" algn="ctr">
                      <a:solidFill>
                        <a:srgbClr val="9E66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algn="ctr" fontAlgn="b"/>
                      <a:r>
                        <a:rPr lang="en-GB" sz="1400" b="1" i="0" u="none" strike="noStrike" dirty="0">
                          <a:solidFill>
                            <a:schemeClr val="bg1"/>
                          </a:solidFill>
                          <a:effectLst/>
                          <a:latin typeface="Calibri" panose="020F0502020204030204" pitchFamily="34" charset="0"/>
                          <a:cs typeface="Calibri" panose="020F0502020204030204" pitchFamily="34" charset="0"/>
                        </a:rPr>
                        <a:t>Slough Number</a:t>
                      </a:r>
                    </a:p>
                  </a:txBody>
                  <a:tcPr marL="5443" marR="5443" marT="5443" marB="0" anchor="ctr">
                    <a:lnL w="12700" cap="flat" cmpd="sng" algn="ctr">
                      <a:no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tc>
                  <a:txBody>
                    <a:bodyPr/>
                    <a:lstStyle/>
                    <a:p>
                      <a:pPr algn="ctr" fontAlgn="b"/>
                      <a:r>
                        <a:rPr lang="en-GB" sz="1400" b="1" u="none" strike="noStrike" dirty="0">
                          <a:solidFill>
                            <a:schemeClr val="bg1"/>
                          </a:solidFill>
                          <a:effectLst/>
                          <a:latin typeface="Calibri" panose="020F0502020204030204" pitchFamily="34" charset="0"/>
                          <a:cs typeface="Calibri" panose="020F0502020204030204" pitchFamily="34" charset="0"/>
                        </a:rPr>
                        <a:t>Slough %</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5443" marR="5443" marT="5443" marB="0" anchor="ctr">
                    <a:lnL w="12700" cap="flat" cmpd="sng" algn="ctr">
                      <a:solidFill>
                        <a:srgbClr val="9E66AA"/>
                      </a:solidFill>
                      <a:prstDash val="solid"/>
                      <a:round/>
                      <a:headEnd type="none" w="med" len="med"/>
                      <a:tailEnd type="none" w="med" len="med"/>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solidFill>
                      <a:srgbClr val="9E66AA"/>
                    </a:solidFill>
                  </a:tcPr>
                </a:tc>
                <a:extLst>
                  <a:ext uri="{0D108BD9-81ED-4DB2-BD59-A6C34878D82A}">
                    <a16:rowId xmlns:a16="http://schemas.microsoft.com/office/drawing/2014/main" val="4153038040"/>
                  </a:ext>
                </a:extLst>
              </a:tr>
              <a:tr h="384914">
                <a:tc>
                  <a:txBody>
                    <a:bodyPr/>
                    <a:lstStyle/>
                    <a:p>
                      <a:pPr algn="l" fontAlgn="ctr"/>
                      <a:r>
                        <a:rPr lang="en-GB" sz="1400" b="0" i="0" u="none" strike="noStrike" dirty="0">
                          <a:solidFill>
                            <a:srgbClr val="000000"/>
                          </a:solidFill>
                          <a:effectLst/>
                          <a:latin typeface="Calibri" panose="020F0502020204030204" pitchFamily="34" charset="0"/>
                          <a:cs typeface="Calibri" panose="020F0502020204030204" pitchFamily="34" charset="0"/>
                        </a:rPr>
                        <a:t>Provides 1 to 19 hours unpaid care a week</a:t>
                      </a:r>
                    </a:p>
                  </a:txBody>
                  <a:tcPr marL="6350" marR="6350" marT="6350" marB="0" anchor="ctr">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4,506</a:t>
                      </a:r>
                    </a:p>
                  </a:txBody>
                  <a:tcPr marL="6350" marR="6350" marT="6350" marB="0" anchor="ctr">
                    <a:lnL>
                      <a:noFill/>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2.8%</a:t>
                      </a:r>
                    </a:p>
                  </a:txBody>
                  <a:tcPr marL="6350" marR="6350" marT="6350"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0933954"/>
                  </a:ext>
                </a:extLst>
              </a:tr>
              <a:tr h="384914">
                <a:tc>
                  <a:txBody>
                    <a:bodyPr/>
                    <a:lstStyle/>
                    <a:p>
                      <a:pPr algn="l" fontAlgn="ctr"/>
                      <a:r>
                        <a:rPr lang="en-GB" sz="1400" b="0" i="0" u="none" strike="noStrike" dirty="0">
                          <a:solidFill>
                            <a:srgbClr val="000000"/>
                          </a:solidFill>
                          <a:effectLst/>
                          <a:latin typeface="Calibri" panose="020F0502020204030204" pitchFamily="34" charset="0"/>
                          <a:cs typeface="Calibri" panose="020F0502020204030204" pitchFamily="34" charset="0"/>
                        </a:rPr>
                        <a:t>Provides 20 to 49 hours unpaid care a week</a:t>
                      </a:r>
                    </a:p>
                  </a:txBody>
                  <a:tcPr marL="6350" marR="6350" marT="6350" marB="0" anchor="ctr">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2,644</a:t>
                      </a:r>
                    </a:p>
                  </a:txBody>
                  <a:tcPr marL="6350" marR="6350" marT="6350" marB="0" anchor="ctr">
                    <a:lnL>
                      <a:noFill/>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1.7%</a:t>
                      </a:r>
                    </a:p>
                  </a:txBody>
                  <a:tcPr marL="6350" marR="6350" marT="6350"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2085260"/>
                  </a:ext>
                </a:extLst>
              </a:tr>
              <a:tr h="384914">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Provides 50 or more hours unpaid care a week</a:t>
                      </a:r>
                    </a:p>
                  </a:txBody>
                  <a:tcPr marL="6350" marR="6350" marT="6350" marB="0" anchor="b">
                    <a:lnL w="12700" cap="flat" cmpd="sng" algn="ctr">
                      <a:solidFill>
                        <a:srgbClr val="9E66AA"/>
                      </a:solidFill>
                      <a:prstDash val="solid"/>
                      <a:round/>
                      <a:headEnd type="none" w="med" len="med"/>
                      <a:tailEnd type="none" w="med" len="med"/>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2,994</a:t>
                      </a:r>
                    </a:p>
                  </a:txBody>
                  <a:tcPr marL="6350" marR="6350" marT="6350" marB="0" anchor="ctr">
                    <a:lnL>
                      <a:noFill/>
                    </a:lnL>
                    <a:lnR>
                      <a:noFill/>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a:solidFill>
                            <a:srgbClr val="000000"/>
                          </a:solidFill>
                          <a:effectLst/>
                          <a:latin typeface="Calibri" panose="020F0502020204030204" pitchFamily="34" charset="0"/>
                          <a:cs typeface="Calibri" panose="020F0502020204030204" pitchFamily="34" charset="0"/>
                        </a:rPr>
                        <a:t>1.9%</a:t>
                      </a:r>
                    </a:p>
                  </a:txBody>
                  <a:tcPr marL="6350" marR="6350" marT="6350" marB="0" anchor="ctr">
                    <a:lnL>
                      <a:noFill/>
                    </a:lnL>
                    <a:lnR w="12700" cap="flat" cmpd="sng" algn="ctr">
                      <a:solidFill>
                        <a:srgbClr val="9E66AA"/>
                      </a:solidFill>
                      <a:prstDash val="solid"/>
                      <a:round/>
                      <a:headEnd type="none" w="med" len="med"/>
                      <a:tailEnd type="none" w="med" len="med"/>
                    </a:lnR>
                    <a:lnT w="12700" cap="flat" cmpd="sng" algn="ctr">
                      <a:solidFill>
                        <a:srgbClr val="9E66AA"/>
                      </a:solidFill>
                      <a:prstDash val="solid"/>
                      <a:round/>
                      <a:headEnd type="none" w="med" len="med"/>
                      <a:tailEnd type="none" w="med" len="med"/>
                    </a:lnT>
                    <a:lnB w="12700" cap="flat" cmpd="sng" algn="ctr">
                      <a:solidFill>
                        <a:srgbClr val="9E66A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0799886"/>
                  </a:ext>
                </a:extLst>
              </a:tr>
            </a:tbl>
          </a:graphicData>
        </a:graphic>
      </p:graphicFrame>
      <p:sp>
        <p:nvSpPr>
          <p:cNvPr id="4" name="Slide Number Placeholder 3">
            <a:extLst>
              <a:ext uri="{FF2B5EF4-FFF2-40B4-BE49-F238E27FC236}">
                <a16:creationId xmlns:a16="http://schemas.microsoft.com/office/drawing/2014/main" id="{48E448A0-D51D-FA4C-8B60-FD8B66C4047B}"/>
              </a:ext>
            </a:extLst>
          </p:cNvPr>
          <p:cNvSpPr>
            <a:spLocks noGrp="1"/>
          </p:cNvSpPr>
          <p:nvPr>
            <p:ph type="sldNum" sz="quarter" idx="12"/>
          </p:nvPr>
        </p:nvSpPr>
        <p:spPr/>
        <p:txBody>
          <a:bodyPr/>
          <a:lstStyle/>
          <a:p>
            <a:fld id="{CEDEF9C1-0071-4D4A-89AA-0CC05A8019E4}" type="slidenum">
              <a:rPr lang="en-US" smtClean="0"/>
              <a:t>25</a:t>
            </a:fld>
            <a:endParaRPr lang="en-US" dirty="0"/>
          </a:p>
        </p:txBody>
      </p:sp>
    </p:spTree>
    <p:extLst>
      <p:ext uri="{BB962C8B-B14F-4D97-AF65-F5344CB8AC3E}">
        <p14:creationId xmlns:p14="http://schemas.microsoft.com/office/powerpoint/2010/main" val="3566967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BC73-1FF9-81F5-2BDF-9DB881F35FF1}"/>
              </a:ext>
            </a:extLst>
          </p:cNvPr>
          <p:cNvSpPr>
            <a:spLocks noGrp="1"/>
          </p:cNvSpPr>
          <p:nvPr>
            <p:ph type="title"/>
          </p:nvPr>
        </p:nvSpPr>
        <p:spPr/>
        <p:txBody>
          <a:bodyPr/>
          <a:lstStyle/>
          <a:p>
            <a:r>
              <a:rPr lang="en-GB" dirty="0"/>
              <a:t>Wider </a:t>
            </a:r>
            <a:r>
              <a:rPr lang="en-GB" sz="6000" b="0" i="0" dirty="0">
                <a:solidFill>
                  <a:srgbClr val="0B0C0C"/>
                </a:solidFill>
                <a:effectLst/>
              </a:rPr>
              <a:t>Determinants</a:t>
            </a:r>
            <a:r>
              <a:rPr lang="en-GB" dirty="0"/>
              <a:t> of Health</a:t>
            </a:r>
          </a:p>
        </p:txBody>
      </p:sp>
      <p:sp>
        <p:nvSpPr>
          <p:cNvPr id="3" name="Text Placeholder 2">
            <a:extLst>
              <a:ext uri="{FF2B5EF4-FFF2-40B4-BE49-F238E27FC236}">
                <a16:creationId xmlns:a16="http://schemas.microsoft.com/office/drawing/2014/main" id="{4CB02114-61FC-53C2-161F-24B00829740F}"/>
              </a:ext>
              <a:ext uri="{C183D7F6-B498-43B3-948B-1728B52AA6E4}">
                <adec:decorative xmlns:adec="http://schemas.microsoft.com/office/drawing/2017/decorative" val="1"/>
              </a:ext>
            </a:extLst>
          </p:cNvPr>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8B7DA15E-78A1-77EA-312D-C09A4E5590C5}"/>
              </a:ext>
            </a:extLst>
          </p:cNvPr>
          <p:cNvSpPr>
            <a:spLocks noGrp="1"/>
          </p:cNvSpPr>
          <p:nvPr>
            <p:ph type="sldNum" sz="quarter" idx="12"/>
          </p:nvPr>
        </p:nvSpPr>
        <p:spPr/>
        <p:txBody>
          <a:bodyPr/>
          <a:lstStyle/>
          <a:p>
            <a:fld id="{CEDEF9C1-0071-4D4A-89AA-0CC05A8019E4}" type="slidenum">
              <a:rPr lang="en-US" smtClean="0">
                <a:solidFill>
                  <a:schemeClr val="bg1"/>
                </a:solidFill>
              </a:rPr>
              <a:t>26</a:t>
            </a:fld>
            <a:endParaRPr lang="en-US" dirty="0">
              <a:solidFill>
                <a:schemeClr val="bg1"/>
              </a:solidFill>
            </a:endParaRPr>
          </a:p>
        </p:txBody>
      </p:sp>
    </p:spTree>
    <p:extLst>
      <p:ext uri="{BB962C8B-B14F-4D97-AF65-F5344CB8AC3E}">
        <p14:creationId xmlns:p14="http://schemas.microsoft.com/office/powerpoint/2010/main" val="3934950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249BE8-D33C-7794-05C9-BAEAB1A6E452}"/>
              </a:ext>
            </a:extLst>
          </p:cNvPr>
          <p:cNvSpPr>
            <a:spLocks noGrp="1"/>
          </p:cNvSpPr>
          <p:nvPr>
            <p:ph type="title" idx="4294967295"/>
          </p:nvPr>
        </p:nvSpPr>
        <p:spPr>
          <a:xfrm>
            <a:off x="371475" y="343425"/>
            <a:ext cx="5053965" cy="443449"/>
          </a:xfrm>
        </p:spPr>
        <p:txBody>
          <a:bodyPr>
            <a:noAutofit/>
          </a:bodyPr>
          <a:lstStyle/>
          <a:p>
            <a:r>
              <a:rPr lang="en-GB" sz="2800" dirty="0">
                <a:latin typeface="+mn-lt"/>
              </a:rPr>
              <a:t>Wider determinants</a:t>
            </a:r>
            <a:r>
              <a:rPr lang="en-GB" sz="2800" baseline="0" dirty="0">
                <a:latin typeface="+mn-lt"/>
              </a:rPr>
              <a:t> of health</a:t>
            </a:r>
            <a:endParaRPr lang="en-GB" sz="2800" dirty="0">
              <a:latin typeface="+mn-lt"/>
            </a:endParaRPr>
          </a:p>
        </p:txBody>
      </p:sp>
      <p:sp>
        <p:nvSpPr>
          <p:cNvPr id="4" name="TextBox 3">
            <a:extLst>
              <a:ext uri="{FF2B5EF4-FFF2-40B4-BE49-F238E27FC236}">
                <a16:creationId xmlns:a16="http://schemas.microsoft.com/office/drawing/2014/main" id="{A0C7C405-D0C1-8C2D-4204-014AA8C5E091}"/>
              </a:ext>
            </a:extLst>
          </p:cNvPr>
          <p:cNvSpPr txBox="1"/>
          <p:nvPr/>
        </p:nvSpPr>
        <p:spPr>
          <a:xfrm>
            <a:off x="371475" y="852785"/>
            <a:ext cx="5518150" cy="4708981"/>
          </a:xfrm>
          <a:prstGeom prst="rect">
            <a:avLst/>
          </a:prstGeom>
          <a:noFill/>
        </p:spPr>
        <p:txBody>
          <a:bodyPr wrap="square">
            <a:spAutoFit/>
          </a:bodyPr>
          <a:lstStyle/>
          <a:p>
            <a:r>
              <a:rPr lang="en-GB" sz="2000" b="0" i="0" dirty="0">
                <a:solidFill>
                  <a:srgbClr val="0B0C0C"/>
                </a:solidFill>
                <a:effectLst/>
              </a:rPr>
              <a:t>The wider determinants of health are a diverse range of social, economic and environmental factors which influence people’s mental and physical health.</a:t>
            </a:r>
          </a:p>
          <a:p>
            <a:endParaRPr lang="en-GB" sz="2000" dirty="0">
              <a:solidFill>
                <a:srgbClr val="0B0C0C"/>
              </a:solidFill>
            </a:endParaRPr>
          </a:p>
          <a:p>
            <a:endParaRPr lang="en-GB" sz="2000" dirty="0">
              <a:solidFill>
                <a:srgbClr val="0B0C0C"/>
              </a:solidFill>
            </a:endParaRPr>
          </a:p>
          <a:p>
            <a:r>
              <a:rPr lang="en-GB" sz="2000" dirty="0">
                <a:solidFill>
                  <a:srgbClr val="0B0C0C"/>
                </a:solidFill>
              </a:rPr>
              <a:t>Relative contribution of determinants of health:</a:t>
            </a:r>
          </a:p>
          <a:p>
            <a:pPr marL="285750" indent="-285750">
              <a:buFont typeface="Arial" panose="020B0604020202020204" pitchFamily="34" charset="0"/>
              <a:buChar char="•"/>
            </a:pPr>
            <a:r>
              <a:rPr lang="en-GB" sz="2000" dirty="0">
                <a:solidFill>
                  <a:srgbClr val="0B0C0C"/>
                </a:solidFill>
              </a:rPr>
              <a:t>30% - Health Behaviours</a:t>
            </a:r>
          </a:p>
          <a:p>
            <a:pPr marL="285750" indent="-285750">
              <a:buFont typeface="Arial" panose="020B0604020202020204" pitchFamily="34" charset="0"/>
              <a:buChar char="•"/>
            </a:pPr>
            <a:r>
              <a:rPr lang="en-GB" sz="2000" dirty="0">
                <a:solidFill>
                  <a:srgbClr val="0B0C0C"/>
                </a:solidFill>
              </a:rPr>
              <a:t>40% - Socio-economic Factors</a:t>
            </a:r>
          </a:p>
          <a:p>
            <a:pPr marL="285750" indent="-285750">
              <a:buFont typeface="Arial" panose="020B0604020202020204" pitchFamily="34" charset="0"/>
              <a:buChar char="•"/>
            </a:pPr>
            <a:r>
              <a:rPr lang="en-GB" sz="2000" dirty="0">
                <a:solidFill>
                  <a:srgbClr val="0B0C0C"/>
                </a:solidFill>
              </a:rPr>
              <a:t>20% - Clinical Care</a:t>
            </a:r>
          </a:p>
          <a:p>
            <a:pPr marL="285750" indent="-285750">
              <a:buFont typeface="Arial" panose="020B0604020202020204" pitchFamily="34" charset="0"/>
              <a:buChar char="•"/>
            </a:pPr>
            <a:r>
              <a:rPr lang="en-GB" sz="2000" dirty="0">
                <a:solidFill>
                  <a:srgbClr val="0B0C0C"/>
                </a:solidFill>
              </a:rPr>
              <a:t>10% - Built Environment </a:t>
            </a:r>
          </a:p>
          <a:p>
            <a:pPr marL="285750" indent="-285750">
              <a:buFont typeface="Arial" panose="020B0604020202020204" pitchFamily="34" charset="0"/>
              <a:buChar char="•"/>
            </a:pPr>
            <a:endParaRPr lang="en-GB" sz="2000" dirty="0">
              <a:solidFill>
                <a:srgbClr val="0B0C0C"/>
              </a:solidFill>
            </a:endParaRPr>
          </a:p>
          <a:p>
            <a:pPr marL="285750" indent="-285750">
              <a:buFont typeface="Arial" panose="020B0604020202020204" pitchFamily="34" charset="0"/>
              <a:buChar char="•"/>
            </a:pPr>
            <a:endParaRPr lang="en-GB" sz="2000" dirty="0">
              <a:solidFill>
                <a:srgbClr val="0B0C0C"/>
              </a:solidFill>
            </a:endParaRPr>
          </a:p>
          <a:p>
            <a:r>
              <a:rPr lang="en-GB" sz="2000" dirty="0">
                <a:solidFill>
                  <a:srgbClr val="0B0C0C"/>
                </a:solidFill>
              </a:rPr>
              <a:t>The Public Health Outcomes Framework uses these six domains to map these determinants.</a:t>
            </a:r>
            <a:endParaRPr lang="en-GB" sz="2000" dirty="0"/>
          </a:p>
        </p:txBody>
      </p:sp>
      <p:graphicFrame>
        <p:nvGraphicFramePr>
          <p:cNvPr id="2" name="Diagram 1" descr="A graphic listing the six wider determinants of health from the Public Health Outcomes Framework. The determinants are: Built &amp; natural environment, Work &amp; labour market, Vulnerability, Income, Crime, and Education.">
            <a:extLst>
              <a:ext uri="{FF2B5EF4-FFF2-40B4-BE49-F238E27FC236}">
                <a16:creationId xmlns:a16="http://schemas.microsoft.com/office/drawing/2014/main" id="{6B5FAF6B-55F4-C475-D858-CCD09B90A5C6}"/>
              </a:ext>
            </a:extLst>
          </p:cNvPr>
          <p:cNvGraphicFramePr/>
          <p:nvPr>
            <p:extLst>
              <p:ext uri="{D42A27DB-BD31-4B8C-83A1-F6EECF244321}">
                <p14:modId xmlns:p14="http://schemas.microsoft.com/office/powerpoint/2010/main" val="2315391164"/>
              </p:ext>
            </p:extLst>
          </p:nvPr>
        </p:nvGraphicFramePr>
        <p:xfrm>
          <a:off x="4356100" y="88900"/>
          <a:ext cx="8826500" cy="6203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5FECC63-DF5C-6B4B-EC81-6E93707DD460}"/>
              </a:ext>
              <a:ext uri="{C183D7F6-B498-43B3-948B-1728B52AA6E4}">
                <adec:decorative xmlns:adec="http://schemas.microsoft.com/office/drawing/2017/decorative" val="1"/>
              </a:ext>
            </a:extLst>
          </p:cNvPr>
          <p:cNvSpPr txBox="1"/>
          <p:nvPr/>
        </p:nvSpPr>
        <p:spPr>
          <a:xfrm>
            <a:off x="9949079" y="5687453"/>
            <a:ext cx="2026153" cy="523220"/>
          </a:xfrm>
          <a:prstGeom prst="rect">
            <a:avLst/>
          </a:prstGeom>
          <a:noFill/>
        </p:spPr>
        <p:txBody>
          <a:bodyPr wrap="square" rtlCol="0">
            <a:spAutoFit/>
          </a:bodyPr>
          <a:lstStyle/>
          <a:p>
            <a:r>
              <a:rPr lang="en-GB" sz="1400" dirty="0"/>
              <a:t>Public Health Outcomes Framework</a:t>
            </a:r>
          </a:p>
        </p:txBody>
      </p:sp>
      <p:sp>
        <p:nvSpPr>
          <p:cNvPr id="6" name="Slide Number Placeholder 5">
            <a:extLst>
              <a:ext uri="{FF2B5EF4-FFF2-40B4-BE49-F238E27FC236}">
                <a16:creationId xmlns:a16="http://schemas.microsoft.com/office/drawing/2014/main" id="{E25059EB-F463-DFFC-F097-D44CCCDF80EE}"/>
              </a:ext>
            </a:extLst>
          </p:cNvPr>
          <p:cNvSpPr>
            <a:spLocks noGrp="1"/>
          </p:cNvSpPr>
          <p:nvPr>
            <p:ph type="sldNum" sz="quarter" idx="12"/>
          </p:nvPr>
        </p:nvSpPr>
        <p:spPr/>
        <p:txBody>
          <a:bodyPr/>
          <a:lstStyle/>
          <a:p>
            <a:fld id="{CEDEF9C1-0071-4D4A-89AA-0CC05A8019E4}" type="slidenum">
              <a:rPr lang="en-US" smtClean="0">
                <a:solidFill>
                  <a:schemeClr val="bg1"/>
                </a:solidFill>
              </a:rPr>
              <a:t>27</a:t>
            </a:fld>
            <a:endParaRPr lang="en-US" dirty="0">
              <a:solidFill>
                <a:schemeClr val="bg1"/>
              </a:solidFill>
            </a:endParaRPr>
          </a:p>
        </p:txBody>
      </p:sp>
    </p:spTree>
    <p:extLst>
      <p:ext uri="{BB962C8B-B14F-4D97-AF65-F5344CB8AC3E}">
        <p14:creationId xmlns:p14="http://schemas.microsoft.com/office/powerpoint/2010/main" val="760703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BA7BB8D-0E9F-9573-C21B-AE47A51BB546}"/>
              </a:ext>
              <a:ext uri="{C183D7F6-B498-43B3-948B-1728B52AA6E4}">
                <adec:decorative xmlns:adec="http://schemas.microsoft.com/office/drawing/2017/decorative" val="1"/>
              </a:ext>
            </a:extLst>
          </p:cNvPr>
          <p:cNvGrpSpPr/>
          <p:nvPr/>
        </p:nvGrpSpPr>
        <p:grpSpPr>
          <a:xfrm>
            <a:off x="3137336" y="1275608"/>
            <a:ext cx="5917327" cy="5255366"/>
            <a:chOff x="3137336" y="1275608"/>
            <a:chExt cx="5917327" cy="5255366"/>
          </a:xfrm>
        </p:grpSpPr>
        <p:sp>
          <p:nvSpPr>
            <p:cNvPr id="6" name="Title 5">
              <a:extLst>
                <a:ext uri="{FF2B5EF4-FFF2-40B4-BE49-F238E27FC236}">
                  <a16:creationId xmlns:a16="http://schemas.microsoft.com/office/drawing/2014/main" id="{55A8CB6E-A9C3-84DE-CF46-9988137BAFE5}"/>
                </a:ext>
              </a:extLst>
            </p:cNvPr>
            <p:cNvSpPr>
              <a:spLocks/>
            </p:cNvSpPr>
            <p:nvPr/>
          </p:nvSpPr>
          <p:spPr>
            <a:xfrm>
              <a:off x="4823774" y="2328419"/>
              <a:ext cx="2543859" cy="2200541"/>
            </a:xfrm>
            <a:custGeom>
              <a:avLst/>
              <a:gdLst>
                <a:gd name="connsiteX0" fmla="*/ 0 w 2543859"/>
                <a:gd name="connsiteY0" fmla="*/ 1100271 h 2200541"/>
                <a:gd name="connsiteX1" fmla="*/ 628695 w 2543859"/>
                <a:gd name="connsiteY1" fmla="*/ 1 h 2200541"/>
                <a:gd name="connsiteX2" fmla="*/ 1915164 w 2543859"/>
                <a:gd name="connsiteY2" fmla="*/ 1 h 2200541"/>
                <a:gd name="connsiteX3" fmla="*/ 2543859 w 2543859"/>
                <a:gd name="connsiteY3" fmla="*/ 1100271 h 2200541"/>
                <a:gd name="connsiteX4" fmla="*/ 1915164 w 2543859"/>
                <a:gd name="connsiteY4" fmla="*/ 2200540 h 2200541"/>
                <a:gd name="connsiteX5" fmla="*/ 628695 w 2543859"/>
                <a:gd name="connsiteY5" fmla="*/ 2200540 h 2200541"/>
                <a:gd name="connsiteX6" fmla="*/ 0 w 2543859"/>
                <a:gd name="connsiteY6" fmla="*/ 1100271 h 220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859" h="2200541">
                  <a:moveTo>
                    <a:pt x="0" y="1100271"/>
                  </a:moveTo>
                  <a:lnTo>
                    <a:pt x="628695" y="1"/>
                  </a:lnTo>
                  <a:lnTo>
                    <a:pt x="1915164" y="1"/>
                  </a:lnTo>
                  <a:lnTo>
                    <a:pt x="2543859" y="1100271"/>
                  </a:lnTo>
                  <a:lnTo>
                    <a:pt x="1915164" y="2200540"/>
                  </a:lnTo>
                  <a:lnTo>
                    <a:pt x="628695" y="2200540"/>
                  </a:lnTo>
                  <a:lnTo>
                    <a:pt x="0" y="1100271"/>
                  </a:lnTo>
                  <a:close/>
                </a:path>
              </a:pathLst>
            </a:custGeom>
            <a:solidFill>
              <a:schemeClr val="accent2"/>
            </a:solidFill>
            <a:ln w="12700" cap="flat" cmpd="sng" algn="ctr">
              <a:solidFill>
                <a:schemeClr val="lt1">
                  <a:hueOff val="0"/>
                  <a:satOff val="0"/>
                  <a:lumOff val="0"/>
                  <a:alphaOff val="0"/>
                </a:schemeClr>
              </a:solidFill>
              <a:prstDash val="solid"/>
              <a:miter lim="800000"/>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444413" tIns="387520" rIns="444413" bIns="387520" numCol="1" spcCol="1270" rtlCol="0" fromWordArt="0" anchor="ctr" anchorCtr="0" forceAA="0" compatLnSpc="1">
              <a:prstTxWarp prst="textNoShape">
                <a:avLst/>
              </a:prstTxWarp>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chemeClr val="lt1"/>
                  </a:solidFill>
                  <a:effectLst/>
                  <a:uLnTx/>
                  <a:uFillTx/>
                  <a:latin typeface="+mn-lt"/>
                  <a:ea typeface="+mn-ea"/>
                  <a:cs typeface="+mn-cs"/>
                </a:rPr>
                <a:t>Health &amp; Wellbeing</a:t>
              </a:r>
            </a:p>
          </p:txBody>
        </p:sp>
        <p:sp>
          <p:nvSpPr>
            <p:cNvPr id="7" name="Hexagon 6">
              <a:extLst>
                <a:ext uri="{FF2B5EF4-FFF2-40B4-BE49-F238E27FC236}">
                  <a16:creationId xmlns:a16="http://schemas.microsoft.com/office/drawing/2014/main" id="{FD8DDED9-CA46-B5B0-572A-0D3E1C74642E}"/>
                </a:ext>
              </a:extLst>
            </p:cNvPr>
            <p:cNvSpPr/>
            <p:nvPr/>
          </p:nvSpPr>
          <p:spPr>
            <a:xfrm>
              <a:off x="6416719" y="1275608"/>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Hexagon 8">
              <a:extLst>
                <a:ext uri="{FF2B5EF4-FFF2-40B4-BE49-F238E27FC236}">
                  <a16:creationId xmlns:a16="http://schemas.microsoft.com/office/drawing/2014/main" id="{4C87496D-6B49-1D7A-ABC7-AD8A2347E62A}"/>
                </a:ext>
              </a:extLst>
            </p:cNvPr>
            <p:cNvSpPr/>
            <p:nvPr/>
          </p:nvSpPr>
          <p:spPr>
            <a:xfrm>
              <a:off x="7536869" y="2821633"/>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7EC99665-2828-48A6-3DE1-AEE2D5CE685C}"/>
                </a:ext>
              </a:extLst>
            </p:cNvPr>
            <p:cNvSpPr/>
            <p:nvPr/>
          </p:nvSpPr>
          <p:spPr>
            <a:xfrm>
              <a:off x="6969989" y="1436291"/>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dirty="0"/>
                <a:t>Work &amp; Labour Market</a:t>
              </a:r>
            </a:p>
          </p:txBody>
        </p:sp>
        <p:sp>
          <p:nvSpPr>
            <p:cNvPr id="11" name="Hexagon 10">
              <a:extLst>
                <a:ext uri="{FF2B5EF4-FFF2-40B4-BE49-F238E27FC236}">
                  <a16:creationId xmlns:a16="http://schemas.microsoft.com/office/drawing/2014/main" id="{B2749903-CA62-81C9-8F9C-A3E33A3A8DDE}"/>
                </a:ext>
              </a:extLst>
            </p:cNvPr>
            <p:cNvSpPr/>
            <p:nvPr/>
          </p:nvSpPr>
          <p:spPr>
            <a:xfrm>
              <a:off x="6758740" y="4566804"/>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4E7DD3E6-0BB5-E66D-A0E4-AA192B8F3BAD}"/>
                </a:ext>
              </a:extLst>
            </p:cNvPr>
            <p:cNvSpPr/>
            <p:nvPr/>
          </p:nvSpPr>
          <p:spPr>
            <a:xfrm>
              <a:off x="6969989" y="3616979"/>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dirty="0"/>
                <a:t>Vulnerability</a:t>
              </a:r>
            </a:p>
          </p:txBody>
        </p:sp>
        <p:sp>
          <p:nvSpPr>
            <p:cNvPr id="13" name="Hexagon 12">
              <a:extLst>
                <a:ext uri="{FF2B5EF4-FFF2-40B4-BE49-F238E27FC236}">
                  <a16:creationId xmlns:a16="http://schemas.microsoft.com/office/drawing/2014/main" id="{1CF349EC-E227-622C-D9DB-37000C12C371}"/>
                </a:ext>
              </a:extLst>
            </p:cNvPr>
            <p:cNvSpPr/>
            <p:nvPr/>
          </p:nvSpPr>
          <p:spPr>
            <a:xfrm>
              <a:off x="4828508" y="4747959"/>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9822A8D2-E590-BC4E-ACA9-289129CFA54B}"/>
                </a:ext>
              </a:extLst>
            </p:cNvPr>
            <p:cNvSpPr/>
            <p:nvPr/>
          </p:nvSpPr>
          <p:spPr>
            <a:xfrm>
              <a:off x="5058100" y="4727486"/>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dirty="0"/>
                <a:t>Income</a:t>
              </a:r>
            </a:p>
          </p:txBody>
        </p:sp>
        <p:sp>
          <p:nvSpPr>
            <p:cNvPr id="15" name="Hexagon 14">
              <a:extLst>
                <a:ext uri="{FF2B5EF4-FFF2-40B4-BE49-F238E27FC236}">
                  <a16:creationId xmlns:a16="http://schemas.microsoft.com/office/drawing/2014/main" id="{53900BBC-E6F5-3AEF-BD12-B8667257C65C}"/>
                </a:ext>
              </a:extLst>
            </p:cNvPr>
            <p:cNvSpPr/>
            <p:nvPr/>
          </p:nvSpPr>
          <p:spPr>
            <a:xfrm>
              <a:off x="3690014" y="3202555"/>
              <a:ext cx="959790" cy="826986"/>
            </a:xfrm>
            <a:prstGeom prst="hexagon">
              <a:avLst>
                <a:gd name="adj" fmla="val 28900"/>
                <a:gd name="vf" fmla="val 115470"/>
              </a:avLst>
            </a:prstGeom>
            <a:solidFill>
              <a:schemeClr val="bg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D8330767-0A37-0B76-5BAE-A700F54AF3B7}"/>
                </a:ext>
              </a:extLst>
            </p:cNvPr>
            <p:cNvSpPr/>
            <p:nvPr/>
          </p:nvSpPr>
          <p:spPr>
            <a:xfrm>
              <a:off x="3137336" y="3618220"/>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dirty="0"/>
                <a:t>Crime</a:t>
              </a:r>
            </a:p>
          </p:txBody>
        </p:sp>
        <p:sp>
          <p:nvSpPr>
            <p:cNvPr id="17" name="Freeform: Shape 16">
              <a:extLst>
                <a:ext uri="{FF2B5EF4-FFF2-40B4-BE49-F238E27FC236}">
                  <a16:creationId xmlns:a16="http://schemas.microsoft.com/office/drawing/2014/main" id="{AF51EFA0-E1D7-578F-79F4-8AFBA687B68E}"/>
                </a:ext>
              </a:extLst>
            </p:cNvPr>
            <p:cNvSpPr/>
            <p:nvPr/>
          </p:nvSpPr>
          <p:spPr>
            <a:xfrm>
              <a:off x="3137336" y="1433809"/>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dirty="0"/>
                <a:t>Education</a:t>
              </a:r>
            </a:p>
          </p:txBody>
        </p:sp>
      </p:grpSp>
      <p:sp>
        <p:nvSpPr>
          <p:cNvPr id="4" name="Slide Number Placeholder 3">
            <a:extLst>
              <a:ext uri="{FF2B5EF4-FFF2-40B4-BE49-F238E27FC236}">
                <a16:creationId xmlns:a16="http://schemas.microsoft.com/office/drawing/2014/main" id="{CC65DE83-888B-237B-6DC6-33CEC5995C02}"/>
              </a:ext>
            </a:extLst>
          </p:cNvPr>
          <p:cNvSpPr>
            <a:spLocks noGrp="1"/>
          </p:cNvSpPr>
          <p:nvPr>
            <p:ph type="sldNum" sz="quarter" idx="12"/>
          </p:nvPr>
        </p:nvSpPr>
        <p:spPr/>
        <p:txBody>
          <a:bodyPr/>
          <a:lstStyle/>
          <a:p>
            <a:fld id="{CEDEF9C1-0071-4D4A-89AA-0CC05A8019E4}" type="slidenum">
              <a:rPr lang="en-US" smtClean="0"/>
              <a:t>28</a:t>
            </a:fld>
            <a:endParaRPr lang="en-US" dirty="0"/>
          </a:p>
        </p:txBody>
      </p:sp>
      <p:sp>
        <p:nvSpPr>
          <p:cNvPr id="8" name="Title 7">
            <a:extLst>
              <a:ext uri="{FF2B5EF4-FFF2-40B4-BE49-F238E27FC236}">
                <a16:creationId xmlns:a16="http://schemas.microsoft.com/office/drawing/2014/main" id="{520EF133-459E-D820-69F5-872143FF919B}"/>
              </a:ext>
            </a:extLst>
          </p:cNvPr>
          <p:cNvSpPr>
            <a:spLocks noGrp="1"/>
          </p:cNvSpPr>
          <p:nvPr>
            <p:ph type="title" idx="4294967295"/>
          </p:nvPr>
        </p:nvSpPr>
        <p:spPr>
          <a:xfrm>
            <a:off x="5058100" y="327025"/>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accent3">
              <a:lumMod val="75000"/>
            </a:schemeClr>
          </a:solidFill>
          <a:ln w="12700" cap="flat" cmpd="sng" algn="ctr">
            <a:solidFill>
              <a:schemeClr val="lt1">
                <a:hueOff val="0"/>
                <a:satOff val="0"/>
                <a:lumOff val="0"/>
                <a:alphaOff val="0"/>
              </a:schemeClr>
            </a:solidFill>
            <a:prstDash val="solid"/>
            <a:miter lim="800000"/>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368335" tIns="321736" rIns="368335" bIns="321736" numCol="1" spcCol="1270" rtlCol="0" fromWordArt="0" anchor="ctr" anchorCtr="0" forceAA="0" compatLnSpc="1">
            <a:prstTxWarp prst="textNoShape">
              <a:avLst/>
            </a:prstTxWarp>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chemeClr val="lt1"/>
                </a:solidFill>
                <a:effectLst/>
                <a:uLnTx/>
                <a:uFillTx/>
                <a:latin typeface="+mn-lt"/>
                <a:ea typeface="+mn-ea"/>
                <a:cs typeface="+mn-cs"/>
              </a:rPr>
              <a:t>Built &amp; natural environment</a:t>
            </a:r>
          </a:p>
        </p:txBody>
      </p:sp>
    </p:spTree>
    <p:extLst>
      <p:ext uri="{BB962C8B-B14F-4D97-AF65-F5344CB8AC3E}">
        <p14:creationId xmlns:p14="http://schemas.microsoft.com/office/powerpoint/2010/main" val="2617720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accent3">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Built &amp; Natural Environment – Household size</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accent3">
              <a:lumMod val="75000"/>
            </a:schemeClr>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3" name="TextBox 2">
            <a:extLst>
              <a:ext uri="{FF2B5EF4-FFF2-40B4-BE49-F238E27FC236}">
                <a16:creationId xmlns:a16="http://schemas.microsoft.com/office/drawing/2014/main" id="{EC113A4E-DC37-CFB8-E6FF-DD257E87B5BC}"/>
              </a:ext>
            </a:extLst>
          </p:cNvPr>
          <p:cNvSpPr txBox="1"/>
          <p:nvPr/>
        </p:nvSpPr>
        <p:spPr>
          <a:xfrm>
            <a:off x="5109409" y="1159342"/>
            <a:ext cx="6630703" cy="3247043"/>
          </a:xfrm>
          <a:prstGeom prst="rect">
            <a:avLst/>
          </a:prstGeom>
          <a:noFill/>
        </p:spPr>
        <p:txBody>
          <a:bodyPr wrap="square" rtlCol="0">
            <a:spAutoFit/>
          </a:bodyPr>
          <a:lstStyle/>
          <a:p>
            <a:pPr>
              <a:spcAft>
                <a:spcPts val="1800"/>
              </a:spcAft>
            </a:pPr>
            <a:r>
              <a:rPr lang="en-GB" sz="2000" dirty="0">
                <a:solidFill>
                  <a:srgbClr val="333333"/>
                </a:solidFill>
              </a:rPr>
              <a:t>There are 52,423 households in Slough. </a:t>
            </a:r>
          </a:p>
          <a:p>
            <a:pPr>
              <a:spcAft>
                <a:spcPts val="1800"/>
              </a:spcAft>
            </a:pPr>
            <a:r>
              <a:rPr lang="en-GB" sz="2000" dirty="0">
                <a:solidFill>
                  <a:srgbClr val="333333"/>
                </a:solidFill>
              </a:rPr>
              <a:t>Slough has the largest average household size in England and Wales at 3 people per household (England: 2.4).</a:t>
            </a:r>
          </a:p>
          <a:p>
            <a:pPr>
              <a:spcAft>
                <a:spcPts val="1800"/>
              </a:spcAft>
            </a:pPr>
            <a:r>
              <a:rPr lang="en-GB" sz="2000" dirty="0">
                <a:solidFill>
                  <a:srgbClr val="333333"/>
                </a:solidFill>
              </a:rPr>
              <a:t>There has been an increase of 49% in the number of households with 7 people and an increase of 92% in the number of households with 8 or more people. </a:t>
            </a:r>
          </a:p>
          <a:p>
            <a:pPr>
              <a:spcAft>
                <a:spcPts val="1800"/>
              </a:spcAft>
            </a:pPr>
            <a:r>
              <a:rPr lang="en-GB" sz="2000" dirty="0">
                <a:solidFill>
                  <a:srgbClr val="333333"/>
                </a:solidFill>
              </a:rPr>
              <a:t>There are now 2,078 households consisting of 7 or more people. </a:t>
            </a:r>
          </a:p>
        </p:txBody>
      </p:sp>
      <p:graphicFrame>
        <p:nvGraphicFramePr>
          <p:cNvPr id="4" name="Chart 3" descr="A bar chart comparing the household size proportions for Slough in 2021 and 2011 and England in 2021. Slough has lower proportions of 1 and 2 person households than the England average, and larger proportions of households with 3 or more people. ">
            <a:extLst>
              <a:ext uri="{FF2B5EF4-FFF2-40B4-BE49-F238E27FC236}">
                <a16:creationId xmlns:a16="http://schemas.microsoft.com/office/drawing/2014/main" id="{6E299041-2B09-6FEA-D014-B9B47DA0F21C}"/>
              </a:ext>
            </a:extLst>
          </p:cNvPr>
          <p:cNvGraphicFramePr>
            <a:graphicFrameLocks/>
          </p:cNvGraphicFramePr>
          <p:nvPr>
            <p:extLst>
              <p:ext uri="{D42A27DB-BD31-4B8C-83A1-F6EECF244321}">
                <p14:modId xmlns:p14="http://schemas.microsoft.com/office/powerpoint/2010/main" val="822940718"/>
              </p:ext>
            </p:extLst>
          </p:nvPr>
        </p:nvGraphicFramePr>
        <p:xfrm>
          <a:off x="0" y="1092500"/>
          <a:ext cx="5109409" cy="57655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6">
            <a:extLst>
              <a:ext uri="{FF2B5EF4-FFF2-40B4-BE49-F238E27FC236}">
                <a16:creationId xmlns:a16="http://schemas.microsoft.com/office/drawing/2014/main" id="{2A8F1CFC-FF57-2192-4BF9-4786AA98BF50}"/>
              </a:ext>
            </a:extLst>
          </p:cNvPr>
          <p:cNvSpPr>
            <a:spLocks noGrp="1"/>
          </p:cNvSpPr>
          <p:nvPr>
            <p:ph type="sldNum" sz="quarter" idx="12"/>
          </p:nvPr>
        </p:nvSpPr>
        <p:spPr/>
        <p:txBody>
          <a:bodyPr/>
          <a:lstStyle/>
          <a:p>
            <a:fld id="{CEDEF9C1-0071-4D4A-89AA-0CC05A8019E4}" type="slidenum">
              <a:rPr lang="en-US" smtClean="0"/>
              <a:t>29</a:t>
            </a:fld>
            <a:endParaRPr lang="en-US" dirty="0"/>
          </a:p>
        </p:txBody>
      </p:sp>
    </p:spTree>
    <p:extLst>
      <p:ext uri="{BB962C8B-B14F-4D97-AF65-F5344CB8AC3E}">
        <p14:creationId xmlns:p14="http://schemas.microsoft.com/office/powerpoint/2010/main" val="329341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EFF9ED-66B8-0890-DB8F-C9BF4FFDD42B}"/>
              </a:ext>
            </a:extLst>
          </p:cNvPr>
          <p:cNvSpPr>
            <a:spLocks noGrp="1"/>
          </p:cNvSpPr>
          <p:nvPr>
            <p:ph type="title"/>
          </p:nvPr>
        </p:nvSpPr>
        <p:spPr/>
        <p:txBody>
          <a:bodyPr/>
          <a:lstStyle/>
          <a:p>
            <a:r>
              <a:rPr lang="en-GB" dirty="0"/>
              <a:t>Headlines</a:t>
            </a:r>
          </a:p>
        </p:txBody>
      </p:sp>
      <p:sp>
        <p:nvSpPr>
          <p:cNvPr id="6" name="Content Placeholder 5">
            <a:extLst>
              <a:ext uri="{FF2B5EF4-FFF2-40B4-BE49-F238E27FC236}">
                <a16:creationId xmlns:a16="http://schemas.microsoft.com/office/drawing/2014/main" id="{3F2723C4-CFA2-4078-8735-11F210EE30FC}"/>
              </a:ext>
            </a:extLst>
          </p:cNvPr>
          <p:cNvSpPr>
            <a:spLocks noGrp="1"/>
          </p:cNvSpPr>
          <p:nvPr>
            <p:ph sz="half" idx="2"/>
          </p:nvPr>
        </p:nvSpPr>
        <p:spPr>
          <a:xfrm>
            <a:off x="839788" y="1814732"/>
            <a:ext cx="5157787" cy="4374931"/>
          </a:xfrm>
        </p:spPr>
        <p:txBody>
          <a:bodyPr>
            <a:normAutofit/>
          </a:bodyPr>
          <a:lstStyle/>
          <a:p>
            <a:r>
              <a:rPr lang="en-GB" sz="2000" dirty="0"/>
              <a:t>Slough has a diverse, young population.</a:t>
            </a:r>
          </a:p>
          <a:p>
            <a:r>
              <a:rPr lang="en-GB" sz="2000" dirty="0"/>
              <a:t>Slough has pockets of severe deprivation.</a:t>
            </a:r>
          </a:p>
          <a:p>
            <a:r>
              <a:rPr lang="en-GB" sz="2000" dirty="0"/>
              <a:t>Slough has high levels of overcrowding and the largest average household size in England and Wales.</a:t>
            </a:r>
          </a:p>
          <a:p>
            <a:r>
              <a:rPr lang="en-GB" sz="2000" dirty="0"/>
              <a:t>There has been a larger increase in economically inactive people than active people in Slough since 2011.</a:t>
            </a:r>
          </a:p>
          <a:p>
            <a:r>
              <a:rPr lang="en-GB" sz="2000" dirty="0"/>
              <a:t>Slough has a high proportion of children in low income families and pensioners in poverty in Berkshire.</a:t>
            </a:r>
          </a:p>
        </p:txBody>
      </p:sp>
      <p:sp>
        <p:nvSpPr>
          <p:cNvPr id="8" name="Content Placeholder 7">
            <a:extLst>
              <a:ext uri="{FF2B5EF4-FFF2-40B4-BE49-F238E27FC236}">
                <a16:creationId xmlns:a16="http://schemas.microsoft.com/office/drawing/2014/main" id="{4F97C9B4-A57E-602C-458B-E8AEFC0E66CD}"/>
              </a:ext>
            </a:extLst>
          </p:cNvPr>
          <p:cNvSpPr>
            <a:spLocks noGrp="1"/>
          </p:cNvSpPr>
          <p:nvPr>
            <p:ph sz="quarter" idx="4"/>
          </p:nvPr>
        </p:nvSpPr>
        <p:spPr>
          <a:xfrm>
            <a:off x="6172200" y="1814732"/>
            <a:ext cx="5183188" cy="4374931"/>
          </a:xfrm>
        </p:spPr>
        <p:txBody>
          <a:bodyPr>
            <a:normAutofit/>
          </a:bodyPr>
          <a:lstStyle/>
          <a:p>
            <a:r>
              <a:rPr lang="en-GB" sz="2000" dirty="0"/>
              <a:t>There is a gap in income of £84 per week between Slough residents and those who commute into Slough for work.</a:t>
            </a:r>
          </a:p>
          <a:p>
            <a:r>
              <a:rPr lang="en-GB" sz="2000" dirty="0"/>
              <a:t>There are high levels of crime, including violent crime.</a:t>
            </a:r>
          </a:p>
          <a:p>
            <a:r>
              <a:rPr lang="en-GB" sz="2000" dirty="0"/>
              <a:t>Slough has generally good levels of educational attainment but is below the national average for post-16 education and qualifications​.</a:t>
            </a:r>
          </a:p>
        </p:txBody>
      </p:sp>
      <p:sp>
        <p:nvSpPr>
          <p:cNvPr id="3" name="Slide Number Placeholder 2">
            <a:extLst>
              <a:ext uri="{FF2B5EF4-FFF2-40B4-BE49-F238E27FC236}">
                <a16:creationId xmlns:a16="http://schemas.microsoft.com/office/drawing/2014/main" id="{6385B872-B030-FC3B-2660-B3BF4B262F34}"/>
              </a:ext>
              <a:ext uri="{C183D7F6-B498-43B3-948B-1728B52AA6E4}">
                <adec:decorative xmlns:adec="http://schemas.microsoft.com/office/drawing/2017/decorative" val="0"/>
              </a:ext>
            </a:extLst>
          </p:cNvPr>
          <p:cNvSpPr>
            <a:spLocks noGrp="1"/>
          </p:cNvSpPr>
          <p:nvPr>
            <p:ph type="sldNum" sz="quarter" idx="12"/>
          </p:nvPr>
        </p:nvSpPr>
        <p:spPr/>
        <p:txBody>
          <a:bodyPr/>
          <a:lstStyle/>
          <a:p>
            <a:fld id="{CEDEF9C1-0071-4D4A-89AA-0CC05A8019E4}"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286901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accent3">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Built &amp; Natural Environment - Overcrowding</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accent3">
              <a:lumMod val="75000"/>
            </a:schemeClr>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3" name="TextBox 2">
            <a:extLst>
              <a:ext uri="{FF2B5EF4-FFF2-40B4-BE49-F238E27FC236}">
                <a16:creationId xmlns:a16="http://schemas.microsoft.com/office/drawing/2014/main" id="{EC113A4E-DC37-CFB8-E6FF-DD257E87B5BC}"/>
              </a:ext>
            </a:extLst>
          </p:cNvPr>
          <p:cNvSpPr txBox="1"/>
          <p:nvPr/>
        </p:nvSpPr>
        <p:spPr>
          <a:xfrm>
            <a:off x="356883" y="1265698"/>
            <a:ext cx="11383229" cy="2092881"/>
          </a:xfrm>
          <a:prstGeom prst="rect">
            <a:avLst/>
          </a:prstGeom>
          <a:noFill/>
        </p:spPr>
        <p:txBody>
          <a:bodyPr wrap="square" rtlCol="0">
            <a:spAutoFit/>
          </a:bodyPr>
          <a:lstStyle/>
          <a:p>
            <a:pPr>
              <a:spcAft>
                <a:spcPts val="1800"/>
              </a:spcAft>
            </a:pPr>
            <a:r>
              <a:rPr lang="en-GB" sz="2000" dirty="0">
                <a:solidFill>
                  <a:srgbClr val="333333"/>
                </a:solidFill>
              </a:rPr>
              <a:t>15.8% of households in Slough are overcrowded (England: 4.3%). </a:t>
            </a:r>
          </a:p>
          <a:p>
            <a:pPr>
              <a:spcAft>
                <a:spcPts val="1800"/>
              </a:spcAft>
            </a:pPr>
            <a:r>
              <a:rPr lang="en-GB" sz="2000" dirty="0">
                <a:solidFill>
                  <a:srgbClr val="333333"/>
                </a:solidFill>
              </a:rPr>
              <a:t>Slough has a higher proportion of 1 bedroom households (18.5%) than the England average (11.6%).</a:t>
            </a:r>
          </a:p>
          <a:p>
            <a:pPr>
              <a:spcAft>
                <a:spcPts val="1800"/>
              </a:spcAft>
            </a:pPr>
            <a:r>
              <a:rPr lang="en-GB" sz="2000" dirty="0">
                <a:solidFill>
                  <a:srgbClr val="333333"/>
                </a:solidFill>
              </a:rPr>
              <a:t>Slough has a smaller proportion of households with 4 or more bedrooms (Slough: 16.9%, England: 21.1%).</a:t>
            </a:r>
          </a:p>
        </p:txBody>
      </p:sp>
      <p:graphicFrame>
        <p:nvGraphicFramePr>
          <p:cNvPr id="9" name="Chart 8" descr="A bar chart comparing the occupancy ratings for bedrooms for Slough households in 2021 and 2011 and England in 2021. Slough has higher proportions of ratings classed as overcrowded and ideally occupied and lower proportions of ratings classed as under-occupied than the England average. ">
            <a:extLst>
              <a:ext uri="{FF2B5EF4-FFF2-40B4-BE49-F238E27FC236}">
                <a16:creationId xmlns:a16="http://schemas.microsoft.com/office/drawing/2014/main" id="{ED696128-E6F7-02FE-EBDB-CB5297F063F7}"/>
              </a:ext>
            </a:extLst>
          </p:cNvPr>
          <p:cNvGraphicFramePr>
            <a:graphicFrameLocks/>
          </p:cNvGraphicFramePr>
          <p:nvPr>
            <p:extLst>
              <p:ext uri="{D42A27DB-BD31-4B8C-83A1-F6EECF244321}">
                <p14:modId xmlns:p14="http://schemas.microsoft.com/office/powerpoint/2010/main" val="3158627244"/>
              </p:ext>
            </p:extLst>
          </p:nvPr>
        </p:nvGraphicFramePr>
        <p:xfrm>
          <a:off x="844087" y="3376798"/>
          <a:ext cx="5109409" cy="33089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descr="A bar chart comparing the number of bedrooms for Slough households in 2021 and 2011 and England in 2021. ">
            <a:extLst>
              <a:ext uri="{FF2B5EF4-FFF2-40B4-BE49-F238E27FC236}">
                <a16:creationId xmlns:a16="http://schemas.microsoft.com/office/drawing/2014/main" id="{B9DB19E4-7B7D-6265-E29A-9A4A37615FFD}"/>
              </a:ext>
            </a:extLst>
          </p:cNvPr>
          <p:cNvGraphicFramePr>
            <a:graphicFrameLocks/>
          </p:cNvGraphicFramePr>
          <p:nvPr>
            <p:extLst>
              <p:ext uri="{D42A27DB-BD31-4B8C-83A1-F6EECF244321}">
                <p14:modId xmlns:p14="http://schemas.microsoft.com/office/powerpoint/2010/main" val="2338555407"/>
              </p:ext>
            </p:extLst>
          </p:nvPr>
        </p:nvGraphicFramePr>
        <p:xfrm>
          <a:off x="6048497" y="3358579"/>
          <a:ext cx="5204410" cy="3308954"/>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894523F4-309C-23B1-7532-75F8FAC7AABF}"/>
              </a:ext>
              <a:ext uri="{C183D7F6-B498-43B3-948B-1728B52AA6E4}">
                <adec:decorative xmlns:adec="http://schemas.microsoft.com/office/drawing/2017/decorative" val="1"/>
              </a:ext>
            </a:extLst>
          </p:cNvPr>
          <p:cNvSpPr txBox="1"/>
          <p:nvPr/>
        </p:nvSpPr>
        <p:spPr>
          <a:xfrm>
            <a:off x="133349" y="4211464"/>
            <a:ext cx="1005403" cy="230832"/>
          </a:xfrm>
          <a:prstGeom prst="rect">
            <a:avLst/>
          </a:prstGeom>
          <a:noFill/>
        </p:spPr>
        <p:txBody>
          <a:bodyPr wrap="none" rtlCol="0">
            <a:spAutoFit/>
          </a:bodyPr>
          <a:lstStyle/>
          <a:p>
            <a:r>
              <a:rPr lang="en-GB" sz="900" dirty="0"/>
              <a:t>Under-occupied</a:t>
            </a:r>
          </a:p>
        </p:txBody>
      </p:sp>
      <p:sp>
        <p:nvSpPr>
          <p:cNvPr id="11" name="TextBox 10">
            <a:extLst>
              <a:ext uri="{FF2B5EF4-FFF2-40B4-BE49-F238E27FC236}">
                <a16:creationId xmlns:a16="http://schemas.microsoft.com/office/drawing/2014/main" id="{09FCEBAB-91C4-DABF-1E0A-F1A14A09103F}"/>
              </a:ext>
              <a:ext uri="{C183D7F6-B498-43B3-948B-1728B52AA6E4}">
                <adec:decorative xmlns:adec="http://schemas.microsoft.com/office/drawing/2017/decorative" val="1"/>
              </a:ext>
            </a:extLst>
          </p:cNvPr>
          <p:cNvSpPr txBox="1"/>
          <p:nvPr/>
        </p:nvSpPr>
        <p:spPr>
          <a:xfrm>
            <a:off x="133349" y="5556792"/>
            <a:ext cx="865943" cy="230832"/>
          </a:xfrm>
          <a:prstGeom prst="rect">
            <a:avLst/>
          </a:prstGeom>
          <a:noFill/>
        </p:spPr>
        <p:txBody>
          <a:bodyPr wrap="none" rtlCol="0">
            <a:spAutoFit/>
          </a:bodyPr>
          <a:lstStyle/>
          <a:p>
            <a:r>
              <a:rPr lang="en-GB" sz="900" dirty="0"/>
              <a:t>Overcrowded</a:t>
            </a:r>
          </a:p>
        </p:txBody>
      </p:sp>
      <p:sp>
        <p:nvSpPr>
          <p:cNvPr id="7" name="Slide Number Placeholder 6">
            <a:extLst>
              <a:ext uri="{FF2B5EF4-FFF2-40B4-BE49-F238E27FC236}">
                <a16:creationId xmlns:a16="http://schemas.microsoft.com/office/drawing/2014/main" id="{2EA659FD-8F9A-C170-57DC-CCDF0A36F612}"/>
              </a:ext>
            </a:extLst>
          </p:cNvPr>
          <p:cNvSpPr>
            <a:spLocks noGrp="1"/>
          </p:cNvSpPr>
          <p:nvPr>
            <p:ph type="sldNum" sz="quarter" idx="12"/>
          </p:nvPr>
        </p:nvSpPr>
        <p:spPr/>
        <p:txBody>
          <a:bodyPr/>
          <a:lstStyle/>
          <a:p>
            <a:fld id="{CEDEF9C1-0071-4D4A-89AA-0CC05A8019E4}" type="slidenum">
              <a:rPr lang="en-US" smtClean="0"/>
              <a:t>30</a:t>
            </a:fld>
            <a:endParaRPr lang="en-US" dirty="0"/>
          </a:p>
        </p:txBody>
      </p:sp>
    </p:spTree>
    <p:extLst>
      <p:ext uri="{BB962C8B-B14F-4D97-AF65-F5344CB8AC3E}">
        <p14:creationId xmlns:p14="http://schemas.microsoft.com/office/powerpoint/2010/main" val="1762800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accent3">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Built &amp; Natural Environment - Tenure</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accent3">
              <a:lumMod val="75000"/>
            </a:schemeClr>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3" name="TextBox 2">
            <a:extLst>
              <a:ext uri="{FF2B5EF4-FFF2-40B4-BE49-F238E27FC236}">
                <a16:creationId xmlns:a16="http://schemas.microsoft.com/office/drawing/2014/main" id="{EC113A4E-DC37-CFB8-E6FF-DD257E87B5BC}"/>
              </a:ext>
            </a:extLst>
          </p:cNvPr>
          <p:cNvSpPr txBox="1"/>
          <p:nvPr/>
        </p:nvSpPr>
        <p:spPr>
          <a:xfrm>
            <a:off x="356883" y="1270467"/>
            <a:ext cx="11383229" cy="2308324"/>
          </a:xfrm>
          <a:prstGeom prst="rect">
            <a:avLst/>
          </a:prstGeom>
          <a:noFill/>
        </p:spPr>
        <p:txBody>
          <a:bodyPr wrap="square" lIns="91440" tIns="45720" rIns="91440" bIns="45720" rtlCol="0" anchor="t">
            <a:spAutoFit/>
          </a:bodyPr>
          <a:lstStyle/>
          <a:p>
            <a:r>
              <a:rPr lang="en-GB" i="0" dirty="0">
                <a:solidFill>
                  <a:srgbClr val="333333"/>
                </a:solidFill>
                <a:effectLst/>
                <a:latin typeface="+mn-lt"/>
                <a:ea typeface="+mn-ea"/>
                <a:cs typeface="+mn-cs"/>
              </a:rPr>
              <a:t>Slough has a lower proportion of households that outright own their homes than the South East and England averages and the lowest proportion in </a:t>
            </a:r>
            <a:r>
              <a:rPr lang="en-GB" dirty="0">
                <a:solidFill>
                  <a:srgbClr val="333333"/>
                </a:solidFill>
              </a:rPr>
              <a:t>the South East</a:t>
            </a:r>
            <a:r>
              <a:rPr lang="en-GB" i="0" dirty="0">
                <a:solidFill>
                  <a:srgbClr val="333333"/>
                </a:solidFill>
                <a:effectLst/>
                <a:latin typeface="+mn-lt"/>
                <a:ea typeface="+mn-ea"/>
                <a:cs typeface="+mn-cs"/>
              </a:rPr>
              <a:t>. </a:t>
            </a:r>
            <a:endParaRPr lang="en-GB" dirty="0">
              <a:solidFill>
                <a:srgbClr val="333333"/>
              </a:solidFill>
            </a:endParaRPr>
          </a:p>
          <a:p>
            <a:endParaRPr lang="en-GB" dirty="0">
              <a:solidFill>
                <a:srgbClr val="333333"/>
              </a:solidFill>
            </a:endParaRPr>
          </a:p>
          <a:p>
            <a:r>
              <a:rPr lang="en-GB" dirty="0">
                <a:solidFill>
                  <a:srgbClr val="333333"/>
                </a:solidFill>
              </a:rPr>
              <a:t>The proportion of households that own their home on a mortgage or loan is the same as England.</a:t>
            </a:r>
          </a:p>
          <a:p>
            <a:endParaRPr lang="en-GB" dirty="0">
              <a:solidFill>
                <a:srgbClr val="333333"/>
              </a:solidFill>
            </a:endParaRPr>
          </a:p>
          <a:p>
            <a:r>
              <a:rPr lang="en-GB" sz="1800" i="0" dirty="0">
                <a:solidFill>
                  <a:srgbClr val="333333"/>
                </a:solidFill>
                <a:effectLst/>
                <a:latin typeface="+mn-lt"/>
                <a:ea typeface="+mn-ea"/>
                <a:cs typeface="+mn-cs"/>
              </a:rPr>
              <a:t>Slough has a higher proportion of households renting their homes than the South East and England averages.</a:t>
            </a:r>
          </a:p>
          <a:p>
            <a:endParaRPr lang="en-GB" dirty="0">
              <a:solidFill>
                <a:srgbClr val="333333"/>
              </a:solidFill>
            </a:endParaRPr>
          </a:p>
          <a:p>
            <a:r>
              <a:rPr lang="en-GB" sz="1800" i="0" dirty="0">
                <a:solidFill>
                  <a:srgbClr val="333333"/>
                </a:solidFill>
                <a:effectLst/>
                <a:latin typeface="+mn-lt"/>
                <a:ea typeface="+mn-ea"/>
                <a:cs typeface="+mn-cs"/>
              </a:rPr>
              <a:t>The number of households renting privately has increased by 30% since 2011</a:t>
            </a:r>
            <a:r>
              <a:rPr lang="en-GB" dirty="0">
                <a:solidFill>
                  <a:srgbClr val="333333"/>
                </a:solidFill>
              </a:rPr>
              <a:t>.</a:t>
            </a:r>
          </a:p>
        </p:txBody>
      </p:sp>
      <p:graphicFrame>
        <p:nvGraphicFramePr>
          <p:cNvPr id="4" name="Table 3">
            <a:extLst>
              <a:ext uri="{FF2B5EF4-FFF2-40B4-BE49-F238E27FC236}">
                <a16:creationId xmlns:a16="http://schemas.microsoft.com/office/drawing/2014/main" id="{45DCEEED-258E-7B35-E57E-ECDA67566954}"/>
              </a:ext>
            </a:extLst>
          </p:cNvPr>
          <p:cNvGraphicFramePr>
            <a:graphicFrameLocks noGrp="1"/>
          </p:cNvGraphicFramePr>
          <p:nvPr>
            <p:extLst>
              <p:ext uri="{D42A27DB-BD31-4B8C-83A1-F6EECF244321}">
                <p14:modId xmlns:p14="http://schemas.microsoft.com/office/powerpoint/2010/main" val="2424797959"/>
              </p:ext>
            </p:extLst>
          </p:nvPr>
        </p:nvGraphicFramePr>
        <p:xfrm>
          <a:off x="2862105" y="3982548"/>
          <a:ext cx="6467785" cy="1815062"/>
        </p:xfrm>
        <a:graphic>
          <a:graphicData uri="http://schemas.openxmlformats.org/drawingml/2006/table">
            <a:tbl>
              <a:tblPr firstRow="1">
                <a:tableStyleId>{F2DE63D5-997A-4646-A377-4702673A728D}</a:tableStyleId>
              </a:tblPr>
              <a:tblGrid>
                <a:gridCol w="2648686">
                  <a:extLst>
                    <a:ext uri="{9D8B030D-6E8A-4147-A177-3AD203B41FA5}">
                      <a16:colId xmlns:a16="http://schemas.microsoft.com/office/drawing/2014/main" val="1886531927"/>
                    </a:ext>
                  </a:extLst>
                </a:gridCol>
                <a:gridCol w="1273033">
                  <a:extLst>
                    <a:ext uri="{9D8B030D-6E8A-4147-A177-3AD203B41FA5}">
                      <a16:colId xmlns:a16="http://schemas.microsoft.com/office/drawing/2014/main" val="3159632437"/>
                    </a:ext>
                  </a:extLst>
                </a:gridCol>
                <a:gridCol w="1273033">
                  <a:extLst>
                    <a:ext uri="{9D8B030D-6E8A-4147-A177-3AD203B41FA5}">
                      <a16:colId xmlns:a16="http://schemas.microsoft.com/office/drawing/2014/main" val="787243470"/>
                    </a:ext>
                  </a:extLst>
                </a:gridCol>
                <a:gridCol w="1273033">
                  <a:extLst>
                    <a:ext uri="{9D8B030D-6E8A-4147-A177-3AD203B41FA5}">
                      <a16:colId xmlns:a16="http://schemas.microsoft.com/office/drawing/2014/main" val="3555858026"/>
                    </a:ext>
                  </a:extLst>
                </a:gridCol>
              </a:tblGrid>
              <a:tr h="330258">
                <a:tc>
                  <a:txBody>
                    <a:bodyPr/>
                    <a:lstStyle/>
                    <a:p>
                      <a:pPr algn="l" fontAlgn="b"/>
                      <a:r>
                        <a:rPr lang="en-GB" sz="1600" b="1" u="none" strike="noStrike" dirty="0">
                          <a:solidFill>
                            <a:schemeClr val="bg1"/>
                          </a:solidFill>
                          <a:effectLst/>
                        </a:rPr>
                        <a:t>Tenure of Household</a:t>
                      </a:r>
                      <a:endParaRPr lang="en-GB" sz="16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n-GB" sz="1600" b="1" u="none" strike="noStrike" dirty="0">
                          <a:solidFill>
                            <a:schemeClr val="bg1"/>
                          </a:solidFill>
                          <a:effectLst/>
                        </a:rPr>
                        <a:t>Slough</a:t>
                      </a:r>
                      <a:endParaRPr lang="en-GB" sz="1600" b="1" i="0" u="none" strike="noStrike" dirty="0">
                        <a:solidFill>
                          <a:schemeClr val="bg1"/>
                        </a:solidFill>
                        <a:effectLst/>
                        <a:latin typeface="Calibri" panose="020F0502020204030204" pitchFamily="34" charset="0"/>
                      </a:endParaRP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n-GB" sz="1600" b="1" i="0" u="none" strike="noStrike" dirty="0">
                          <a:solidFill>
                            <a:schemeClr val="bg1"/>
                          </a:solidFill>
                          <a:effectLst/>
                          <a:latin typeface="+mn-lt"/>
                        </a:rPr>
                        <a:t>South East</a:t>
                      </a: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n-GB" sz="1600" b="1" u="none" strike="noStrike" dirty="0">
                          <a:solidFill>
                            <a:schemeClr val="bg1"/>
                          </a:solidFill>
                          <a:effectLst/>
                        </a:rPr>
                        <a:t>England</a:t>
                      </a:r>
                      <a:endParaRPr lang="en-GB" sz="1600" b="1" i="0" u="none" strike="noStrike" dirty="0">
                        <a:solidFill>
                          <a:schemeClr val="bg1"/>
                        </a:solidFill>
                        <a:effectLst/>
                        <a:latin typeface="Calibri" panose="020F0502020204030204" pitchFamily="34" charset="0"/>
                      </a:endParaRPr>
                    </a:p>
                  </a:txBody>
                  <a:tcPr marL="6350" marR="6350" marT="6350"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539376017"/>
                  </a:ext>
                </a:extLst>
              </a:tr>
              <a:tr h="330258">
                <a:tc>
                  <a:txBody>
                    <a:bodyPr/>
                    <a:lstStyle/>
                    <a:p>
                      <a:pPr algn="l" fontAlgn="b"/>
                      <a:r>
                        <a:rPr lang="en-GB" sz="1600" u="none" strike="noStrike" dirty="0">
                          <a:effectLst/>
                        </a:rPr>
                        <a:t>Owned outright</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19.5%</a:t>
                      </a:r>
                      <a:endParaRPr lang="en-GB" sz="16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algn="ctr" defTabSz="914400" rtl="0" eaLnBrk="1" fontAlgn="b" latinLnBrk="0" hangingPunct="1"/>
                      <a:r>
                        <a:rPr lang="en-GB" sz="1600" u="none" strike="noStrike" kern="1200" dirty="0">
                          <a:solidFill>
                            <a:schemeClr val="tx1"/>
                          </a:solidFill>
                          <a:effectLst/>
                          <a:latin typeface="+mn-lt"/>
                          <a:ea typeface="+mn-ea"/>
                          <a:cs typeface="+mn-cs"/>
                        </a:rPr>
                        <a:t>34.3%</a:t>
                      </a: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32.5%</a:t>
                      </a:r>
                      <a:endParaRPr lang="en-GB" sz="1600" b="0" i="0" u="none" strike="noStrike" dirty="0">
                        <a:solidFill>
                          <a:srgbClr val="000000"/>
                        </a:solidFill>
                        <a:effectLst/>
                        <a:latin typeface="Calibri" panose="020F0502020204030204" pitchFamily="34" charset="0"/>
                      </a:endParaRPr>
                    </a:p>
                  </a:txBody>
                  <a:tcPr marL="6350" marR="6350" marT="6350"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4023341815"/>
                  </a:ext>
                </a:extLst>
              </a:tr>
              <a:tr h="382766">
                <a:tc>
                  <a:txBody>
                    <a:bodyPr/>
                    <a:lstStyle/>
                    <a:p>
                      <a:pPr algn="l" fontAlgn="b"/>
                      <a:r>
                        <a:rPr lang="en-GB" sz="1600" u="none" strike="noStrike" dirty="0">
                          <a:effectLst/>
                        </a:rPr>
                        <a:t>Owned with a mortgage or loan</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29.0%</a:t>
                      </a:r>
                      <a:endParaRPr lang="en-GB" sz="16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u="none" strike="noStrike" kern="1200" dirty="0">
                          <a:solidFill>
                            <a:schemeClr val="tx1"/>
                          </a:solidFill>
                          <a:effectLst/>
                          <a:latin typeface="+mn-lt"/>
                          <a:ea typeface="+mn-ea"/>
                          <a:cs typeface="+mn-cs"/>
                        </a:rPr>
                        <a:t>31.4%</a:t>
                      </a: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28.8%</a:t>
                      </a:r>
                      <a:endParaRPr lang="en-GB" sz="1600" b="0" i="0" u="none" strike="noStrike" dirty="0">
                        <a:solidFill>
                          <a:srgbClr val="000000"/>
                        </a:solidFill>
                        <a:effectLst/>
                        <a:latin typeface="Calibri" panose="020F0502020204030204" pitchFamily="34" charset="0"/>
                      </a:endParaRPr>
                    </a:p>
                  </a:txBody>
                  <a:tcPr marL="6350" marR="6350" marT="6350"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867981200"/>
                  </a:ext>
                </a:extLst>
              </a:tr>
              <a:tr h="330258">
                <a:tc>
                  <a:txBody>
                    <a:bodyPr/>
                    <a:lstStyle/>
                    <a:p>
                      <a:pPr algn="l" fontAlgn="b"/>
                      <a:r>
                        <a:rPr lang="en-GB" sz="1600" u="none" strike="noStrike" dirty="0">
                          <a:effectLst/>
                        </a:rPr>
                        <a:t>Private rented</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30.7%</a:t>
                      </a:r>
                      <a:endParaRPr lang="en-GB" sz="16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algn="ctr" defTabSz="914400" rtl="0" eaLnBrk="1" fontAlgn="b" latinLnBrk="0" hangingPunct="1"/>
                      <a:r>
                        <a:rPr lang="en-GB" sz="1600" u="none" strike="noStrike" kern="1200" dirty="0">
                          <a:solidFill>
                            <a:schemeClr val="tx1"/>
                          </a:solidFill>
                          <a:effectLst/>
                          <a:latin typeface="+mn-lt"/>
                          <a:ea typeface="+mn-ea"/>
                          <a:cs typeface="+mn-cs"/>
                        </a:rPr>
                        <a:t>19.2%</a:t>
                      </a: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20.5%</a:t>
                      </a:r>
                      <a:endParaRPr lang="en-GB" sz="1600" b="0" i="0" u="none" strike="noStrike" dirty="0">
                        <a:solidFill>
                          <a:srgbClr val="000000"/>
                        </a:solidFill>
                        <a:effectLst/>
                        <a:latin typeface="Calibri" panose="020F0502020204030204" pitchFamily="34" charset="0"/>
                      </a:endParaRPr>
                    </a:p>
                  </a:txBody>
                  <a:tcPr marL="6350" marR="6350" marT="6350"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44673343"/>
                  </a:ext>
                </a:extLst>
              </a:tr>
              <a:tr h="330258">
                <a:tc>
                  <a:txBody>
                    <a:bodyPr/>
                    <a:lstStyle/>
                    <a:p>
                      <a:pPr algn="l" fontAlgn="b"/>
                      <a:r>
                        <a:rPr lang="en-GB" sz="1600" u="none" strike="noStrike" dirty="0">
                          <a:effectLst/>
                        </a:rPr>
                        <a:t>Social rented</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19.6%</a:t>
                      </a:r>
                      <a:endParaRPr lang="en-GB" sz="16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algn="ctr" defTabSz="914400" rtl="0" eaLnBrk="1" fontAlgn="b" latinLnBrk="0" hangingPunct="1"/>
                      <a:r>
                        <a:rPr lang="en-GB" sz="1600" u="none" strike="noStrike" kern="1200" dirty="0">
                          <a:solidFill>
                            <a:schemeClr val="tx1"/>
                          </a:solidFill>
                          <a:effectLst/>
                          <a:latin typeface="+mn-lt"/>
                          <a:ea typeface="+mn-ea"/>
                          <a:cs typeface="+mn-cs"/>
                        </a:rPr>
                        <a:t>13.6%</a:t>
                      </a: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17.1%</a:t>
                      </a:r>
                      <a:endParaRPr lang="en-GB" sz="1600" b="0" i="0" u="none" strike="noStrike" dirty="0">
                        <a:solidFill>
                          <a:srgbClr val="000000"/>
                        </a:solidFill>
                        <a:effectLst/>
                        <a:latin typeface="Calibri" panose="020F0502020204030204" pitchFamily="34" charset="0"/>
                      </a:endParaRPr>
                    </a:p>
                  </a:txBody>
                  <a:tcPr marL="6350" marR="6350" marT="6350"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4282044451"/>
                  </a:ext>
                </a:extLst>
              </a:tr>
            </a:tbl>
          </a:graphicData>
        </a:graphic>
      </p:graphicFrame>
      <p:sp>
        <p:nvSpPr>
          <p:cNvPr id="7" name="Slide Number Placeholder 6">
            <a:extLst>
              <a:ext uri="{FF2B5EF4-FFF2-40B4-BE49-F238E27FC236}">
                <a16:creationId xmlns:a16="http://schemas.microsoft.com/office/drawing/2014/main" id="{5381D47D-D373-A359-040F-5249DF480F08}"/>
              </a:ext>
            </a:extLst>
          </p:cNvPr>
          <p:cNvSpPr>
            <a:spLocks noGrp="1"/>
          </p:cNvSpPr>
          <p:nvPr>
            <p:ph type="sldNum" sz="quarter" idx="12"/>
          </p:nvPr>
        </p:nvSpPr>
        <p:spPr/>
        <p:txBody>
          <a:bodyPr/>
          <a:lstStyle/>
          <a:p>
            <a:fld id="{CEDEF9C1-0071-4D4A-89AA-0CC05A8019E4}" type="slidenum">
              <a:rPr lang="en-US" smtClean="0"/>
              <a:t>31</a:t>
            </a:fld>
            <a:endParaRPr lang="en-US" dirty="0"/>
          </a:p>
        </p:txBody>
      </p:sp>
    </p:spTree>
    <p:extLst>
      <p:ext uri="{BB962C8B-B14F-4D97-AF65-F5344CB8AC3E}">
        <p14:creationId xmlns:p14="http://schemas.microsoft.com/office/powerpoint/2010/main" val="1346941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900752" y="387568"/>
            <a:ext cx="10839361" cy="698499"/>
          </a:xfrm>
          <a:prstGeom prst="rect">
            <a:avLst/>
          </a:prstGeom>
          <a:solidFill>
            <a:schemeClr val="accent3">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Built &amp; Natural Environment – Accommodation &amp; affordability</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accent3">
              <a:lumMod val="75000"/>
            </a:schemeClr>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3" name="TextBox 2">
            <a:extLst>
              <a:ext uri="{FF2B5EF4-FFF2-40B4-BE49-F238E27FC236}">
                <a16:creationId xmlns:a16="http://schemas.microsoft.com/office/drawing/2014/main" id="{EC113A4E-DC37-CFB8-E6FF-DD257E87B5BC}"/>
              </a:ext>
            </a:extLst>
          </p:cNvPr>
          <p:cNvSpPr txBox="1"/>
          <p:nvPr/>
        </p:nvSpPr>
        <p:spPr>
          <a:xfrm>
            <a:off x="356883" y="1270467"/>
            <a:ext cx="11383229" cy="646331"/>
          </a:xfrm>
          <a:prstGeom prst="rect">
            <a:avLst/>
          </a:prstGeom>
          <a:noFill/>
        </p:spPr>
        <p:txBody>
          <a:bodyPr wrap="square" lIns="91440" tIns="45720" rIns="91440" bIns="45720" rtlCol="0" anchor="t">
            <a:spAutoFit/>
          </a:bodyPr>
          <a:lstStyle/>
          <a:p>
            <a:r>
              <a:rPr lang="en-GB" sz="1800" dirty="0">
                <a:solidFill>
                  <a:srgbClr val="333333"/>
                </a:solidFill>
              </a:rPr>
              <a:t>Slough has fewer detached houses/bungalows </a:t>
            </a:r>
            <a:r>
              <a:rPr lang="en-GB" dirty="0">
                <a:solidFill>
                  <a:srgbClr val="333333"/>
                </a:solidFill>
                <a:ea typeface="+mn-lt"/>
                <a:cs typeface="+mn-lt"/>
              </a:rPr>
              <a:t>than the South East and England averages </a:t>
            </a:r>
            <a:r>
              <a:rPr lang="en-GB" sz="1800" dirty="0">
                <a:solidFill>
                  <a:srgbClr val="333333"/>
                </a:solidFill>
              </a:rPr>
              <a:t>and more purpose-built blocks of flats/tenements and terraced houses/bungalows</a:t>
            </a:r>
            <a:r>
              <a:rPr lang="en-GB" dirty="0">
                <a:solidFill>
                  <a:srgbClr val="333333"/>
                </a:solidFill>
              </a:rPr>
              <a:t>. </a:t>
            </a:r>
            <a:endParaRPr lang="en-GB" dirty="0">
              <a:solidFill>
                <a:srgbClr val="333333"/>
              </a:solidFill>
              <a:cs typeface="Segoe UI"/>
            </a:endParaRPr>
          </a:p>
        </p:txBody>
      </p:sp>
      <p:graphicFrame>
        <p:nvGraphicFramePr>
          <p:cNvPr id="4" name="Table 3">
            <a:extLst>
              <a:ext uri="{FF2B5EF4-FFF2-40B4-BE49-F238E27FC236}">
                <a16:creationId xmlns:a16="http://schemas.microsoft.com/office/drawing/2014/main" id="{433F7B5F-8378-501D-A5CC-EC35D0D53B0A}"/>
              </a:ext>
            </a:extLst>
          </p:cNvPr>
          <p:cNvGraphicFramePr>
            <a:graphicFrameLocks noGrp="1"/>
          </p:cNvGraphicFramePr>
          <p:nvPr>
            <p:extLst>
              <p:ext uri="{D42A27DB-BD31-4B8C-83A1-F6EECF244321}">
                <p14:modId xmlns:p14="http://schemas.microsoft.com/office/powerpoint/2010/main" val="316376536"/>
              </p:ext>
            </p:extLst>
          </p:nvPr>
        </p:nvGraphicFramePr>
        <p:xfrm>
          <a:off x="2697832" y="2133731"/>
          <a:ext cx="6796332" cy="2181307"/>
        </p:xfrm>
        <a:graphic>
          <a:graphicData uri="http://schemas.openxmlformats.org/drawingml/2006/table">
            <a:tbl>
              <a:tblPr firstRow="1">
                <a:tableStyleId>{F2DE63D5-997A-4646-A377-4702673A728D}</a:tableStyleId>
              </a:tblPr>
              <a:tblGrid>
                <a:gridCol w="3313215">
                  <a:extLst>
                    <a:ext uri="{9D8B030D-6E8A-4147-A177-3AD203B41FA5}">
                      <a16:colId xmlns:a16="http://schemas.microsoft.com/office/drawing/2014/main" val="129417718"/>
                    </a:ext>
                  </a:extLst>
                </a:gridCol>
                <a:gridCol w="1161039">
                  <a:extLst>
                    <a:ext uri="{9D8B030D-6E8A-4147-A177-3AD203B41FA5}">
                      <a16:colId xmlns:a16="http://schemas.microsoft.com/office/drawing/2014/main" val="3500673894"/>
                    </a:ext>
                  </a:extLst>
                </a:gridCol>
                <a:gridCol w="1161039">
                  <a:extLst>
                    <a:ext uri="{9D8B030D-6E8A-4147-A177-3AD203B41FA5}">
                      <a16:colId xmlns:a16="http://schemas.microsoft.com/office/drawing/2014/main" val="3591547301"/>
                    </a:ext>
                  </a:extLst>
                </a:gridCol>
                <a:gridCol w="1161039">
                  <a:extLst>
                    <a:ext uri="{9D8B030D-6E8A-4147-A177-3AD203B41FA5}">
                      <a16:colId xmlns:a16="http://schemas.microsoft.com/office/drawing/2014/main" val="3796674624"/>
                    </a:ext>
                  </a:extLst>
                </a:gridCol>
              </a:tblGrid>
              <a:tr h="282574">
                <a:tc>
                  <a:txBody>
                    <a:bodyPr/>
                    <a:lstStyle/>
                    <a:p>
                      <a:pPr algn="l" fontAlgn="b"/>
                      <a:r>
                        <a:rPr lang="en-GB" sz="1600" b="1" u="none" strike="noStrike" dirty="0">
                          <a:solidFill>
                            <a:schemeClr val="bg1"/>
                          </a:solidFill>
                          <a:effectLst/>
                          <a:latin typeface="+mn-lt"/>
                        </a:rPr>
                        <a:t>Accommodation type</a:t>
                      </a:r>
                      <a:endParaRPr lang="en-GB" sz="1600" b="1" i="0" u="none" strike="noStrike" dirty="0">
                        <a:solidFill>
                          <a:schemeClr val="bg1"/>
                        </a:solidFill>
                        <a:effectLst/>
                        <a:latin typeface="+mn-lt"/>
                      </a:endParaRPr>
                    </a:p>
                  </a:txBody>
                  <a:tcPr marL="6350" marR="6350" marT="6350" marB="0" anchor="ctr">
                    <a:lnL w="12700"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n-GB" sz="1600" b="1" u="none" strike="noStrike" dirty="0">
                          <a:solidFill>
                            <a:schemeClr val="bg1"/>
                          </a:solidFill>
                          <a:effectLst/>
                          <a:latin typeface="+mn-lt"/>
                        </a:rPr>
                        <a:t>Slough</a:t>
                      </a:r>
                      <a:endParaRPr lang="en-GB" sz="1600" b="1" i="0" u="none" strike="noStrike" dirty="0">
                        <a:solidFill>
                          <a:schemeClr val="bg1"/>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n-GB" sz="1600" b="1" i="0" u="none" strike="noStrike" dirty="0">
                          <a:solidFill>
                            <a:schemeClr val="bg1"/>
                          </a:solidFill>
                          <a:effectLst/>
                          <a:latin typeface="+mn-lt"/>
                        </a:rPr>
                        <a:t>South East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n-GB" sz="1600" b="1" u="none" strike="noStrike" dirty="0">
                          <a:solidFill>
                            <a:schemeClr val="bg1"/>
                          </a:solidFill>
                          <a:effectLst/>
                          <a:latin typeface="+mn-lt"/>
                        </a:rPr>
                        <a:t>England</a:t>
                      </a:r>
                      <a:endParaRPr lang="en-GB" sz="1600" b="1" i="0" u="none" strike="noStrike" dirty="0">
                        <a:solidFill>
                          <a:schemeClr val="bg1"/>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551007213"/>
                  </a:ext>
                </a:extLst>
              </a:tr>
              <a:tr h="282574">
                <a:tc>
                  <a:txBody>
                    <a:bodyPr/>
                    <a:lstStyle/>
                    <a:p>
                      <a:pPr algn="l" fontAlgn="b"/>
                      <a:r>
                        <a:rPr lang="en-GB" sz="1600" u="none" strike="noStrike" dirty="0">
                          <a:effectLst/>
                          <a:latin typeface="+mn-lt"/>
                        </a:rPr>
                        <a:t>Detached</a:t>
                      </a:r>
                      <a:endParaRPr lang="en-GB" sz="1600" b="1" i="0" u="none" strike="noStrike" dirty="0">
                        <a:solidFill>
                          <a:srgbClr val="000000"/>
                        </a:solidFill>
                        <a:effectLst/>
                        <a:latin typeface="+mn-lt"/>
                      </a:endParaRPr>
                    </a:p>
                  </a:txBody>
                  <a:tcPr marL="6350" marR="6350" marT="6350" marB="0" anchor="ctr">
                    <a:lnL w="12700"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latin typeface="+mn-lt"/>
                        </a:rPr>
                        <a:t>10.4%</a:t>
                      </a:r>
                      <a:endParaRPr lang="en-GB" sz="16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algn="ctr" defTabSz="914400" rtl="0" eaLnBrk="1" fontAlgn="b" latinLnBrk="0" hangingPunct="1"/>
                      <a:r>
                        <a:rPr lang="en-GB" sz="1600" u="none" strike="noStrike" kern="1200" dirty="0">
                          <a:solidFill>
                            <a:schemeClr val="tx1"/>
                          </a:solidFill>
                          <a:effectLst/>
                          <a:latin typeface="+mn-lt"/>
                          <a:ea typeface="+mn-ea"/>
                          <a:cs typeface="+mn-cs"/>
                        </a:rPr>
                        <a:t>28.0%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algn="ctr" defTabSz="914400" rtl="0" eaLnBrk="1" fontAlgn="b" latinLnBrk="0" hangingPunct="1"/>
                      <a:r>
                        <a:rPr lang="en-GB" sz="1600" u="none" strike="noStrike" kern="1200" dirty="0">
                          <a:solidFill>
                            <a:schemeClr val="tx1"/>
                          </a:solidFill>
                          <a:effectLst/>
                          <a:latin typeface="+mn-lt"/>
                          <a:ea typeface="+mn-ea"/>
                          <a:cs typeface="+mn-cs"/>
                        </a:rPr>
                        <a:t>22.9%</a:t>
                      </a:r>
                    </a:p>
                  </a:txBody>
                  <a:tcPr marL="6350" marR="6350" marT="6350" marB="0" anchor="ctr">
                    <a:lnL w="12700" cap="flat" cmpd="sng" algn="ctr">
                      <a:no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855467142"/>
                  </a:ext>
                </a:extLst>
              </a:tr>
              <a:tr h="282574">
                <a:tc>
                  <a:txBody>
                    <a:bodyPr/>
                    <a:lstStyle/>
                    <a:p>
                      <a:pPr algn="l" fontAlgn="b"/>
                      <a:r>
                        <a:rPr lang="en-GB" sz="1600" u="none" strike="noStrike" dirty="0">
                          <a:effectLst/>
                          <a:latin typeface="+mn-lt"/>
                        </a:rPr>
                        <a:t>Semi-detached</a:t>
                      </a:r>
                      <a:endParaRPr lang="en-GB" sz="1600" b="1" i="0" u="none" strike="noStrike" dirty="0">
                        <a:solidFill>
                          <a:srgbClr val="000000"/>
                        </a:solidFill>
                        <a:effectLst/>
                        <a:latin typeface="+mn-lt"/>
                      </a:endParaRPr>
                    </a:p>
                  </a:txBody>
                  <a:tcPr marL="6350" marR="6350" marT="6350" marB="0" anchor="ctr">
                    <a:lnL w="12700"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latin typeface="+mn-lt"/>
                        </a:rPr>
                        <a:t>29.6%</a:t>
                      </a:r>
                      <a:endParaRPr lang="en-GB" sz="16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algn="ctr" defTabSz="914400" rtl="0" eaLnBrk="1" fontAlgn="b" latinLnBrk="0" hangingPunct="1"/>
                      <a:r>
                        <a:rPr lang="en-GB" sz="1600" u="none" strike="noStrike" kern="1200" dirty="0">
                          <a:solidFill>
                            <a:schemeClr val="tx1"/>
                          </a:solidFill>
                          <a:effectLst/>
                          <a:latin typeface="+mn-lt"/>
                          <a:ea typeface="+mn-ea"/>
                          <a:cs typeface="+mn-cs"/>
                        </a:rPr>
                        <a:t>28.4%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algn="ctr" defTabSz="914400" rtl="0" eaLnBrk="1" fontAlgn="b" latinLnBrk="0" hangingPunct="1"/>
                      <a:r>
                        <a:rPr lang="en-GB" sz="1600" u="none" strike="noStrike" kern="1200" dirty="0">
                          <a:solidFill>
                            <a:schemeClr val="tx1"/>
                          </a:solidFill>
                          <a:effectLst/>
                          <a:latin typeface="+mn-lt"/>
                          <a:ea typeface="+mn-ea"/>
                          <a:cs typeface="+mn-cs"/>
                        </a:rPr>
                        <a:t>31.5%</a:t>
                      </a:r>
                    </a:p>
                  </a:txBody>
                  <a:tcPr marL="6350" marR="6350" marT="6350" marB="0" anchor="ctr">
                    <a:lnL w="12700" cap="flat" cmpd="sng" algn="ctr">
                      <a:no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774342988"/>
                  </a:ext>
                </a:extLst>
              </a:tr>
              <a:tr h="282574">
                <a:tc>
                  <a:txBody>
                    <a:bodyPr/>
                    <a:lstStyle/>
                    <a:p>
                      <a:pPr algn="l" fontAlgn="b"/>
                      <a:r>
                        <a:rPr lang="en-GB" sz="1600" u="none" strike="noStrike" dirty="0">
                          <a:effectLst/>
                          <a:latin typeface="+mn-lt"/>
                        </a:rPr>
                        <a:t>Terraced</a:t>
                      </a:r>
                      <a:endParaRPr lang="en-GB" sz="1600" b="1" i="0" u="none" strike="noStrike" dirty="0">
                        <a:solidFill>
                          <a:srgbClr val="000000"/>
                        </a:solidFill>
                        <a:effectLst/>
                        <a:latin typeface="+mn-lt"/>
                      </a:endParaRPr>
                    </a:p>
                  </a:txBody>
                  <a:tcPr marL="6350" marR="6350" marT="6350" marB="0" anchor="ctr">
                    <a:lnL w="12700"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latin typeface="+mn-lt"/>
                        </a:rPr>
                        <a:t>26.3%</a:t>
                      </a:r>
                      <a:endParaRPr lang="en-GB" sz="16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algn="ctr" defTabSz="914400" rtl="0" eaLnBrk="1" fontAlgn="b" latinLnBrk="0" hangingPunct="1"/>
                      <a:r>
                        <a:rPr lang="en-GB" sz="1600" u="none" strike="noStrike" kern="1200" dirty="0">
                          <a:solidFill>
                            <a:schemeClr val="tx1"/>
                          </a:solidFill>
                          <a:effectLst/>
                          <a:latin typeface="+mn-lt"/>
                          <a:ea typeface="+mn-ea"/>
                          <a:cs typeface="+mn-cs"/>
                        </a:rPr>
                        <a:t>21.3%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algn="ctr" defTabSz="914400" rtl="0" eaLnBrk="1" fontAlgn="b" latinLnBrk="0" hangingPunct="1"/>
                      <a:r>
                        <a:rPr lang="en-GB" sz="1600" u="none" strike="noStrike" kern="1200" dirty="0">
                          <a:solidFill>
                            <a:schemeClr val="tx1"/>
                          </a:solidFill>
                          <a:effectLst/>
                          <a:latin typeface="+mn-lt"/>
                          <a:ea typeface="+mn-ea"/>
                          <a:cs typeface="+mn-cs"/>
                        </a:rPr>
                        <a:t>23.0%</a:t>
                      </a:r>
                    </a:p>
                  </a:txBody>
                  <a:tcPr marL="6350" marR="6350" marT="6350" marB="0" anchor="ctr">
                    <a:lnL w="12700" cap="flat" cmpd="sng" algn="ctr">
                      <a:no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577128830"/>
                  </a:ext>
                </a:extLst>
              </a:tr>
              <a:tr h="556981">
                <a:tc>
                  <a:txBody>
                    <a:bodyPr/>
                    <a:lstStyle/>
                    <a:p>
                      <a:pPr algn="l" fontAlgn="b"/>
                      <a:r>
                        <a:rPr lang="en-GB" sz="1600" u="none" strike="noStrike" dirty="0">
                          <a:effectLst/>
                          <a:latin typeface="+mn-lt"/>
                        </a:rPr>
                        <a:t>In a purpose-built block of flats or tenement</a:t>
                      </a:r>
                      <a:endParaRPr lang="en-GB" sz="1600" b="1" i="0" u="none" strike="noStrike" dirty="0">
                        <a:solidFill>
                          <a:srgbClr val="000000"/>
                        </a:solidFill>
                        <a:effectLst/>
                        <a:latin typeface="+mn-lt"/>
                      </a:endParaRPr>
                    </a:p>
                  </a:txBody>
                  <a:tcPr marL="6350" marR="6350" marT="6350" marB="0" anchor="ctr">
                    <a:lnL w="12700"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latin typeface="+mn-lt"/>
                        </a:rPr>
                        <a:t>29.6%</a:t>
                      </a:r>
                      <a:endParaRPr lang="en-GB" sz="16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algn="ctr" defTabSz="914400" rtl="0" eaLnBrk="1" fontAlgn="b" latinLnBrk="0" hangingPunct="1"/>
                      <a:r>
                        <a:rPr lang="en-GB" sz="1600" u="none" strike="noStrike" kern="1200" dirty="0">
                          <a:solidFill>
                            <a:schemeClr val="tx1"/>
                          </a:solidFill>
                          <a:effectLst/>
                          <a:latin typeface="+mn-lt"/>
                          <a:ea typeface="+mn-ea"/>
                          <a:cs typeface="+mn-cs"/>
                        </a:rPr>
                        <a:t>16.8%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algn="ctr" defTabSz="914400" rtl="0" eaLnBrk="1" fontAlgn="b" latinLnBrk="0" hangingPunct="1"/>
                      <a:r>
                        <a:rPr lang="en-GB" sz="1600" u="none" strike="noStrike" kern="1200" dirty="0">
                          <a:solidFill>
                            <a:schemeClr val="tx1"/>
                          </a:solidFill>
                          <a:effectLst/>
                          <a:latin typeface="+mn-lt"/>
                          <a:ea typeface="+mn-ea"/>
                          <a:cs typeface="+mn-cs"/>
                        </a:rPr>
                        <a:t>17.1%</a:t>
                      </a:r>
                    </a:p>
                  </a:txBody>
                  <a:tcPr marL="6350" marR="6350" marT="6350" marB="0" anchor="ctr">
                    <a:lnL w="12700" cap="flat" cmpd="sng" algn="ctr">
                      <a:no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423360973"/>
                  </a:ext>
                </a:extLst>
              </a:tr>
              <a:tr h="0">
                <a:tc>
                  <a:txBody>
                    <a:bodyPr/>
                    <a:lstStyle/>
                    <a:p>
                      <a:pPr algn="l" fontAlgn="b"/>
                      <a:r>
                        <a:rPr lang="en-GB" sz="1600" u="none" strike="noStrike" dirty="0">
                          <a:effectLst/>
                          <a:latin typeface="+mn-lt"/>
                        </a:rPr>
                        <a:t>Part of a converted or shared house, including bedsits</a:t>
                      </a:r>
                      <a:endParaRPr lang="en-GB" sz="1600" b="1" i="0" u="none" strike="noStrike" dirty="0">
                        <a:solidFill>
                          <a:srgbClr val="000000"/>
                        </a:solidFill>
                        <a:effectLst/>
                        <a:latin typeface="+mn-lt"/>
                      </a:endParaRPr>
                    </a:p>
                  </a:txBody>
                  <a:tcPr marL="6350" marR="6350" marT="6350" marB="0" anchor="ctr">
                    <a:lnL w="12700"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latin typeface="+mn-lt"/>
                        </a:rPr>
                        <a:t>2.7%</a:t>
                      </a:r>
                      <a:endParaRPr lang="en-GB" sz="16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algn="ctr" defTabSz="914400" rtl="0" eaLnBrk="1" fontAlgn="b" latinLnBrk="0" hangingPunct="1"/>
                      <a:r>
                        <a:rPr lang="en-GB" sz="1600" u="none" strike="noStrike" kern="1200" dirty="0">
                          <a:solidFill>
                            <a:schemeClr val="tx1"/>
                          </a:solidFill>
                          <a:effectLst/>
                          <a:latin typeface="+mn-lt"/>
                          <a:ea typeface="+mn-ea"/>
                          <a:cs typeface="+mn-cs"/>
                        </a:rPr>
                        <a:t>3.1%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algn="ctr" defTabSz="914400" rtl="0" eaLnBrk="1" fontAlgn="b" latinLnBrk="0" hangingPunct="1"/>
                      <a:r>
                        <a:rPr lang="en-GB" sz="1600" u="none" strike="noStrike" kern="1200" dirty="0">
                          <a:solidFill>
                            <a:schemeClr val="tx1"/>
                          </a:solidFill>
                          <a:effectLst/>
                          <a:latin typeface="+mn-lt"/>
                          <a:ea typeface="+mn-ea"/>
                          <a:cs typeface="+mn-cs"/>
                        </a:rPr>
                        <a:t>3.5%</a:t>
                      </a:r>
                    </a:p>
                  </a:txBody>
                  <a:tcPr marL="6350" marR="6350" marT="6350" marB="0" anchor="ctr">
                    <a:lnL w="12700" cap="flat" cmpd="sng" algn="ctr">
                      <a:no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11959243"/>
                  </a:ext>
                </a:extLst>
              </a:tr>
            </a:tbl>
          </a:graphicData>
        </a:graphic>
      </p:graphicFrame>
      <p:sp>
        <p:nvSpPr>
          <p:cNvPr id="10" name="TextBox 9">
            <a:extLst>
              <a:ext uri="{FF2B5EF4-FFF2-40B4-BE49-F238E27FC236}">
                <a16:creationId xmlns:a16="http://schemas.microsoft.com/office/drawing/2014/main" id="{E2543E5F-83D0-EBE9-440A-DC2BB10EE774}"/>
              </a:ext>
            </a:extLst>
          </p:cNvPr>
          <p:cNvSpPr txBox="1"/>
          <p:nvPr/>
        </p:nvSpPr>
        <p:spPr>
          <a:xfrm>
            <a:off x="356883" y="4497287"/>
            <a:ext cx="11288228" cy="369332"/>
          </a:xfrm>
          <a:prstGeom prst="rect">
            <a:avLst/>
          </a:prstGeom>
          <a:noFill/>
        </p:spPr>
        <p:txBody>
          <a:bodyPr wrap="square">
            <a:spAutoFit/>
          </a:bodyPr>
          <a:lstStyle/>
          <a:p>
            <a:r>
              <a:rPr lang="en-GB" dirty="0">
                <a:ea typeface="+mn-lt"/>
                <a:cs typeface="+mn-lt"/>
              </a:rPr>
              <a:t>The average house price in Slough is 10.2 times the average earnings.</a:t>
            </a:r>
            <a:endParaRPr lang="en-GB" dirty="0"/>
          </a:p>
        </p:txBody>
      </p:sp>
      <p:graphicFrame>
        <p:nvGraphicFramePr>
          <p:cNvPr id="11" name="Table 10">
            <a:extLst>
              <a:ext uri="{FF2B5EF4-FFF2-40B4-BE49-F238E27FC236}">
                <a16:creationId xmlns:a16="http://schemas.microsoft.com/office/drawing/2014/main" id="{59C445FC-0FBE-FE91-3246-EDB8307557B3}"/>
              </a:ext>
            </a:extLst>
          </p:cNvPr>
          <p:cNvGraphicFramePr>
            <a:graphicFrameLocks noGrp="1"/>
          </p:cNvGraphicFramePr>
          <p:nvPr>
            <p:extLst>
              <p:ext uri="{D42A27DB-BD31-4B8C-83A1-F6EECF244321}">
                <p14:modId xmlns:p14="http://schemas.microsoft.com/office/powerpoint/2010/main" val="3436129710"/>
              </p:ext>
            </p:extLst>
          </p:nvPr>
        </p:nvGraphicFramePr>
        <p:xfrm>
          <a:off x="2697831" y="5083552"/>
          <a:ext cx="6796333" cy="1007961"/>
        </p:xfrm>
        <a:graphic>
          <a:graphicData uri="http://schemas.openxmlformats.org/drawingml/2006/table">
            <a:tbl>
              <a:tblPr firstRow="1">
                <a:tableStyleId>{F2DE63D5-997A-4646-A377-4702673A728D}</a:tableStyleId>
              </a:tblPr>
              <a:tblGrid>
                <a:gridCol w="3313216">
                  <a:extLst>
                    <a:ext uri="{9D8B030D-6E8A-4147-A177-3AD203B41FA5}">
                      <a16:colId xmlns:a16="http://schemas.microsoft.com/office/drawing/2014/main" val="129417718"/>
                    </a:ext>
                  </a:extLst>
                </a:gridCol>
                <a:gridCol w="1161039">
                  <a:extLst>
                    <a:ext uri="{9D8B030D-6E8A-4147-A177-3AD203B41FA5}">
                      <a16:colId xmlns:a16="http://schemas.microsoft.com/office/drawing/2014/main" val="3500673894"/>
                    </a:ext>
                  </a:extLst>
                </a:gridCol>
                <a:gridCol w="1161039">
                  <a:extLst>
                    <a:ext uri="{9D8B030D-6E8A-4147-A177-3AD203B41FA5}">
                      <a16:colId xmlns:a16="http://schemas.microsoft.com/office/drawing/2014/main" val="3591547301"/>
                    </a:ext>
                  </a:extLst>
                </a:gridCol>
                <a:gridCol w="1161039">
                  <a:extLst>
                    <a:ext uri="{9D8B030D-6E8A-4147-A177-3AD203B41FA5}">
                      <a16:colId xmlns:a16="http://schemas.microsoft.com/office/drawing/2014/main" val="3796674624"/>
                    </a:ext>
                  </a:extLst>
                </a:gridCol>
              </a:tblGrid>
              <a:tr h="328753">
                <a:tc>
                  <a:txBody>
                    <a:bodyPr/>
                    <a:lstStyle/>
                    <a:p>
                      <a:pPr algn="l" fontAlgn="b"/>
                      <a:endParaRPr lang="en-GB" sz="1600" b="1" i="0" u="none" strike="noStrike" dirty="0">
                        <a:solidFill>
                          <a:schemeClr val="bg1"/>
                        </a:solidFill>
                        <a:effectLst/>
                        <a:latin typeface="+mn-lt"/>
                      </a:endParaRPr>
                    </a:p>
                  </a:txBody>
                  <a:tcPr marL="6350" marR="6350" marT="6350"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n-GB" sz="1600" b="1" u="none" strike="noStrike" dirty="0">
                          <a:solidFill>
                            <a:schemeClr val="bg1"/>
                          </a:solidFill>
                          <a:effectLst/>
                          <a:latin typeface="+mn-lt"/>
                        </a:rPr>
                        <a:t>Slough</a:t>
                      </a:r>
                      <a:endParaRPr lang="en-GB" sz="1600" b="1" i="0" u="none" strike="noStrike" dirty="0">
                        <a:solidFill>
                          <a:schemeClr val="bg1"/>
                        </a:solidFill>
                        <a:effectLst/>
                        <a:latin typeface="+mn-lt"/>
                      </a:endParaRP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n-GB" sz="1600" b="1" i="0" u="none" strike="noStrike" dirty="0">
                          <a:solidFill>
                            <a:schemeClr val="bg1"/>
                          </a:solidFill>
                          <a:effectLst/>
                          <a:latin typeface="+mn-lt"/>
                        </a:rPr>
                        <a:t>South East</a:t>
                      </a: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n-GB" sz="1600" b="1" u="none" strike="noStrike" dirty="0">
                          <a:solidFill>
                            <a:schemeClr val="bg1"/>
                          </a:solidFill>
                          <a:effectLst/>
                          <a:latin typeface="+mn-lt"/>
                        </a:rPr>
                        <a:t>England</a:t>
                      </a:r>
                      <a:endParaRPr lang="en-GB" sz="1600" b="1" i="0" u="none" strike="noStrike" dirty="0">
                        <a:solidFill>
                          <a:schemeClr val="bg1"/>
                        </a:solidFill>
                        <a:effectLst/>
                        <a:latin typeface="+mn-lt"/>
                      </a:endParaRPr>
                    </a:p>
                  </a:txBody>
                  <a:tcPr marL="6350" marR="6350" marT="6350"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551007213"/>
                  </a:ext>
                </a:extLst>
              </a:tr>
              <a:tr h="350455">
                <a:tc>
                  <a:txBody>
                    <a:bodyPr/>
                    <a:lstStyle/>
                    <a:p>
                      <a:pPr algn="l" fontAlgn="b"/>
                      <a:r>
                        <a:rPr lang="en-GB" sz="1600" u="none" strike="noStrike" dirty="0">
                          <a:effectLst/>
                          <a:latin typeface="+mn-lt"/>
                        </a:rPr>
                        <a:t>Average house price</a:t>
                      </a:r>
                      <a:endParaRPr lang="en-GB" sz="1600" b="1" i="0" u="none" strike="noStrike" dirty="0">
                        <a:solidFill>
                          <a:srgbClr val="000000"/>
                        </a:solidFill>
                        <a:effectLst/>
                        <a:latin typeface="+mn-lt"/>
                      </a:endParaRPr>
                    </a:p>
                  </a:txBody>
                  <a:tcPr marL="6350" marR="6350" marT="6350"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£328,207</a:t>
                      </a: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£393,184</a:t>
                      </a: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£315,073</a:t>
                      </a:r>
                    </a:p>
                  </a:txBody>
                  <a:tcPr marL="6350" marR="6350" marT="6350"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855467142"/>
                  </a:ext>
                </a:extLst>
              </a:tr>
              <a:tr h="328753">
                <a:tc>
                  <a:txBody>
                    <a:bodyPr/>
                    <a:lstStyle/>
                    <a:p>
                      <a:pPr algn="l" fontAlgn="b"/>
                      <a:r>
                        <a:rPr lang="en-GB" sz="1600" u="none" strike="noStrike" dirty="0">
                          <a:effectLst/>
                          <a:latin typeface="+mn-lt"/>
                        </a:rPr>
                        <a:t>Housing affordability ratio</a:t>
                      </a:r>
                      <a:endParaRPr lang="en-GB" sz="1600" b="1" i="0" u="none" strike="noStrike" dirty="0">
                        <a:solidFill>
                          <a:srgbClr val="000000"/>
                        </a:solidFill>
                        <a:effectLst/>
                        <a:latin typeface="+mn-lt"/>
                      </a:endParaRPr>
                    </a:p>
                  </a:txBody>
                  <a:tcPr marL="6350" marR="6350" marT="6350"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10.2</a:t>
                      </a: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10.9</a:t>
                      </a:r>
                    </a:p>
                  </a:txBody>
                  <a:tcPr marL="6350" marR="6350" marT="635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9.1</a:t>
                      </a:r>
                    </a:p>
                  </a:txBody>
                  <a:tcPr marL="6350" marR="6350" marT="6350"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774342988"/>
                  </a:ext>
                </a:extLst>
              </a:tr>
            </a:tbl>
          </a:graphicData>
        </a:graphic>
      </p:graphicFrame>
      <p:sp>
        <p:nvSpPr>
          <p:cNvPr id="7" name="Slide Number Placeholder 6">
            <a:extLst>
              <a:ext uri="{FF2B5EF4-FFF2-40B4-BE49-F238E27FC236}">
                <a16:creationId xmlns:a16="http://schemas.microsoft.com/office/drawing/2014/main" id="{7C108FB5-1586-A7F5-F2AB-F98640DB8AE1}"/>
              </a:ext>
            </a:extLst>
          </p:cNvPr>
          <p:cNvSpPr>
            <a:spLocks noGrp="1"/>
          </p:cNvSpPr>
          <p:nvPr>
            <p:ph type="sldNum" sz="quarter" idx="12"/>
          </p:nvPr>
        </p:nvSpPr>
        <p:spPr/>
        <p:txBody>
          <a:bodyPr/>
          <a:lstStyle/>
          <a:p>
            <a:fld id="{CEDEF9C1-0071-4D4A-89AA-0CC05A8019E4}" type="slidenum">
              <a:rPr lang="en-US" smtClean="0"/>
              <a:t>32</a:t>
            </a:fld>
            <a:endParaRPr lang="en-US" dirty="0"/>
          </a:p>
        </p:txBody>
      </p:sp>
    </p:spTree>
    <p:extLst>
      <p:ext uri="{BB962C8B-B14F-4D97-AF65-F5344CB8AC3E}">
        <p14:creationId xmlns:p14="http://schemas.microsoft.com/office/powerpoint/2010/main" val="605512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D80EE-8B43-639B-32C1-B049D8FD2C93}"/>
              </a:ext>
            </a:extLst>
          </p:cNvPr>
          <p:cNvSpPr>
            <a:spLocks noGrp="1"/>
          </p:cNvSpPr>
          <p:nvPr>
            <p:ph type="title" idx="4294967295"/>
          </p:nvPr>
        </p:nvSpPr>
        <p:spPr>
          <a:xfrm>
            <a:off x="3700647" y="5120005"/>
            <a:ext cx="4790704" cy="782031"/>
          </a:xfrm>
        </p:spPr>
        <p:txBody>
          <a:bodyPr>
            <a:normAutofit/>
          </a:bodyPr>
          <a:lstStyle/>
          <a:p>
            <a:r>
              <a:rPr lang="en-GB" sz="2000" dirty="0"/>
              <a:t>Built &amp; Natural</a:t>
            </a:r>
            <a:r>
              <a:rPr lang="en-GB" sz="2000" baseline="0" dirty="0"/>
              <a:t> Environment – Housing benefit, central heating, and car availability</a:t>
            </a:r>
            <a:endParaRPr lang="en-GB" sz="2000" dirty="0"/>
          </a:p>
        </p:txBody>
      </p:sp>
      <p:sp>
        <p:nvSpPr>
          <p:cNvPr id="5" name="TextBox 4">
            <a:extLst>
              <a:ext uri="{FF2B5EF4-FFF2-40B4-BE49-F238E27FC236}">
                <a16:creationId xmlns:a16="http://schemas.microsoft.com/office/drawing/2014/main" id="{6C1A790D-9298-AE73-2EAA-D8E2DC9CAA2B}"/>
              </a:ext>
            </a:extLst>
          </p:cNvPr>
          <p:cNvSpPr txBox="1"/>
          <p:nvPr/>
        </p:nvSpPr>
        <p:spPr>
          <a:xfrm>
            <a:off x="6276356" y="1067336"/>
            <a:ext cx="5662302" cy="2554545"/>
          </a:xfrm>
          <a:prstGeom prst="rect">
            <a:avLst/>
          </a:prstGeom>
          <a:noFill/>
        </p:spPr>
        <p:txBody>
          <a:bodyPr wrap="square" lIns="91440" tIns="45720" rIns="91440" bIns="45720" anchor="t">
            <a:spAutoFit/>
          </a:bodyPr>
          <a:lstStyle/>
          <a:p>
            <a:r>
              <a:rPr lang="en-GB" sz="2000" dirty="0">
                <a:solidFill>
                  <a:srgbClr val="333333"/>
                </a:solidFill>
                <a:cs typeface="Segoe UI"/>
              </a:rPr>
              <a:t>Slough has higher proportions of people claiming housing benefit and households with no central heating than the South East and England averages. </a:t>
            </a:r>
          </a:p>
          <a:p>
            <a:endParaRPr lang="en-GB" sz="2000" dirty="0">
              <a:solidFill>
                <a:srgbClr val="333333"/>
              </a:solidFill>
              <a:cs typeface="Segoe UI"/>
            </a:endParaRPr>
          </a:p>
          <a:p>
            <a:r>
              <a:rPr lang="en-GB" sz="2000" dirty="0">
                <a:solidFill>
                  <a:srgbClr val="333333"/>
                </a:solidFill>
                <a:cs typeface="Segoe UI"/>
              </a:rPr>
              <a:t>Slough has a higher proportion of households with no car than the South East average but lower than the England average. </a:t>
            </a:r>
          </a:p>
        </p:txBody>
      </p:sp>
      <p:graphicFrame>
        <p:nvGraphicFramePr>
          <p:cNvPr id="2" name="Table 1">
            <a:extLst>
              <a:ext uri="{FF2B5EF4-FFF2-40B4-BE49-F238E27FC236}">
                <a16:creationId xmlns:a16="http://schemas.microsoft.com/office/drawing/2014/main" id="{9AE87B96-ED04-BAC3-1704-474AC0B69FB1}"/>
              </a:ext>
            </a:extLst>
          </p:cNvPr>
          <p:cNvGraphicFramePr>
            <a:graphicFrameLocks noGrp="1"/>
          </p:cNvGraphicFramePr>
          <p:nvPr>
            <p:extLst>
              <p:ext uri="{D42A27DB-BD31-4B8C-83A1-F6EECF244321}">
                <p14:modId xmlns:p14="http://schemas.microsoft.com/office/powerpoint/2010/main" val="2997298758"/>
              </p:ext>
            </p:extLst>
          </p:nvPr>
        </p:nvGraphicFramePr>
        <p:xfrm>
          <a:off x="433698" y="730029"/>
          <a:ext cx="5662301" cy="3229160"/>
        </p:xfrm>
        <a:graphic>
          <a:graphicData uri="http://schemas.openxmlformats.org/drawingml/2006/table">
            <a:tbl>
              <a:tblPr firstRow="1">
                <a:tableStyleId>{F2DE63D5-997A-4646-A377-4702673A728D}</a:tableStyleId>
              </a:tblPr>
              <a:tblGrid>
                <a:gridCol w="2570759">
                  <a:extLst>
                    <a:ext uri="{9D8B030D-6E8A-4147-A177-3AD203B41FA5}">
                      <a16:colId xmlns:a16="http://schemas.microsoft.com/office/drawing/2014/main" val="1886531927"/>
                    </a:ext>
                  </a:extLst>
                </a:gridCol>
                <a:gridCol w="1030514">
                  <a:extLst>
                    <a:ext uri="{9D8B030D-6E8A-4147-A177-3AD203B41FA5}">
                      <a16:colId xmlns:a16="http://schemas.microsoft.com/office/drawing/2014/main" val="3159632437"/>
                    </a:ext>
                  </a:extLst>
                </a:gridCol>
                <a:gridCol w="1030514">
                  <a:extLst>
                    <a:ext uri="{9D8B030D-6E8A-4147-A177-3AD203B41FA5}">
                      <a16:colId xmlns:a16="http://schemas.microsoft.com/office/drawing/2014/main" val="787243470"/>
                    </a:ext>
                  </a:extLst>
                </a:gridCol>
                <a:gridCol w="1030514">
                  <a:extLst>
                    <a:ext uri="{9D8B030D-6E8A-4147-A177-3AD203B41FA5}">
                      <a16:colId xmlns:a16="http://schemas.microsoft.com/office/drawing/2014/main" val="3555858026"/>
                    </a:ext>
                  </a:extLst>
                </a:gridCol>
              </a:tblGrid>
              <a:tr h="807290">
                <a:tc>
                  <a:txBody>
                    <a:bodyPr/>
                    <a:lstStyle/>
                    <a:p>
                      <a:pPr algn="l" fontAlgn="b"/>
                      <a:endParaRPr lang="en-GB" sz="1600" b="1" i="0" u="none" strike="noStrike" dirty="0">
                        <a:solidFill>
                          <a:schemeClr val="bg1"/>
                        </a:solidFill>
                        <a:effectLst/>
                        <a:latin typeface="+mn-lt"/>
                      </a:endParaRPr>
                    </a:p>
                  </a:txBody>
                  <a:tcPr marL="6350" marR="6350" marT="6350" marB="0" anchor="ctr">
                    <a:lnL w="12700"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n-GB" sz="1600" b="1" u="none" strike="noStrike" dirty="0">
                          <a:solidFill>
                            <a:schemeClr val="bg1"/>
                          </a:solidFill>
                          <a:effectLst/>
                        </a:rPr>
                        <a:t>Slough</a:t>
                      </a:r>
                      <a:endParaRPr lang="en-GB" sz="1600" b="1" i="0" u="none" strike="noStrike"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n-GB" sz="1600" b="1" i="0" u="none" strike="noStrike" dirty="0">
                          <a:solidFill>
                            <a:schemeClr val="bg1"/>
                          </a:solidFill>
                          <a:effectLst/>
                          <a:latin typeface="+mn-lt"/>
                        </a:rPr>
                        <a:t>South East</a:t>
                      </a:r>
                      <a:endParaRPr lang="en-GB" sz="1600" b="1" i="0" u="none" strike="noStrike"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n-GB" sz="1600" b="1" u="none" strike="noStrike" dirty="0">
                          <a:solidFill>
                            <a:schemeClr val="bg1"/>
                          </a:solidFill>
                          <a:effectLst/>
                        </a:rPr>
                        <a:t>England</a:t>
                      </a:r>
                      <a:endParaRPr lang="en-GB" sz="1600" b="1" i="0" u="none" strike="noStrike"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539376017"/>
                  </a:ext>
                </a:extLst>
              </a:tr>
              <a:tr h="807290">
                <a:tc>
                  <a:txBody>
                    <a:bodyPr/>
                    <a:lstStyle/>
                    <a:p>
                      <a:pPr algn="l" fontAlgn="b"/>
                      <a:r>
                        <a:rPr lang="en-GB" sz="1600" u="none" strike="noStrike" dirty="0">
                          <a:effectLst/>
                        </a:rPr>
                        <a:t>People claiming housing benefit</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11.9%</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7.4%</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9.2%</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4023341815"/>
                  </a:ext>
                </a:extLst>
              </a:tr>
              <a:tr h="807290">
                <a:tc>
                  <a:txBody>
                    <a:bodyPr/>
                    <a:lstStyle/>
                    <a:p>
                      <a:pPr algn="l" fontAlgn="b"/>
                      <a:r>
                        <a:rPr lang="en-GB" sz="1600" u="none" strike="noStrike" dirty="0">
                          <a:effectLst/>
                        </a:rPr>
                        <a:t>Households with no central heating</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2%</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1.3%</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1.5%</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867981200"/>
                  </a:ext>
                </a:extLst>
              </a:tr>
              <a:tr h="807290">
                <a:tc>
                  <a:txBody>
                    <a:bodyPr/>
                    <a:lstStyle/>
                    <a:p>
                      <a:pPr algn="l" fontAlgn="b"/>
                      <a:r>
                        <a:rPr lang="en-GB" sz="1600" u="none" strike="noStrike" dirty="0">
                          <a:effectLst/>
                        </a:rPr>
                        <a:t>Households with no car</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20.3%</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16.9%</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fontAlgn="b"/>
                      <a:r>
                        <a:rPr lang="en-GB" sz="1600" u="none" strike="noStrike" dirty="0">
                          <a:effectLst/>
                        </a:rPr>
                        <a:t>23.5%</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44673343"/>
                  </a:ext>
                </a:extLst>
              </a:tr>
            </a:tbl>
          </a:graphicData>
        </a:graphic>
      </p:graphicFrame>
      <p:pic>
        <p:nvPicPr>
          <p:cNvPr id="4" name="Graphic 3">
            <a:extLst>
              <a:ext uri="{FF2B5EF4-FFF2-40B4-BE49-F238E27FC236}">
                <a16:creationId xmlns:a16="http://schemas.microsoft.com/office/drawing/2014/main" id="{8546F75D-0EF6-90A9-9723-0BDC8406E7B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191" b="33068"/>
          <a:stretch/>
        </p:blipFill>
        <p:spPr>
          <a:xfrm>
            <a:off x="0" y="4359684"/>
            <a:ext cx="12192000" cy="2520000"/>
          </a:xfrm>
          <a:prstGeom prst="rect">
            <a:avLst/>
          </a:prstGeom>
        </p:spPr>
      </p:pic>
      <p:sp>
        <p:nvSpPr>
          <p:cNvPr id="6" name="Slide Number Placeholder 5">
            <a:extLst>
              <a:ext uri="{FF2B5EF4-FFF2-40B4-BE49-F238E27FC236}">
                <a16:creationId xmlns:a16="http://schemas.microsoft.com/office/drawing/2014/main" id="{9D15E0B2-E14B-7B5C-743D-F0F5D2A1E8E4}"/>
              </a:ext>
            </a:extLst>
          </p:cNvPr>
          <p:cNvSpPr>
            <a:spLocks noGrp="1"/>
          </p:cNvSpPr>
          <p:nvPr>
            <p:ph type="sldNum" sz="quarter" idx="12"/>
          </p:nvPr>
        </p:nvSpPr>
        <p:spPr/>
        <p:txBody>
          <a:bodyPr/>
          <a:lstStyle/>
          <a:p>
            <a:fld id="{CEDEF9C1-0071-4D4A-89AA-0CC05A8019E4}" type="slidenum">
              <a:rPr lang="en-US" smtClean="0"/>
              <a:t>33</a:t>
            </a:fld>
            <a:endParaRPr lang="en-US" dirty="0"/>
          </a:p>
        </p:txBody>
      </p:sp>
    </p:spTree>
    <p:extLst>
      <p:ext uri="{BB962C8B-B14F-4D97-AF65-F5344CB8AC3E}">
        <p14:creationId xmlns:p14="http://schemas.microsoft.com/office/powerpoint/2010/main" val="2628670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accent3">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Built &amp; Natural Environment - Deprivation</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accent3">
              <a:lumMod val="75000"/>
            </a:schemeClr>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3" name="TextBox 2">
            <a:extLst>
              <a:ext uri="{FF2B5EF4-FFF2-40B4-BE49-F238E27FC236}">
                <a16:creationId xmlns:a16="http://schemas.microsoft.com/office/drawing/2014/main" id="{EC113A4E-DC37-CFB8-E6FF-DD257E87B5BC}"/>
              </a:ext>
            </a:extLst>
          </p:cNvPr>
          <p:cNvSpPr txBox="1"/>
          <p:nvPr/>
        </p:nvSpPr>
        <p:spPr>
          <a:xfrm>
            <a:off x="356883" y="1303592"/>
            <a:ext cx="11383229" cy="1323439"/>
          </a:xfrm>
          <a:prstGeom prst="rect">
            <a:avLst/>
          </a:prstGeom>
          <a:noFill/>
        </p:spPr>
        <p:txBody>
          <a:bodyPr wrap="square" lIns="91440" tIns="45720" rIns="91440" bIns="45720" rtlCol="0" anchor="t">
            <a:spAutoFit/>
          </a:bodyPr>
          <a:lstStyle/>
          <a:p>
            <a:r>
              <a:rPr lang="en-GB" sz="2000" dirty="0">
                <a:solidFill>
                  <a:srgbClr val="333333"/>
                </a:solidFill>
                <a:cs typeface="Segoe UI"/>
              </a:rPr>
              <a:t>Slough is more deprived than the England average for barriers to housing and services in the 2019 indices of deprivation and is </a:t>
            </a:r>
            <a:r>
              <a:rPr lang="en-GB" sz="2000" dirty="0">
                <a:solidFill>
                  <a:srgbClr val="333333"/>
                </a:solidFill>
                <a:ea typeface="+mn-lt"/>
                <a:cs typeface="+mn-lt"/>
              </a:rPr>
              <a:t>much more deprived than the average for wider barriers (i.e., overcrowding, homelessness, housing affordability). </a:t>
            </a:r>
            <a:r>
              <a:rPr lang="en-GB" sz="2000" dirty="0">
                <a:solidFill>
                  <a:srgbClr val="333333"/>
                </a:solidFill>
                <a:cs typeface="Segoe UI"/>
              </a:rPr>
              <a:t>Slough is also more deprived than the England average for living environment (e.g., condition of home, air quality).</a:t>
            </a:r>
            <a:endParaRPr lang="en-GB" sz="2000" dirty="0">
              <a:solidFill>
                <a:srgbClr val="333333"/>
              </a:solidFill>
              <a:ea typeface="+mn-lt"/>
              <a:cs typeface="+mn-lt"/>
            </a:endParaRPr>
          </a:p>
        </p:txBody>
      </p:sp>
      <p:pic>
        <p:nvPicPr>
          <p:cNvPr id="5" name="Picture 4" descr="The first of three graphics showing the number and percentage of LSOAs in Slough in each decile for three measures of deprivation. The first decile is the most deprived and the tenth decile is the least deprived. &#10;This first graphic is for the barriers to housing and services measure of deprivation. &#10;Most of Slough's LSOAs fall within the first two deprivation deciles for barriers to housing and services, with 51% in the first decile.">
            <a:extLst>
              <a:ext uri="{FF2B5EF4-FFF2-40B4-BE49-F238E27FC236}">
                <a16:creationId xmlns:a16="http://schemas.microsoft.com/office/drawing/2014/main" id="{B4B1A0A1-53C3-5FEB-B323-2CCDE7BC94EA}"/>
              </a:ext>
            </a:extLst>
          </p:cNvPr>
          <p:cNvPicPr>
            <a:picLocks noChangeAspect="1"/>
          </p:cNvPicPr>
          <p:nvPr/>
        </p:nvPicPr>
        <p:blipFill>
          <a:blip r:embed="rId5"/>
          <a:stretch>
            <a:fillRect/>
          </a:stretch>
        </p:blipFill>
        <p:spPr>
          <a:xfrm>
            <a:off x="247647" y="2719387"/>
            <a:ext cx="11696700" cy="1419225"/>
          </a:xfrm>
          <a:prstGeom prst="rect">
            <a:avLst/>
          </a:prstGeom>
        </p:spPr>
      </p:pic>
      <p:pic>
        <p:nvPicPr>
          <p:cNvPr id="7" name="Picture 6" descr="This second graphic is for the wider barriers subdomain of the barriers to housing and services measure of deprivation. &#10;All of Slough's LSOAs fall within the first 3 deciles for the wider barriers subdomain, with 61% in the first decile.">
            <a:extLst>
              <a:ext uri="{FF2B5EF4-FFF2-40B4-BE49-F238E27FC236}">
                <a16:creationId xmlns:a16="http://schemas.microsoft.com/office/drawing/2014/main" id="{3066FE62-65DF-3574-0925-C55C1BCA6F1D}"/>
              </a:ext>
            </a:extLst>
          </p:cNvPr>
          <p:cNvPicPr>
            <a:picLocks noChangeAspect="1"/>
          </p:cNvPicPr>
          <p:nvPr/>
        </p:nvPicPr>
        <p:blipFill>
          <a:blip r:embed="rId6"/>
          <a:stretch>
            <a:fillRect/>
          </a:stretch>
        </p:blipFill>
        <p:spPr>
          <a:xfrm>
            <a:off x="290509" y="4075951"/>
            <a:ext cx="11610975" cy="1400175"/>
          </a:xfrm>
          <a:prstGeom prst="rect">
            <a:avLst/>
          </a:prstGeom>
        </p:spPr>
      </p:pic>
      <p:pic>
        <p:nvPicPr>
          <p:cNvPr id="12" name="Picture 11" descr="This third graphic is for the living environment measure of deprivation. Most of Slough's LSOAs fall within the third and sixth deciles on for living environment deprivation. 30% of Slough's LSOAs are in the sixth decile.">
            <a:extLst>
              <a:ext uri="{FF2B5EF4-FFF2-40B4-BE49-F238E27FC236}">
                <a16:creationId xmlns:a16="http://schemas.microsoft.com/office/drawing/2014/main" id="{C2821E5A-525C-234B-C929-0F38A22A06F4}"/>
              </a:ext>
            </a:extLst>
          </p:cNvPr>
          <p:cNvPicPr>
            <a:picLocks noChangeAspect="1"/>
          </p:cNvPicPr>
          <p:nvPr/>
        </p:nvPicPr>
        <p:blipFill>
          <a:blip r:embed="rId7"/>
          <a:stretch>
            <a:fillRect/>
          </a:stretch>
        </p:blipFill>
        <p:spPr>
          <a:xfrm>
            <a:off x="290509" y="5476126"/>
            <a:ext cx="11610975" cy="1378645"/>
          </a:xfrm>
          <a:prstGeom prst="rect">
            <a:avLst/>
          </a:prstGeom>
        </p:spPr>
      </p:pic>
      <p:sp>
        <p:nvSpPr>
          <p:cNvPr id="9" name="Slide Number Placeholder 8">
            <a:extLst>
              <a:ext uri="{FF2B5EF4-FFF2-40B4-BE49-F238E27FC236}">
                <a16:creationId xmlns:a16="http://schemas.microsoft.com/office/drawing/2014/main" id="{C4B577E3-3C04-6E88-5241-9C93FC3BAB7C}"/>
              </a:ext>
            </a:extLst>
          </p:cNvPr>
          <p:cNvSpPr>
            <a:spLocks noGrp="1"/>
          </p:cNvSpPr>
          <p:nvPr>
            <p:ph type="sldNum" sz="quarter" idx="12"/>
          </p:nvPr>
        </p:nvSpPr>
        <p:spPr/>
        <p:txBody>
          <a:bodyPr/>
          <a:lstStyle/>
          <a:p>
            <a:fld id="{CEDEF9C1-0071-4D4A-89AA-0CC05A8019E4}" type="slidenum">
              <a:rPr lang="en-US" smtClean="0"/>
              <a:t>34</a:t>
            </a:fld>
            <a:endParaRPr lang="en-US" dirty="0"/>
          </a:p>
        </p:txBody>
      </p:sp>
    </p:spTree>
    <p:extLst>
      <p:ext uri="{BB962C8B-B14F-4D97-AF65-F5344CB8AC3E}">
        <p14:creationId xmlns:p14="http://schemas.microsoft.com/office/powerpoint/2010/main" val="786056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221426-46E3-CA6B-2488-31FDB7D9E946}"/>
              </a:ext>
            </a:extLst>
          </p:cNvPr>
          <p:cNvSpPr>
            <a:spLocks noGrp="1"/>
          </p:cNvSpPr>
          <p:nvPr>
            <p:ph type="title" idx="4294967295"/>
          </p:nvPr>
        </p:nvSpPr>
        <p:spPr>
          <a:xfrm>
            <a:off x="513450" y="246838"/>
            <a:ext cx="4599432" cy="689375"/>
          </a:xfrm>
        </p:spPr>
        <p:txBody>
          <a:bodyPr>
            <a:normAutofit/>
          </a:bodyPr>
          <a:lstStyle/>
          <a:p>
            <a:r>
              <a:rPr lang="en-GB" sz="2800" dirty="0">
                <a:latin typeface="+mn-lt"/>
              </a:rPr>
              <a:t>Green spaces and air quality</a:t>
            </a:r>
          </a:p>
        </p:txBody>
      </p:sp>
      <p:sp>
        <p:nvSpPr>
          <p:cNvPr id="2" name="TextBox 1">
            <a:extLst>
              <a:ext uri="{FF2B5EF4-FFF2-40B4-BE49-F238E27FC236}">
                <a16:creationId xmlns:a16="http://schemas.microsoft.com/office/drawing/2014/main" id="{62A8F2BB-6B4E-2E61-54BF-6573629CD004}"/>
              </a:ext>
            </a:extLst>
          </p:cNvPr>
          <p:cNvSpPr txBox="1"/>
          <p:nvPr/>
        </p:nvSpPr>
        <p:spPr>
          <a:xfrm>
            <a:off x="2038350" y="1206955"/>
            <a:ext cx="6648450" cy="5324535"/>
          </a:xfrm>
          <a:prstGeom prst="rect">
            <a:avLst/>
          </a:prstGeom>
          <a:noFill/>
        </p:spPr>
        <p:txBody>
          <a:bodyPr wrap="square" lIns="91440" tIns="45720" rIns="91440" bIns="45720" anchor="t">
            <a:spAutoFit/>
          </a:bodyPr>
          <a:lstStyle/>
          <a:p>
            <a:r>
              <a:rPr lang="en-GB" sz="2000" dirty="0">
                <a:solidFill>
                  <a:srgbClr val="333333"/>
                </a:solidFill>
              </a:rPr>
              <a:t>Slough has 240 hectares of green space (7.4% of the borough, England: 2.2%). </a:t>
            </a:r>
          </a:p>
          <a:p>
            <a:endParaRPr lang="en-GB" sz="2000" dirty="0">
              <a:solidFill>
                <a:srgbClr val="333333"/>
              </a:solidFill>
            </a:endParaRPr>
          </a:p>
          <a:p>
            <a:endParaRPr lang="en-GB" sz="2000" dirty="0">
              <a:solidFill>
                <a:srgbClr val="333333"/>
              </a:solidFill>
            </a:endParaRPr>
          </a:p>
          <a:p>
            <a:endParaRPr lang="en-GB" sz="2000" dirty="0">
              <a:solidFill>
                <a:srgbClr val="333333"/>
              </a:solidFill>
            </a:endParaRPr>
          </a:p>
          <a:p>
            <a:r>
              <a:rPr lang="en-GB" sz="2000" dirty="0">
                <a:solidFill>
                  <a:srgbClr val="333333"/>
                </a:solidFill>
              </a:rPr>
              <a:t>98 hectares of this is public parks and gardens (3% of the borough, England: 0.8%). </a:t>
            </a:r>
          </a:p>
          <a:p>
            <a:endParaRPr lang="en-GB" sz="2000" dirty="0">
              <a:solidFill>
                <a:srgbClr val="333333"/>
              </a:solidFill>
            </a:endParaRPr>
          </a:p>
          <a:p>
            <a:endParaRPr lang="en-GB" sz="2000" dirty="0">
              <a:solidFill>
                <a:srgbClr val="333333"/>
              </a:solidFill>
            </a:endParaRPr>
          </a:p>
          <a:p>
            <a:endParaRPr lang="en-GB" sz="2000" dirty="0">
              <a:solidFill>
                <a:srgbClr val="333333"/>
              </a:solidFill>
              <a:cs typeface="Segoe UI"/>
            </a:endParaRPr>
          </a:p>
          <a:p>
            <a:r>
              <a:rPr lang="en-GB" sz="2000" dirty="0">
                <a:solidFill>
                  <a:srgbClr val="333333"/>
                </a:solidFill>
              </a:rPr>
              <a:t>However, Slough has higher than average concentrations of Benzene, Nitrogen Dioxide, Particulates and Sulphur Dioxide. </a:t>
            </a:r>
          </a:p>
          <a:p>
            <a:endParaRPr lang="en-GB" sz="2000" dirty="0">
              <a:solidFill>
                <a:srgbClr val="333333"/>
              </a:solidFill>
            </a:endParaRPr>
          </a:p>
          <a:p>
            <a:r>
              <a:rPr lang="en-GB" sz="2000" dirty="0">
                <a:solidFill>
                  <a:srgbClr val="333333"/>
                </a:solidFill>
              </a:rPr>
              <a:t>6.3% of mortality in Slough is attributable to particulate air pollution (England: 5.5%).</a:t>
            </a:r>
          </a:p>
          <a:p>
            <a:pPr marL="285750" indent="-285750">
              <a:buFont typeface="Arial" panose="020B0604020202020204" pitchFamily="34" charset="0"/>
              <a:buChar char="•"/>
            </a:pPr>
            <a:endParaRPr lang="en-GB" sz="2000" dirty="0">
              <a:solidFill>
                <a:srgbClr val="333333"/>
              </a:solidFill>
              <a:cs typeface="Segoe UI"/>
            </a:endParaRPr>
          </a:p>
        </p:txBody>
      </p:sp>
      <p:pic>
        <p:nvPicPr>
          <p:cNvPr id="4" name="Graphic 3">
            <a:extLst>
              <a:ext uri="{FF2B5EF4-FFF2-40B4-BE49-F238E27FC236}">
                <a16:creationId xmlns:a16="http://schemas.microsoft.com/office/drawing/2014/main" id="{5C189CD8-D376-546A-95CC-08269F3D849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399" b="25632"/>
          <a:stretch/>
        </p:blipFill>
        <p:spPr>
          <a:xfrm>
            <a:off x="8778388" y="3886200"/>
            <a:ext cx="3413612" cy="2963802"/>
          </a:xfrm>
          <a:prstGeom prst="rect">
            <a:avLst/>
          </a:prstGeom>
        </p:spPr>
      </p:pic>
      <p:grpSp>
        <p:nvGrpSpPr>
          <p:cNvPr id="17" name="Group 16">
            <a:extLst>
              <a:ext uri="{FF2B5EF4-FFF2-40B4-BE49-F238E27FC236}">
                <a16:creationId xmlns:a16="http://schemas.microsoft.com/office/drawing/2014/main" id="{95317628-5B19-3CC7-FF99-5D5D3294352E}"/>
              </a:ext>
              <a:ext uri="{C183D7F6-B498-43B3-948B-1728B52AA6E4}">
                <adec:decorative xmlns:adec="http://schemas.microsoft.com/office/drawing/2017/decorative" val="1"/>
              </a:ext>
            </a:extLst>
          </p:cNvPr>
          <p:cNvGrpSpPr/>
          <p:nvPr/>
        </p:nvGrpSpPr>
        <p:grpSpPr>
          <a:xfrm>
            <a:off x="513450" y="1145550"/>
            <a:ext cx="1080000" cy="1008000"/>
            <a:chOff x="513450" y="535950"/>
            <a:chExt cx="967500" cy="922500"/>
          </a:xfrm>
        </p:grpSpPr>
        <p:sp>
          <p:nvSpPr>
            <p:cNvPr id="14" name="Freeform: Shape 13">
              <a:extLst>
                <a:ext uri="{FF2B5EF4-FFF2-40B4-BE49-F238E27FC236}">
                  <a16:creationId xmlns:a16="http://schemas.microsoft.com/office/drawing/2014/main" id="{A5934DC1-8D0E-32C6-2533-A2F84ED7D381}"/>
                </a:ext>
              </a:extLst>
            </p:cNvPr>
            <p:cNvSpPr/>
            <p:nvPr/>
          </p:nvSpPr>
          <p:spPr>
            <a:xfrm>
              <a:off x="805499" y="1043547"/>
              <a:ext cx="365174" cy="133652"/>
            </a:xfrm>
            <a:custGeom>
              <a:avLst/>
              <a:gdLst>
                <a:gd name="connsiteX0" fmla="*/ 127913 w 365174"/>
                <a:gd name="connsiteY0" fmla="*/ 133652 h 133652"/>
                <a:gd name="connsiteX1" fmla="*/ 360450 w 365174"/>
                <a:gd name="connsiteY1" fmla="*/ 78752 h 133652"/>
                <a:gd name="connsiteX2" fmla="*/ 365175 w 365174"/>
                <a:gd name="connsiteY2" fmla="*/ 78752 h 133652"/>
                <a:gd name="connsiteX3" fmla="*/ 150638 w 365174"/>
                <a:gd name="connsiteY3" fmla="*/ 2 h 133652"/>
                <a:gd name="connsiteX4" fmla="*/ 0 w 365174"/>
                <a:gd name="connsiteY4" fmla="*/ 32965 h 133652"/>
                <a:gd name="connsiteX5" fmla="*/ 127913 w 365174"/>
                <a:gd name="connsiteY5" fmla="*/ 133652 h 13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174" h="133652">
                  <a:moveTo>
                    <a:pt x="127913" y="133652"/>
                  </a:moveTo>
                  <a:cubicBezTo>
                    <a:pt x="199693" y="96407"/>
                    <a:pt x="279591" y="77544"/>
                    <a:pt x="360450" y="78752"/>
                  </a:cubicBezTo>
                  <a:lnTo>
                    <a:pt x="365175" y="78752"/>
                  </a:lnTo>
                  <a:cubicBezTo>
                    <a:pt x="304192" y="29759"/>
                    <a:pt x="228835" y="2099"/>
                    <a:pt x="150638" y="2"/>
                  </a:cubicBezTo>
                  <a:cubicBezTo>
                    <a:pt x="98616" y="-175"/>
                    <a:pt x="47193" y="11078"/>
                    <a:pt x="0" y="32965"/>
                  </a:cubicBezTo>
                  <a:cubicBezTo>
                    <a:pt x="49173" y="57270"/>
                    <a:pt x="92738" y="91562"/>
                    <a:pt x="127913" y="133652"/>
                  </a:cubicBezTo>
                  <a:close/>
                </a:path>
              </a:pathLst>
            </a:custGeom>
            <a:solidFill>
              <a:schemeClr val="accent3">
                <a:lumMod val="50000"/>
              </a:schemeClr>
            </a:solidFill>
            <a:ln w="11212"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F4FF44B2-2B67-64E8-FC05-4F640A3DF9E5}"/>
                </a:ext>
              </a:extLst>
            </p:cNvPr>
            <p:cNvSpPr/>
            <p:nvPr/>
          </p:nvSpPr>
          <p:spPr>
            <a:xfrm>
              <a:off x="513450" y="1052730"/>
              <a:ext cx="390712" cy="251707"/>
            </a:xfrm>
            <a:custGeom>
              <a:avLst/>
              <a:gdLst>
                <a:gd name="connsiteX0" fmla="*/ 84488 w 390712"/>
                <a:gd name="connsiteY0" fmla="*/ 248220 h 251707"/>
                <a:gd name="connsiteX1" fmla="*/ 363488 w 390712"/>
                <a:gd name="connsiteY1" fmla="*/ 162495 h 251707"/>
                <a:gd name="connsiteX2" fmla="*/ 390713 w 390712"/>
                <a:gd name="connsiteY2" fmla="*/ 141907 h 251707"/>
                <a:gd name="connsiteX3" fmla="*/ 0 w 390712"/>
                <a:gd name="connsiteY3" fmla="*/ 720 h 251707"/>
                <a:gd name="connsiteX4" fmla="*/ 0 w 390712"/>
                <a:gd name="connsiteY4" fmla="*/ 251707 h 25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12" h="251707">
                  <a:moveTo>
                    <a:pt x="84488" y="248220"/>
                  </a:moveTo>
                  <a:cubicBezTo>
                    <a:pt x="263813" y="234045"/>
                    <a:pt x="357300" y="166995"/>
                    <a:pt x="363488" y="162495"/>
                  </a:cubicBezTo>
                  <a:cubicBezTo>
                    <a:pt x="372154" y="155108"/>
                    <a:pt x="381245" y="148234"/>
                    <a:pt x="390713" y="141907"/>
                  </a:cubicBezTo>
                  <a:cubicBezTo>
                    <a:pt x="252000" y="-18518"/>
                    <a:pt x="0" y="720"/>
                    <a:pt x="0" y="720"/>
                  </a:cubicBezTo>
                  <a:lnTo>
                    <a:pt x="0" y="251707"/>
                  </a:lnTo>
                  <a:close/>
                </a:path>
              </a:pathLst>
            </a:custGeom>
            <a:solidFill>
              <a:schemeClr val="accent3">
                <a:lumMod val="75000"/>
              </a:schemeClr>
            </a:solidFill>
            <a:ln w="11212"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8A27D918-288C-6F5B-9CA6-B79AF0306D42}"/>
                </a:ext>
              </a:extLst>
            </p:cNvPr>
            <p:cNvSpPr/>
            <p:nvPr/>
          </p:nvSpPr>
          <p:spPr>
            <a:xfrm>
              <a:off x="513450" y="535950"/>
              <a:ext cx="967500" cy="922500"/>
            </a:xfrm>
            <a:custGeom>
              <a:avLst/>
              <a:gdLst>
                <a:gd name="connsiteX0" fmla="*/ 927675 w 967500"/>
                <a:gd name="connsiteY0" fmla="*/ 713363 h 922500"/>
                <a:gd name="connsiteX1" fmla="*/ 900000 w 967500"/>
                <a:gd name="connsiteY1" fmla="*/ 690863 h 922500"/>
                <a:gd name="connsiteX2" fmla="*/ 900000 w 967500"/>
                <a:gd name="connsiteY2" fmla="*/ 559125 h 922500"/>
                <a:gd name="connsiteX3" fmla="*/ 961875 w 967500"/>
                <a:gd name="connsiteY3" fmla="*/ 469125 h 922500"/>
                <a:gd name="connsiteX4" fmla="*/ 877500 w 967500"/>
                <a:gd name="connsiteY4" fmla="*/ 287100 h 922500"/>
                <a:gd name="connsiteX5" fmla="*/ 793125 w 967500"/>
                <a:gd name="connsiteY5" fmla="*/ 469125 h 922500"/>
                <a:gd name="connsiteX6" fmla="*/ 855000 w 967500"/>
                <a:gd name="connsiteY6" fmla="*/ 559125 h 922500"/>
                <a:gd name="connsiteX7" fmla="*/ 855000 w 967500"/>
                <a:gd name="connsiteY7" fmla="*/ 664650 h 922500"/>
                <a:gd name="connsiteX8" fmla="*/ 720000 w 967500"/>
                <a:gd name="connsiteY8" fmla="*/ 624713 h 922500"/>
                <a:gd name="connsiteX9" fmla="*/ 720000 w 967500"/>
                <a:gd name="connsiteY9" fmla="*/ 402300 h 922500"/>
                <a:gd name="connsiteX10" fmla="*/ 811575 w 967500"/>
                <a:gd name="connsiteY10" fmla="*/ 264488 h 922500"/>
                <a:gd name="connsiteX11" fmla="*/ 697500 w 967500"/>
                <a:gd name="connsiteY11" fmla="*/ 0 h 922500"/>
                <a:gd name="connsiteX12" fmla="*/ 583425 w 967500"/>
                <a:gd name="connsiteY12" fmla="*/ 264488 h 922500"/>
                <a:gd name="connsiteX13" fmla="*/ 675000 w 967500"/>
                <a:gd name="connsiteY13" fmla="*/ 402300 h 922500"/>
                <a:gd name="connsiteX14" fmla="*/ 675000 w 967500"/>
                <a:gd name="connsiteY14" fmla="*/ 620663 h 922500"/>
                <a:gd name="connsiteX15" fmla="*/ 652500 w 967500"/>
                <a:gd name="connsiteY15" fmla="*/ 620100 h 922500"/>
                <a:gd name="connsiteX16" fmla="*/ 385200 w 967500"/>
                <a:gd name="connsiteY16" fmla="*/ 705938 h 922500"/>
                <a:gd name="connsiteX17" fmla="*/ 86962 w 967500"/>
                <a:gd name="connsiteY17" fmla="*/ 798975 h 922500"/>
                <a:gd name="connsiteX18" fmla="*/ 0 w 967500"/>
                <a:gd name="connsiteY18" fmla="*/ 798750 h 922500"/>
                <a:gd name="connsiteX19" fmla="*/ 0 w 967500"/>
                <a:gd name="connsiteY19" fmla="*/ 922500 h 922500"/>
                <a:gd name="connsiteX20" fmla="*/ 967500 w 967500"/>
                <a:gd name="connsiteY20" fmla="*/ 922500 h 922500"/>
                <a:gd name="connsiteX21" fmla="*/ 967500 w 967500"/>
                <a:gd name="connsiteY21" fmla="*/ 744863 h 9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7500" h="922500">
                  <a:moveTo>
                    <a:pt x="927675" y="713363"/>
                  </a:moveTo>
                  <a:cubicBezTo>
                    <a:pt x="918978" y="705237"/>
                    <a:pt x="909730" y="697718"/>
                    <a:pt x="900000" y="690863"/>
                  </a:cubicBezTo>
                  <a:lnTo>
                    <a:pt x="900000" y="559125"/>
                  </a:lnTo>
                  <a:cubicBezTo>
                    <a:pt x="938122" y="545930"/>
                    <a:pt x="963206" y="509444"/>
                    <a:pt x="961875" y="469125"/>
                  </a:cubicBezTo>
                  <a:cubicBezTo>
                    <a:pt x="961875" y="412875"/>
                    <a:pt x="895725" y="287100"/>
                    <a:pt x="877500" y="287100"/>
                  </a:cubicBezTo>
                  <a:cubicBezTo>
                    <a:pt x="859275" y="287100"/>
                    <a:pt x="793125" y="413325"/>
                    <a:pt x="793125" y="469125"/>
                  </a:cubicBezTo>
                  <a:cubicBezTo>
                    <a:pt x="791794" y="509444"/>
                    <a:pt x="816878" y="545930"/>
                    <a:pt x="855000" y="559125"/>
                  </a:cubicBezTo>
                  <a:lnTo>
                    <a:pt x="855000" y="664650"/>
                  </a:lnTo>
                  <a:cubicBezTo>
                    <a:pt x="812410" y="644245"/>
                    <a:pt x="766837" y="630763"/>
                    <a:pt x="720000" y="624713"/>
                  </a:cubicBezTo>
                  <a:lnTo>
                    <a:pt x="720000" y="402300"/>
                  </a:lnTo>
                  <a:cubicBezTo>
                    <a:pt x="772200" y="391050"/>
                    <a:pt x="811575" y="338175"/>
                    <a:pt x="811575" y="264488"/>
                  </a:cubicBezTo>
                  <a:cubicBezTo>
                    <a:pt x="811575" y="180562"/>
                    <a:pt x="724838" y="0"/>
                    <a:pt x="697500" y="0"/>
                  </a:cubicBezTo>
                  <a:cubicBezTo>
                    <a:pt x="670163" y="0"/>
                    <a:pt x="583425" y="180562"/>
                    <a:pt x="583425" y="264488"/>
                  </a:cubicBezTo>
                  <a:cubicBezTo>
                    <a:pt x="583425" y="338175"/>
                    <a:pt x="622800" y="390600"/>
                    <a:pt x="675000" y="402300"/>
                  </a:cubicBezTo>
                  <a:lnTo>
                    <a:pt x="675000" y="620663"/>
                  </a:lnTo>
                  <a:cubicBezTo>
                    <a:pt x="667350" y="620663"/>
                    <a:pt x="659700" y="620100"/>
                    <a:pt x="652500" y="620100"/>
                  </a:cubicBezTo>
                  <a:cubicBezTo>
                    <a:pt x="546975" y="620100"/>
                    <a:pt x="449325" y="651488"/>
                    <a:pt x="385200" y="705938"/>
                  </a:cubicBezTo>
                  <a:cubicBezTo>
                    <a:pt x="384075" y="706725"/>
                    <a:pt x="285188" y="783563"/>
                    <a:pt x="86962" y="798975"/>
                  </a:cubicBezTo>
                  <a:lnTo>
                    <a:pt x="0" y="798750"/>
                  </a:lnTo>
                  <a:lnTo>
                    <a:pt x="0" y="922500"/>
                  </a:lnTo>
                  <a:lnTo>
                    <a:pt x="967500" y="922500"/>
                  </a:lnTo>
                  <a:lnTo>
                    <a:pt x="967500" y="744863"/>
                  </a:lnTo>
                  <a:close/>
                </a:path>
              </a:pathLst>
            </a:custGeom>
            <a:solidFill>
              <a:schemeClr val="accent3"/>
            </a:solidFill>
            <a:ln w="11212" cap="flat">
              <a:noFill/>
              <a:prstDash val="solid"/>
              <a:miter/>
            </a:ln>
          </p:spPr>
          <p:txBody>
            <a:bodyPr rtlCol="0" anchor="ctr"/>
            <a:lstStyle/>
            <a:p>
              <a:endParaRPr lang="en-GB" dirty="0"/>
            </a:p>
          </p:txBody>
        </p:sp>
      </p:grpSp>
      <p:pic>
        <p:nvPicPr>
          <p:cNvPr id="7" name="Graphic 6">
            <a:extLst>
              <a:ext uri="{FF2B5EF4-FFF2-40B4-BE49-F238E27FC236}">
                <a16:creationId xmlns:a16="http://schemas.microsoft.com/office/drawing/2014/main" id="{0A17D5D6-2B8D-B4D9-C8B4-8F20647E807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13450" y="2430131"/>
            <a:ext cx="1188000" cy="1188000"/>
          </a:xfrm>
          <a:prstGeom prst="rect">
            <a:avLst/>
          </a:prstGeom>
        </p:spPr>
      </p:pic>
      <p:grpSp>
        <p:nvGrpSpPr>
          <p:cNvPr id="21" name="Group 20">
            <a:extLst>
              <a:ext uri="{FF2B5EF4-FFF2-40B4-BE49-F238E27FC236}">
                <a16:creationId xmlns:a16="http://schemas.microsoft.com/office/drawing/2014/main" id="{94834AA3-5BFF-2A6A-B4F7-F6A6FA0FB0BF}"/>
              </a:ext>
              <a:ext uri="{C183D7F6-B498-43B3-948B-1728B52AA6E4}">
                <adec:decorative xmlns:adec="http://schemas.microsoft.com/office/drawing/2017/decorative" val="1"/>
              </a:ext>
            </a:extLst>
          </p:cNvPr>
          <p:cNvGrpSpPr/>
          <p:nvPr/>
        </p:nvGrpSpPr>
        <p:grpSpPr>
          <a:xfrm>
            <a:off x="477450" y="4557125"/>
            <a:ext cx="1152000" cy="1116000"/>
            <a:chOff x="479700" y="4294073"/>
            <a:chExt cx="1035000" cy="967719"/>
          </a:xfrm>
        </p:grpSpPr>
        <p:sp>
          <p:nvSpPr>
            <p:cNvPr id="19" name="Freeform: Shape 18">
              <a:extLst>
                <a:ext uri="{FF2B5EF4-FFF2-40B4-BE49-F238E27FC236}">
                  <a16:creationId xmlns:a16="http://schemas.microsoft.com/office/drawing/2014/main" id="{038ABB64-2D7A-C963-43C3-3D149D74178A}"/>
                </a:ext>
              </a:extLst>
            </p:cNvPr>
            <p:cNvSpPr/>
            <p:nvPr/>
          </p:nvSpPr>
          <p:spPr>
            <a:xfrm>
              <a:off x="479700" y="4631792"/>
              <a:ext cx="1035000" cy="630000"/>
            </a:xfrm>
            <a:custGeom>
              <a:avLst/>
              <a:gdLst>
                <a:gd name="connsiteX0" fmla="*/ 957713 w 1035000"/>
                <a:gd name="connsiteY0" fmla="*/ 585000 h 630000"/>
                <a:gd name="connsiteX1" fmla="*/ 877624 w 1035000"/>
                <a:gd name="connsiteY1" fmla="*/ 111938 h 630000"/>
                <a:gd name="connsiteX2" fmla="*/ 863304 w 1035000"/>
                <a:gd name="connsiteY2" fmla="*/ 92846 h 630000"/>
                <a:gd name="connsiteX3" fmla="*/ 860828 w 1035000"/>
                <a:gd name="connsiteY3" fmla="*/ 92677 h 630000"/>
                <a:gd name="connsiteX4" fmla="*/ 724781 w 1035000"/>
                <a:gd name="connsiteY4" fmla="*/ 92677 h 630000"/>
                <a:gd name="connsiteX5" fmla="*/ 832354 w 1035000"/>
                <a:gd name="connsiteY5" fmla="*/ 585000 h 630000"/>
                <a:gd name="connsiteX6" fmla="*/ 795375 w 1035000"/>
                <a:gd name="connsiteY6" fmla="*/ 585000 h 630000"/>
                <a:gd name="connsiteX7" fmla="*/ 698535 w 1035000"/>
                <a:gd name="connsiteY7" fmla="*/ 19766 h 630000"/>
                <a:gd name="connsiteX8" fmla="*/ 684801 w 1035000"/>
                <a:gd name="connsiteY8" fmla="*/ 250 h 630000"/>
                <a:gd name="connsiteX9" fmla="*/ 681941 w 1035000"/>
                <a:gd name="connsiteY9" fmla="*/ 0 h 630000"/>
                <a:gd name="connsiteX10" fmla="*/ 343575 w 1035000"/>
                <a:gd name="connsiteY10" fmla="*/ 0 h 630000"/>
                <a:gd name="connsiteX11" fmla="*/ 326743 w 1035000"/>
                <a:gd name="connsiteY11" fmla="*/ 16918 h 630000"/>
                <a:gd name="connsiteX12" fmla="*/ 326993 w 1035000"/>
                <a:gd name="connsiteY12" fmla="*/ 19766 h 630000"/>
                <a:gd name="connsiteX13" fmla="*/ 230153 w 1035000"/>
                <a:gd name="connsiteY13" fmla="*/ 585000 h 630000"/>
                <a:gd name="connsiteX14" fmla="*/ 193163 w 1035000"/>
                <a:gd name="connsiteY14" fmla="*/ 585000 h 630000"/>
                <a:gd name="connsiteX15" fmla="*/ 300724 w 1035000"/>
                <a:gd name="connsiteY15" fmla="*/ 92677 h 630000"/>
                <a:gd name="connsiteX16" fmla="*/ 163013 w 1035000"/>
                <a:gd name="connsiteY16" fmla="*/ 92677 h 630000"/>
                <a:gd name="connsiteX17" fmla="*/ 146081 w 1035000"/>
                <a:gd name="connsiteY17" fmla="*/ 109495 h 630000"/>
                <a:gd name="connsiteX18" fmla="*/ 146250 w 1035000"/>
                <a:gd name="connsiteY18" fmla="*/ 111938 h 630000"/>
                <a:gd name="connsiteX19" fmla="*/ 66128 w 1035000"/>
                <a:gd name="connsiteY19" fmla="*/ 585000 h 630000"/>
                <a:gd name="connsiteX20" fmla="*/ 0 w 1035000"/>
                <a:gd name="connsiteY20" fmla="*/ 585000 h 630000"/>
                <a:gd name="connsiteX21" fmla="*/ 0 w 1035000"/>
                <a:gd name="connsiteY21" fmla="*/ 630000 h 630000"/>
                <a:gd name="connsiteX22" fmla="*/ 1035000 w 1035000"/>
                <a:gd name="connsiteY22" fmla="*/ 630000 h 630000"/>
                <a:gd name="connsiteX23" fmla="*/ 1035000 w 1035000"/>
                <a:gd name="connsiteY23" fmla="*/ 58500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35000" h="630000">
                  <a:moveTo>
                    <a:pt x="957713" y="585000"/>
                  </a:moveTo>
                  <a:cubicBezTo>
                    <a:pt x="920239" y="498487"/>
                    <a:pt x="848318" y="300645"/>
                    <a:pt x="877624" y="111938"/>
                  </a:cubicBezTo>
                  <a:cubicBezTo>
                    <a:pt x="878941" y="102711"/>
                    <a:pt x="872530" y="94164"/>
                    <a:pt x="863304" y="92846"/>
                  </a:cubicBezTo>
                  <a:cubicBezTo>
                    <a:pt x="862484" y="92729"/>
                    <a:pt x="861656" y="92673"/>
                    <a:pt x="860828" y="92677"/>
                  </a:cubicBezTo>
                  <a:lnTo>
                    <a:pt x="724781" y="92677"/>
                  </a:lnTo>
                  <a:cubicBezTo>
                    <a:pt x="713768" y="302839"/>
                    <a:pt x="799031" y="512077"/>
                    <a:pt x="832354" y="585000"/>
                  </a:cubicBezTo>
                  <a:lnTo>
                    <a:pt x="795375" y="585000"/>
                  </a:lnTo>
                  <a:cubicBezTo>
                    <a:pt x="752423" y="487676"/>
                    <a:pt x="662074" y="247714"/>
                    <a:pt x="698535" y="19766"/>
                  </a:cubicBezTo>
                  <a:cubicBezTo>
                    <a:pt x="700131" y="10584"/>
                    <a:pt x="693983" y="1846"/>
                    <a:pt x="684801" y="250"/>
                  </a:cubicBezTo>
                  <a:cubicBezTo>
                    <a:pt x="683856" y="85"/>
                    <a:pt x="682900" y="2"/>
                    <a:pt x="681941" y="0"/>
                  </a:cubicBezTo>
                  <a:lnTo>
                    <a:pt x="343575" y="0"/>
                  </a:lnTo>
                  <a:cubicBezTo>
                    <a:pt x="334256" y="24"/>
                    <a:pt x="326719" y="7598"/>
                    <a:pt x="326743" y="16918"/>
                  </a:cubicBezTo>
                  <a:cubicBezTo>
                    <a:pt x="326745" y="17873"/>
                    <a:pt x="326829" y="18826"/>
                    <a:pt x="326993" y="19766"/>
                  </a:cubicBezTo>
                  <a:cubicBezTo>
                    <a:pt x="363454" y="247714"/>
                    <a:pt x="273105" y="487676"/>
                    <a:pt x="230153" y="585000"/>
                  </a:cubicBezTo>
                  <a:lnTo>
                    <a:pt x="193163" y="585000"/>
                  </a:lnTo>
                  <a:cubicBezTo>
                    <a:pt x="226508" y="512066"/>
                    <a:pt x="311738" y="302816"/>
                    <a:pt x="300724" y="92677"/>
                  </a:cubicBezTo>
                  <a:lnTo>
                    <a:pt x="163013" y="92677"/>
                  </a:lnTo>
                  <a:cubicBezTo>
                    <a:pt x="153693" y="92646"/>
                    <a:pt x="146112" y="100176"/>
                    <a:pt x="146081" y="109495"/>
                  </a:cubicBezTo>
                  <a:cubicBezTo>
                    <a:pt x="146078" y="110313"/>
                    <a:pt x="146134" y="111129"/>
                    <a:pt x="146250" y="111938"/>
                  </a:cubicBezTo>
                  <a:cubicBezTo>
                    <a:pt x="175500" y="300645"/>
                    <a:pt x="103601" y="498487"/>
                    <a:pt x="66128" y="585000"/>
                  </a:cubicBezTo>
                  <a:lnTo>
                    <a:pt x="0" y="585000"/>
                  </a:lnTo>
                  <a:lnTo>
                    <a:pt x="0" y="630000"/>
                  </a:lnTo>
                  <a:lnTo>
                    <a:pt x="1035000" y="630000"/>
                  </a:lnTo>
                  <a:lnTo>
                    <a:pt x="1035000" y="585000"/>
                  </a:lnTo>
                  <a:close/>
                </a:path>
              </a:pathLst>
            </a:custGeom>
            <a:solidFill>
              <a:schemeClr val="bg1">
                <a:lumMod val="65000"/>
              </a:schemeClr>
            </a:solidFill>
            <a:ln w="11212" cap="flat">
              <a:solidFill>
                <a:schemeClr val="accent3"/>
              </a:solid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74623517-7211-534E-B2A5-04E7CAD9773D}"/>
                </a:ext>
              </a:extLst>
            </p:cNvPr>
            <p:cNvSpPr/>
            <p:nvPr/>
          </p:nvSpPr>
          <p:spPr>
            <a:xfrm>
              <a:off x="929756" y="4294073"/>
              <a:ext cx="494671" cy="294102"/>
            </a:xfrm>
            <a:custGeom>
              <a:avLst/>
              <a:gdLst>
                <a:gd name="connsiteX0" fmla="*/ 100192 w 494671"/>
                <a:gd name="connsiteY0" fmla="*/ 267969 h 294102"/>
                <a:gd name="connsiteX1" fmla="*/ 140197 w 494671"/>
                <a:gd name="connsiteY1" fmla="*/ 258249 h 294102"/>
                <a:gd name="connsiteX2" fmla="*/ 148477 w 494671"/>
                <a:gd name="connsiteY2" fmla="*/ 263300 h 294102"/>
                <a:gd name="connsiteX3" fmla="*/ 281793 w 494671"/>
                <a:gd name="connsiteY3" fmla="*/ 230856 h 294102"/>
                <a:gd name="connsiteX4" fmla="*/ 281801 w 494671"/>
                <a:gd name="connsiteY4" fmla="*/ 230844 h 294102"/>
                <a:gd name="connsiteX5" fmla="*/ 321806 w 494671"/>
                <a:gd name="connsiteY5" fmla="*/ 221124 h 294102"/>
                <a:gd name="connsiteX6" fmla="*/ 479306 w 494671"/>
                <a:gd name="connsiteY6" fmla="*/ 186384 h 294102"/>
                <a:gd name="connsiteX7" fmla="*/ 437873 w 494671"/>
                <a:gd name="connsiteY7" fmla="*/ 30594 h 294102"/>
                <a:gd name="connsiteX8" fmla="*/ 316766 w 494671"/>
                <a:gd name="connsiteY8" fmla="*/ 29278 h 294102"/>
                <a:gd name="connsiteX9" fmla="*/ 298373 w 494671"/>
                <a:gd name="connsiteY9" fmla="*/ 14743 h 294102"/>
                <a:gd name="connsiteX10" fmla="*/ 168851 w 494671"/>
                <a:gd name="connsiteY10" fmla="*/ 43284 h 294102"/>
                <a:gd name="connsiteX11" fmla="*/ 156960 w 494671"/>
                <a:gd name="connsiteY11" fmla="*/ 102706 h 294102"/>
                <a:gd name="connsiteX12" fmla="*/ 79335 w 494671"/>
                <a:gd name="connsiteY12" fmla="*/ 153005 h 294102"/>
                <a:gd name="connsiteX13" fmla="*/ 58725 w 494671"/>
                <a:gd name="connsiteY13" fmla="*/ 186845 h 294102"/>
                <a:gd name="connsiteX14" fmla="*/ 53876 w 494671"/>
                <a:gd name="connsiteY14" fmla="*/ 186350 h 294102"/>
                <a:gd name="connsiteX15" fmla="*/ 0 w 494671"/>
                <a:gd name="connsiteY15" fmla="*/ 240226 h 294102"/>
                <a:gd name="connsiteX16" fmla="*/ 53876 w 494671"/>
                <a:gd name="connsiteY16" fmla="*/ 294103 h 294102"/>
                <a:gd name="connsiteX17" fmla="*/ 86614 w 494671"/>
                <a:gd name="connsiteY17" fmla="*/ 282751 h 294102"/>
                <a:gd name="connsiteX18" fmla="*/ 98471 w 494671"/>
                <a:gd name="connsiteY18" fmla="*/ 270635 h 2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4671" h="294102">
                  <a:moveTo>
                    <a:pt x="100192" y="267969"/>
                  </a:moveTo>
                  <a:cubicBezTo>
                    <a:pt x="108557" y="254239"/>
                    <a:pt x="126466" y="249888"/>
                    <a:pt x="140197" y="258249"/>
                  </a:cubicBezTo>
                  <a:lnTo>
                    <a:pt x="148477" y="263300"/>
                  </a:lnTo>
                  <a:cubicBezTo>
                    <a:pt x="194250" y="291155"/>
                    <a:pt x="253938" y="276630"/>
                    <a:pt x="281793" y="230856"/>
                  </a:cubicBezTo>
                  <a:cubicBezTo>
                    <a:pt x="281796" y="230852"/>
                    <a:pt x="281799" y="230848"/>
                    <a:pt x="281801" y="230844"/>
                  </a:cubicBezTo>
                  <a:cubicBezTo>
                    <a:pt x="290166" y="217114"/>
                    <a:pt x="308074" y="212763"/>
                    <a:pt x="321806" y="221124"/>
                  </a:cubicBezTo>
                  <a:cubicBezTo>
                    <a:pt x="374895" y="255007"/>
                    <a:pt x="445398" y="239456"/>
                    <a:pt x="479306" y="186384"/>
                  </a:cubicBezTo>
                  <a:cubicBezTo>
                    <a:pt x="510834" y="131916"/>
                    <a:pt x="492294" y="62203"/>
                    <a:pt x="437873" y="30594"/>
                  </a:cubicBezTo>
                  <a:cubicBezTo>
                    <a:pt x="400896" y="7647"/>
                    <a:pt x="354233" y="7140"/>
                    <a:pt x="316766" y="29278"/>
                  </a:cubicBezTo>
                  <a:cubicBezTo>
                    <a:pt x="311227" y="23727"/>
                    <a:pt x="305053" y="18849"/>
                    <a:pt x="298373" y="14743"/>
                  </a:cubicBezTo>
                  <a:cubicBezTo>
                    <a:pt x="254719" y="-13111"/>
                    <a:pt x="196755" y="-338"/>
                    <a:pt x="168851" y="43284"/>
                  </a:cubicBezTo>
                  <a:cubicBezTo>
                    <a:pt x="158057" y="61089"/>
                    <a:pt x="153848" y="82118"/>
                    <a:pt x="156960" y="102706"/>
                  </a:cubicBezTo>
                  <a:cubicBezTo>
                    <a:pt x="124774" y="106772"/>
                    <a:pt x="96197" y="125290"/>
                    <a:pt x="79335" y="153005"/>
                  </a:cubicBezTo>
                  <a:lnTo>
                    <a:pt x="58725" y="186845"/>
                  </a:lnTo>
                  <a:cubicBezTo>
                    <a:pt x="57105" y="186699"/>
                    <a:pt x="55541" y="186350"/>
                    <a:pt x="53876" y="186350"/>
                  </a:cubicBezTo>
                  <a:cubicBezTo>
                    <a:pt x="24121" y="186350"/>
                    <a:pt x="0" y="210471"/>
                    <a:pt x="0" y="240226"/>
                  </a:cubicBezTo>
                  <a:cubicBezTo>
                    <a:pt x="0" y="269981"/>
                    <a:pt x="24121" y="294103"/>
                    <a:pt x="53876" y="294103"/>
                  </a:cubicBezTo>
                  <a:cubicBezTo>
                    <a:pt x="65747" y="294067"/>
                    <a:pt x="77268" y="290072"/>
                    <a:pt x="86614" y="282751"/>
                  </a:cubicBezTo>
                  <a:cubicBezTo>
                    <a:pt x="91414" y="279641"/>
                    <a:pt x="95464" y="275502"/>
                    <a:pt x="98471" y="270635"/>
                  </a:cubicBezTo>
                  <a:close/>
                </a:path>
              </a:pathLst>
            </a:custGeom>
            <a:solidFill>
              <a:schemeClr val="bg1">
                <a:lumMod val="50000"/>
              </a:schemeClr>
            </a:solidFill>
            <a:ln w="11212" cap="flat">
              <a:solidFill>
                <a:schemeClr val="accent3"/>
              </a:solidFill>
              <a:prstDash val="solid"/>
              <a:miter/>
            </a:ln>
          </p:spPr>
          <p:txBody>
            <a:bodyPr rtlCol="0" anchor="ctr"/>
            <a:lstStyle/>
            <a:p>
              <a:endParaRPr lang="en-GB" dirty="0"/>
            </a:p>
          </p:txBody>
        </p:sp>
      </p:grpSp>
      <p:sp>
        <p:nvSpPr>
          <p:cNvPr id="5" name="Slide Number Placeholder 4">
            <a:extLst>
              <a:ext uri="{FF2B5EF4-FFF2-40B4-BE49-F238E27FC236}">
                <a16:creationId xmlns:a16="http://schemas.microsoft.com/office/drawing/2014/main" id="{00A527DE-56BB-65A2-494B-5303A9550283}"/>
              </a:ext>
            </a:extLst>
          </p:cNvPr>
          <p:cNvSpPr>
            <a:spLocks noGrp="1"/>
          </p:cNvSpPr>
          <p:nvPr>
            <p:ph type="sldNum" sz="quarter" idx="12"/>
          </p:nvPr>
        </p:nvSpPr>
        <p:spPr/>
        <p:txBody>
          <a:bodyPr/>
          <a:lstStyle/>
          <a:p>
            <a:fld id="{CEDEF9C1-0071-4D4A-89AA-0CC05A8019E4}" type="slidenum">
              <a:rPr lang="en-US" smtClean="0"/>
              <a:t>35</a:t>
            </a:fld>
            <a:endParaRPr lang="en-US" dirty="0"/>
          </a:p>
        </p:txBody>
      </p:sp>
    </p:spTree>
    <p:extLst>
      <p:ext uri="{BB962C8B-B14F-4D97-AF65-F5344CB8AC3E}">
        <p14:creationId xmlns:p14="http://schemas.microsoft.com/office/powerpoint/2010/main" val="2975504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3505DC5-5883-9007-63F7-E0F421555BEF}"/>
              </a:ext>
              <a:ext uri="{C183D7F6-B498-43B3-948B-1728B52AA6E4}">
                <adec:decorative xmlns:adec="http://schemas.microsoft.com/office/drawing/2017/decorative" val="1"/>
              </a:ext>
            </a:extLst>
          </p:cNvPr>
          <p:cNvGrpSpPr/>
          <p:nvPr/>
        </p:nvGrpSpPr>
        <p:grpSpPr>
          <a:xfrm>
            <a:off x="3137336" y="327025"/>
            <a:ext cx="5917327" cy="6203949"/>
            <a:chOff x="3137336" y="327025"/>
            <a:chExt cx="5917327" cy="6203949"/>
          </a:xfrm>
        </p:grpSpPr>
        <p:sp>
          <p:nvSpPr>
            <p:cNvPr id="5" name="Freeform: Shape 4">
              <a:extLst>
                <a:ext uri="{FF2B5EF4-FFF2-40B4-BE49-F238E27FC236}">
                  <a16:creationId xmlns:a16="http://schemas.microsoft.com/office/drawing/2014/main" id="{C39E4CD1-48ED-21A6-839F-0EB15E9FFD38}"/>
                </a:ext>
              </a:extLst>
            </p:cNvPr>
            <p:cNvSpPr/>
            <p:nvPr/>
          </p:nvSpPr>
          <p:spPr>
            <a:xfrm>
              <a:off x="4823774" y="2328419"/>
              <a:ext cx="2543859" cy="2200541"/>
            </a:xfrm>
            <a:custGeom>
              <a:avLst/>
              <a:gdLst>
                <a:gd name="connsiteX0" fmla="*/ 0 w 2543859"/>
                <a:gd name="connsiteY0" fmla="*/ 1100271 h 2200541"/>
                <a:gd name="connsiteX1" fmla="*/ 628695 w 2543859"/>
                <a:gd name="connsiteY1" fmla="*/ 1 h 2200541"/>
                <a:gd name="connsiteX2" fmla="*/ 1915164 w 2543859"/>
                <a:gd name="connsiteY2" fmla="*/ 1 h 2200541"/>
                <a:gd name="connsiteX3" fmla="*/ 2543859 w 2543859"/>
                <a:gd name="connsiteY3" fmla="*/ 1100271 h 2200541"/>
                <a:gd name="connsiteX4" fmla="*/ 1915164 w 2543859"/>
                <a:gd name="connsiteY4" fmla="*/ 2200540 h 2200541"/>
                <a:gd name="connsiteX5" fmla="*/ 628695 w 2543859"/>
                <a:gd name="connsiteY5" fmla="*/ 2200540 h 2200541"/>
                <a:gd name="connsiteX6" fmla="*/ 0 w 2543859"/>
                <a:gd name="connsiteY6" fmla="*/ 1100271 h 220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859" h="2200541">
                  <a:moveTo>
                    <a:pt x="0" y="1100271"/>
                  </a:moveTo>
                  <a:lnTo>
                    <a:pt x="628695" y="1"/>
                  </a:lnTo>
                  <a:lnTo>
                    <a:pt x="1915164" y="1"/>
                  </a:lnTo>
                  <a:lnTo>
                    <a:pt x="2543859" y="1100271"/>
                  </a:lnTo>
                  <a:lnTo>
                    <a:pt x="1915164" y="2200540"/>
                  </a:lnTo>
                  <a:lnTo>
                    <a:pt x="628695" y="2200540"/>
                  </a:lnTo>
                  <a:lnTo>
                    <a:pt x="0" y="110027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4413" tIns="387520" rIns="444413" bIns="387520" numCol="1" spcCol="1270" anchor="ctr" anchorCtr="0">
              <a:noAutofit/>
            </a:bodyPr>
            <a:lstStyle/>
            <a:p>
              <a:pPr marL="0" lvl="0" indent="0" algn="ctr" defTabSz="800100">
                <a:lnSpc>
                  <a:spcPct val="90000"/>
                </a:lnSpc>
                <a:spcBef>
                  <a:spcPct val="0"/>
                </a:spcBef>
                <a:spcAft>
                  <a:spcPct val="35000"/>
                </a:spcAft>
                <a:buNone/>
              </a:pPr>
              <a:r>
                <a:rPr lang="en-GB" sz="1800" kern="1200" dirty="0"/>
                <a:t>Health &amp; Wellbeing</a:t>
              </a:r>
            </a:p>
          </p:txBody>
        </p:sp>
        <p:sp>
          <p:nvSpPr>
            <p:cNvPr id="6" name="Hexagon 5">
              <a:extLst>
                <a:ext uri="{FF2B5EF4-FFF2-40B4-BE49-F238E27FC236}">
                  <a16:creationId xmlns:a16="http://schemas.microsoft.com/office/drawing/2014/main" id="{4A656394-A02B-DFD3-3BA4-C17E625D6A6C}"/>
                </a:ext>
              </a:extLst>
            </p:cNvPr>
            <p:cNvSpPr/>
            <p:nvPr/>
          </p:nvSpPr>
          <p:spPr>
            <a:xfrm>
              <a:off x="6416719" y="1275608"/>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B6B9DA7C-65CB-9907-91FB-AA587C097D4A}"/>
                </a:ext>
              </a:extLst>
            </p:cNvPr>
            <p:cNvSpPr/>
            <p:nvPr/>
          </p:nvSpPr>
          <p:spPr>
            <a:xfrm>
              <a:off x="5058100" y="327025"/>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dirty="0"/>
                <a:t>Built &amp; natural environment</a:t>
              </a:r>
            </a:p>
          </p:txBody>
        </p:sp>
        <p:sp>
          <p:nvSpPr>
            <p:cNvPr id="8" name="Hexagon 7">
              <a:extLst>
                <a:ext uri="{FF2B5EF4-FFF2-40B4-BE49-F238E27FC236}">
                  <a16:creationId xmlns:a16="http://schemas.microsoft.com/office/drawing/2014/main" id="{AC8A700D-E16B-3248-6A1E-A37A7F7C81DF}"/>
                </a:ext>
              </a:extLst>
            </p:cNvPr>
            <p:cNvSpPr/>
            <p:nvPr/>
          </p:nvSpPr>
          <p:spPr>
            <a:xfrm>
              <a:off x="7536869" y="2821633"/>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Hexagon 9">
              <a:extLst>
                <a:ext uri="{FF2B5EF4-FFF2-40B4-BE49-F238E27FC236}">
                  <a16:creationId xmlns:a16="http://schemas.microsoft.com/office/drawing/2014/main" id="{CEF0A0BC-211B-CA77-C9AF-8D3B5311034A}"/>
                </a:ext>
              </a:extLst>
            </p:cNvPr>
            <p:cNvSpPr/>
            <p:nvPr/>
          </p:nvSpPr>
          <p:spPr>
            <a:xfrm>
              <a:off x="6758740" y="4566804"/>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6DAF8DDA-604C-4170-34D4-562B37D00F39}"/>
                </a:ext>
              </a:extLst>
            </p:cNvPr>
            <p:cNvSpPr/>
            <p:nvPr/>
          </p:nvSpPr>
          <p:spPr>
            <a:xfrm>
              <a:off x="6969989" y="3616979"/>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dirty="0"/>
                <a:t>Vulnerability</a:t>
              </a:r>
            </a:p>
          </p:txBody>
        </p:sp>
        <p:sp>
          <p:nvSpPr>
            <p:cNvPr id="12" name="Hexagon 11">
              <a:extLst>
                <a:ext uri="{FF2B5EF4-FFF2-40B4-BE49-F238E27FC236}">
                  <a16:creationId xmlns:a16="http://schemas.microsoft.com/office/drawing/2014/main" id="{A0DFB86C-DCBD-535B-6AA0-43F75C7AC856}"/>
                </a:ext>
              </a:extLst>
            </p:cNvPr>
            <p:cNvSpPr/>
            <p:nvPr/>
          </p:nvSpPr>
          <p:spPr>
            <a:xfrm>
              <a:off x="4828508" y="4747959"/>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1448F250-4535-690F-C5DA-022EF201A9CE}"/>
                </a:ext>
              </a:extLst>
            </p:cNvPr>
            <p:cNvSpPr/>
            <p:nvPr/>
          </p:nvSpPr>
          <p:spPr>
            <a:xfrm>
              <a:off x="5058100" y="4727486"/>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dirty="0"/>
                <a:t>Income</a:t>
              </a:r>
            </a:p>
          </p:txBody>
        </p:sp>
        <p:sp>
          <p:nvSpPr>
            <p:cNvPr id="14" name="Hexagon 13">
              <a:extLst>
                <a:ext uri="{FF2B5EF4-FFF2-40B4-BE49-F238E27FC236}">
                  <a16:creationId xmlns:a16="http://schemas.microsoft.com/office/drawing/2014/main" id="{C8E206D4-5BFC-0774-B93A-EFD12E7AA8A7}"/>
                </a:ext>
              </a:extLst>
            </p:cNvPr>
            <p:cNvSpPr/>
            <p:nvPr/>
          </p:nvSpPr>
          <p:spPr>
            <a:xfrm>
              <a:off x="3690014" y="3202555"/>
              <a:ext cx="959790" cy="826986"/>
            </a:xfrm>
            <a:prstGeom prst="hexagon">
              <a:avLst>
                <a:gd name="adj" fmla="val 28900"/>
                <a:gd name="vf" fmla="val 115470"/>
              </a:avLst>
            </a:prstGeom>
            <a:solidFill>
              <a:schemeClr val="bg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CAE29A74-3B30-1ABB-03D7-A210799601C1}"/>
                </a:ext>
              </a:extLst>
            </p:cNvPr>
            <p:cNvSpPr/>
            <p:nvPr/>
          </p:nvSpPr>
          <p:spPr>
            <a:xfrm>
              <a:off x="3137336" y="3618220"/>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dirty="0"/>
                <a:t>Crime</a:t>
              </a:r>
            </a:p>
          </p:txBody>
        </p:sp>
        <p:sp>
          <p:nvSpPr>
            <p:cNvPr id="16" name="Freeform: Shape 15">
              <a:extLst>
                <a:ext uri="{FF2B5EF4-FFF2-40B4-BE49-F238E27FC236}">
                  <a16:creationId xmlns:a16="http://schemas.microsoft.com/office/drawing/2014/main" id="{E8CEC2C0-5FB5-98F1-4332-CEFF8C4476C5}"/>
                </a:ext>
              </a:extLst>
            </p:cNvPr>
            <p:cNvSpPr/>
            <p:nvPr/>
          </p:nvSpPr>
          <p:spPr>
            <a:xfrm>
              <a:off x="3137336" y="1433809"/>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dirty="0"/>
                <a:t>Education</a:t>
              </a:r>
            </a:p>
          </p:txBody>
        </p:sp>
      </p:grpSp>
      <p:sp>
        <p:nvSpPr>
          <p:cNvPr id="4" name="Slide Number Placeholder 3">
            <a:extLst>
              <a:ext uri="{FF2B5EF4-FFF2-40B4-BE49-F238E27FC236}">
                <a16:creationId xmlns:a16="http://schemas.microsoft.com/office/drawing/2014/main" id="{AD557CE7-2656-7698-82BA-20A556A5B9F9}"/>
              </a:ext>
            </a:extLst>
          </p:cNvPr>
          <p:cNvSpPr>
            <a:spLocks noGrp="1"/>
          </p:cNvSpPr>
          <p:nvPr>
            <p:ph type="sldNum" sz="quarter" idx="12"/>
          </p:nvPr>
        </p:nvSpPr>
        <p:spPr/>
        <p:txBody>
          <a:bodyPr/>
          <a:lstStyle/>
          <a:p>
            <a:fld id="{CEDEF9C1-0071-4D4A-89AA-0CC05A8019E4}" type="slidenum">
              <a:rPr lang="en-US" smtClean="0"/>
              <a:t>36</a:t>
            </a:fld>
            <a:endParaRPr lang="en-US" dirty="0"/>
          </a:p>
        </p:txBody>
      </p:sp>
      <p:sp>
        <p:nvSpPr>
          <p:cNvPr id="9" name="Title 8">
            <a:extLst>
              <a:ext uri="{FF2B5EF4-FFF2-40B4-BE49-F238E27FC236}">
                <a16:creationId xmlns:a16="http://schemas.microsoft.com/office/drawing/2014/main" id="{349AD78C-7226-EB83-ECC1-AE400F55BC00}"/>
              </a:ext>
            </a:extLst>
          </p:cNvPr>
          <p:cNvSpPr>
            <a:spLocks noGrp="1"/>
          </p:cNvSpPr>
          <p:nvPr>
            <p:ph type="title" idx="4294967295"/>
          </p:nvPr>
        </p:nvSpPr>
        <p:spPr>
          <a:xfrm>
            <a:off x="6969989" y="1436291"/>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rgbClr val="2FA390"/>
          </a:solidFill>
          <a:ln w="12700" cap="flat" cmpd="sng" algn="ctr">
            <a:solidFill>
              <a:schemeClr val="lt1">
                <a:hueOff val="0"/>
                <a:satOff val="0"/>
                <a:lumOff val="0"/>
                <a:alphaOff val="0"/>
              </a:schemeClr>
            </a:solidFill>
            <a:prstDash val="solid"/>
            <a:miter lim="800000"/>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368335" tIns="321736" rIns="368335" bIns="321736" numCol="1" spcCol="1270" rtlCol="0" fromWordArt="0" anchor="ctr" anchorCtr="0" forceAA="0" compatLnSpc="1">
            <a:prstTxWarp prst="textNoShape">
              <a:avLst/>
            </a:prstTxWarp>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chemeClr val="lt1"/>
                </a:solidFill>
                <a:effectLst/>
                <a:uLnTx/>
                <a:uFillTx/>
                <a:latin typeface="+mn-lt"/>
                <a:ea typeface="+mn-ea"/>
                <a:cs typeface="+mn-cs"/>
              </a:rPr>
              <a:t>Work &amp; Labour Market</a:t>
            </a:r>
          </a:p>
        </p:txBody>
      </p:sp>
    </p:spTree>
    <p:extLst>
      <p:ext uri="{BB962C8B-B14F-4D97-AF65-F5344CB8AC3E}">
        <p14:creationId xmlns:p14="http://schemas.microsoft.com/office/powerpoint/2010/main" val="44754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rgbClr val="2FA39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Work &amp; Labour Market – Economic activity</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2FA390"/>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3" name="TextBox 2">
            <a:extLst>
              <a:ext uri="{FF2B5EF4-FFF2-40B4-BE49-F238E27FC236}">
                <a16:creationId xmlns:a16="http://schemas.microsoft.com/office/drawing/2014/main" id="{1B665664-37D4-6436-E9D2-7D25A97E4746}"/>
              </a:ext>
            </a:extLst>
          </p:cNvPr>
          <p:cNvSpPr txBox="1"/>
          <p:nvPr/>
        </p:nvSpPr>
        <p:spPr>
          <a:xfrm>
            <a:off x="5988423" y="1270466"/>
            <a:ext cx="5751690" cy="2031325"/>
          </a:xfrm>
          <a:prstGeom prst="rect">
            <a:avLst/>
          </a:prstGeom>
          <a:noFill/>
        </p:spPr>
        <p:txBody>
          <a:bodyPr wrap="square" lIns="91440" tIns="45720" rIns="91440" bIns="45720" rtlCol="0" anchor="t">
            <a:spAutoFit/>
          </a:bodyPr>
          <a:lstStyle/>
          <a:p>
            <a:r>
              <a:rPr lang="en-GB" dirty="0">
                <a:solidFill>
                  <a:srgbClr val="333333"/>
                </a:solidFill>
              </a:rPr>
              <a:t>67% of Slough’s population are economically active (England: 60.9%) and 33% are economically inactive (England: 39.1%)</a:t>
            </a:r>
            <a:endParaRPr lang="en-US" dirty="0"/>
          </a:p>
          <a:p>
            <a:endParaRPr lang="en-GB" dirty="0">
              <a:solidFill>
                <a:srgbClr val="333333"/>
              </a:solidFill>
            </a:endParaRPr>
          </a:p>
          <a:p>
            <a:r>
              <a:rPr lang="en-GB" sz="1800" dirty="0">
                <a:solidFill>
                  <a:srgbClr val="333333"/>
                </a:solidFill>
              </a:rPr>
              <a:t>There </a:t>
            </a:r>
            <a:r>
              <a:rPr lang="en-GB" dirty="0">
                <a:solidFill>
                  <a:srgbClr val="333333"/>
                </a:solidFill>
              </a:rPr>
              <a:t>has</a:t>
            </a:r>
            <a:r>
              <a:rPr lang="en-GB" sz="1800" dirty="0">
                <a:solidFill>
                  <a:srgbClr val="333333"/>
                </a:solidFill>
              </a:rPr>
              <a:t> been a larger increase in the number of economically inactive people (+47%) than economically active people (+8%) since 2011.</a:t>
            </a:r>
            <a:endParaRPr lang="en-GB" i="0" dirty="0">
              <a:solidFill>
                <a:srgbClr val="333333"/>
              </a:solidFill>
              <a:effectLst/>
              <a:latin typeface="+mn-lt"/>
              <a:ea typeface="+mn-ea"/>
              <a:cs typeface="+mn-cs"/>
            </a:endParaRPr>
          </a:p>
        </p:txBody>
      </p:sp>
      <p:graphicFrame>
        <p:nvGraphicFramePr>
          <p:cNvPr id="4" name="Chart 3" descr="A bar chart comparing the proportions of economically active and inactive residents in Slough in 2021 and 2011 and England in 2021. ">
            <a:extLst>
              <a:ext uri="{FF2B5EF4-FFF2-40B4-BE49-F238E27FC236}">
                <a16:creationId xmlns:a16="http://schemas.microsoft.com/office/drawing/2014/main" id="{93B55B5F-B576-06F4-8BD6-2EC078D6F56E}"/>
              </a:ext>
            </a:extLst>
          </p:cNvPr>
          <p:cNvGraphicFramePr>
            <a:graphicFrameLocks/>
          </p:cNvGraphicFramePr>
          <p:nvPr>
            <p:extLst>
              <p:ext uri="{D42A27DB-BD31-4B8C-83A1-F6EECF244321}">
                <p14:modId xmlns:p14="http://schemas.microsoft.com/office/powerpoint/2010/main" val="2419966360"/>
              </p:ext>
            </p:extLst>
          </p:nvPr>
        </p:nvGraphicFramePr>
        <p:xfrm>
          <a:off x="0" y="1086067"/>
          <a:ext cx="5988423" cy="5771933"/>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6">
            <a:extLst>
              <a:ext uri="{FF2B5EF4-FFF2-40B4-BE49-F238E27FC236}">
                <a16:creationId xmlns:a16="http://schemas.microsoft.com/office/drawing/2014/main" id="{182984A6-EF1F-09E2-ACF7-A8318A975B09}"/>
              </a:ext>
            </a:extLst>
          </p:cNvPr>
          <p:cNvSpPr>
            <a:spLocks noGrp="1"/>
          </p:cNvSpPr>
          <p:nvPr>
            <p:ph type="sldNum" sz="quarter" idx="12"/>
          </p:nvPr>
        </p:nvSpPr>
        <p:spPr/>
        <p:txBody>
          <a:bodyPr/>
          <a:lstStyle/>
          <a:p>
            <a:fld id="{CEDEF9C1-0071-4D4A-89AA-0CC05A8019E4}" type="slidenum">
              <a:rPr lang="en-US" smtClean="0"/>
              <a:t>37</a:t>
            </a:fld>
            <a:endParaRPr lang="en-US" dirty="0"/>
          </a:p>
        </p:txBody>
      </p:sp>
    </p:spTree>
    <p:extLst>
      <p:ext uri="{BB962C8B-B14F-4D97-AF65-F5344CB8AC3E}">
        <p14:creationId xmlns:p14="http://schemas.microsoft.com/office/powerpoint/2010/main" val="470490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rgbClr val="2FA39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Work &amp; Labour Market – Unemployment &amp; job density</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2FA390"/>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3" name="TextBox 2">
            <a:extLst>
              <a:ext uri="{FF2B5EF4-FFF2-40B4-BE49-F238E27FC236}">
                <a16:creationId xmlns:a16="http://schemas.microsoft.com/office/drawing/2014/main" id="{1B665664-37D4-6436-E9D2-7D25A97E4746}"/>
              </a:ext>
            </a:extLst>
          </p:cNvPr>
          <p:cNvSpPr txBox="1"/>
          <p:nvPr/>
        </p:nvSpPr>
        <p:spPr>
          <a:xfrm>
            <a:off x="354020" y="1270466"/>
            <a:ext cx="11386093" cy="2246769"/>
          </a:xfrm>
          <a:prstGeom prst="rect">
            <a:avLst/>
          </a:prstGeom>
          <a:noFill/>
        </p:spPr>
        <p:txBody>
          <a:bodyPr wrap="square" lIns="91440" tIns="45720" rIns="91440" bIns="45720" rtlCol="0" anchor="t">
            <a:spAutoFit/>
          </a:bodyPr>
          <a:lstStyle/>
          <a:p>
            <a:r>
              <a:rPr lang="en-GB" sz="2000" dirty="0">
                <a:solidFill>
                  <a:srgbClr val="333333"/>
                </a:solidFill>
              </a:rPr>
              <a:t>Slough is more deprived than the South East average but less than the England average for employment in the 2019 indices of deprivation.</a:t>
            </a:r>
          </a:p>
          <a:p>
            <a:pPr marL="285750" indent="-285750">
              <a:buFont typeface="Arial" panose="020B0604020202020204" pitchFamily="34" charset="0"/>
              <a:buChar char="•"/>
            </a:pPr>
            <a:endParaRPr lang="en-GB" sz="2000" dirty="0">
              <a:solidFill>
                <a:srgbClr val="333333"/>
              </a:solidFill>
              <a:ea typeface="+mn-lt"/>
              <a:cs typeface="+mn-lt"/>
            </a:endParaRPr>
          </a:p>
          <a:p>
            <a:r>
              <a:rPr lang="en-GB" sz="2000" dirty="0">
                <a:solidFill>
                  <a:srgbClr val="333333"/>
                </a:solidFill>
                <a:ea typeface="+mn-lt"/>
                <a:cs typeface="+mn-lt"/>
              </a:rPr>
              <a:t>Slough has a higher proportion of people claiming unemployment benefit than the South East and England averages.</a:t>
            </a:r>
          </a:p>
          <a:p>
            <a:endParaRPr lang="en-GB" sz="2000" dirty="0">
              <a:solidFill>
                <a:srgbClr val="333333"/>
              </a:solidFill>
              <a:ea typeface="+mn-lt"/>
              <a:cs typeface="+mn-lt"/>
            </a:endParaRPr>
          </a:p>
          <a:p>
            <a:r>
              <a:rPr lang="en-GB" sz="2000" dirty="0">
                <a:solidFill>
                  <a:srgbClr val="333333"/>
                </a:solidFill>
                <a:ea typeface="+mn-lt"/>
                <a:cs typeface="+mn-lt"/>
              </a:rPr>
              <a:t>Slough a higher job density than South East and England averages.</a:t>
            </a:r>
          </a:p>
        </p:txBody>
      </p:sp>
      <p:graphicFrame>
        <p:nvGraphicFramePr>
          <p:cNvPr id="4" name="Table 3">
            <a:extLst>
              <a:ext uri="{FF2B5EF4-FFF2-40B4-BE49-F238E27FC236}">
                <a16:creationId xmlns:a16="http://schemas.microsoft.com/office/drawing/2014/main" id="{907C5CFD-778A-E9B0-4EDA-20FD268EDD08}"/>
              </a:ext>
            </a:extLst>
          </p:cNvPr>
          <p:cNvGraphicFramePr>
            <a:graphicFrameLocks noGrp="1"/>
          </p:cNvGraphicFramePr>
          <p:nvPr>
            <p:extLst>
              <p:ext uri="{D42A27DB-BD31-4B8C-83A1-F6EECF244321}">
                <p14:modId xmlns:p14="http://schemas.microsoft.com/office/powerpoint/2010/main" val="824625569"/>
              </p:ext>
            </p:extLst>
          </p:nvPr>
        </p:nvGraphicFramePr>
        <p:xfrm>
          <a:off x="2534688" y="3655515"/>
          <a:ext cx="7122619" cy="2999034"/>
        </p:xfrm>
        <a:graphic>
          <a:graphicData uri="http://schemas.openxmlformats.org/drawingml/2006/table">
            <a:tbl>
              <a:tblPr firstRow="1">
                <a:tableStyleId>{F2DE63D5-997A-4646-A377-4702673A728D}</a:tableStyleId>
              </a:tblPr>
              <a:tblGrid>
                <a:gridCol w="3423136">
                  <a:extLst>
                    <a:ext uri="{9D8B030D-6E8A-4147-A177-3AD203B41FA5}">
                      <a16:colId xmlns:a16="http://schemas.microsoft.com/office/drawing/2014/main" val="1886531927"/>
                    </a:ext>
                  </a:extLst>
                </a:gridCol>
                <a:gridCol w="1233161">
                  <a:extLst>
                    <a:ext uri="{9D8B030D-6E8A-4147-A177-3AD203B41FA5}">
                      <a16:colId xmlns:a16="http://schemas.microsoft.com/office/drawing/2014/main" val="3159632437"/>
                    </a:ext>
                  </a:extLst>
                </a:gridCol>
                <a:gridCol w="1233161">
                  <a:extLst>
                    <a:ext uri="{9D8B030D-6E8A-4147-A177-3AD203B41FA5}">
                      <a16:colId xmlns:a16="http://schemas.microsoft.com/office/drawing/2014/main" val="787243470"/>
                    </a:ext>
                  </a:extLst>
                </a:gridCol>
                <a:gridCol w="1233161">
                  <a:extLst>
                    <a:ext uri="{9D8B030D-6E8A-4147-A177-3AD203B41FA5}">
                      <a16:colId xmlns:a16="http://schemas.microsoft.com/office/drawing/2014/main" val="3555858026"/>
                    </a:ext>
                  </a:extLst>
                </a:gridCol>
              </a:tblGrid>
              <a:tr h="546504">
                <a:tc>
                  <a:txBody>
                    <a:bodyPr/>
                    <a:lstStyle/>
                    <a:p>
                      <a:pPr algn="l" fontAlgn="b"/>
                      <a:endParaRPr lang="en-GB" sz="1600" b="1" i="0" u="none" strike="noStrike" dirty="0">
                        <a:solidFill>
                          <a:schemeClr val="bg1"/>
                        </a:solidFill>
                        <a:effectLst/>
                        <a:latin typeface="+mn-lt"/>
                      </a:endParaRP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tc>
                  <a:txBody>
                    <a:bodyPr/>
                    <a:lstStyle/>
                    <a:p>
                      <a:pPr algn="ctr" fontAlgn="b"/>
                      <a:r>
                        <a:rPr lang="en-GB" sz="1600" b="1" u="none" strike="noStrike" dirty="0">
                          <a:solidFill>
                            <a:schemeClr val="bg1"/>
                          </a:solidFill>
                          <a:effectLst/>
                        </a:rPr>
                        <a:t>Slough</a:t>
                      </a:r>
                      <a:endParaRPr lang="en-GB" sz="1600" b="1" i="0" u="none" strike="noStrike"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tc>
                  <a:txBody>
                    <a:bodyPr/>
                    <a:lstStyle/>
                    <a:p>
                      <a:pPr algn="ctr" fontAlgn="b"/>
                      <a:r>
                        <a:rPr lang="en-GB" sz="1600" b="1" u="none" strike="noStrike" dirty="0">
                          <a:solidFill>
                            <a:schemeClr val="bg1"/>
                          </a:solidFill>
                          <a:effectLst/>
                        </a:rPr>
                        <a:t>South East</a:t>
                      </a:r>
                      <a:endParaRPr lang="en-GB" sz="1600" b="1" i="0" u="none" strike="noStrike"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tc>
                  <a:txBody>
                    <a:bodyPr/>
                    <a:lstStyle/>
                    <a:p>
                      <a:pPr algn="ctr" fontAlgn="b"/>
                      <a:r>
                        <a:rPr lang="en-GB" sz="1600" b="1" u="none" strike="noStrike" dirty="0">
                          <a:solidFill>
                            <a:schemeClr val="bg1"/>
                          </a:solidFill>
                          <a:effectLst/>
                        </a:rPr>
                        <a:t>England</a:t>
                      </a:r>
                      <a:endParaRPr lang="en-GB" sz="1600" b="1" i="0" u="none" strike="noStrike"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extLst>
                  <a:ext uri="{0D108BD9-81ED-4DB2-BD59-A6C34878D82A}">
                    <a16:rowId xmlns:a16="http://schemas.microsoft.com/office/drawing/2014/main" val="539376017"/>
                  </a:ext>
                </a:extLst>
              </a:tr>
              <a:tr h="817510">
                <a:tc>
                  <a:txBody>
                    <a:bodyPr/>
                    <a:lstStyle/>
                    <a:p>
                      <a:pPr algn="l" fontAlgn="b"/>
                      <a:r>
                        <a:rPr lang="en-GB" sz="1600" u="none" strike="noStrike" dirty="0">
                          <a:effectLst/>
                        </a:rPr>
                        <a:t>People claiming unemployment benefit (JSA &amp; UC)</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5%</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2.8%</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3.8%</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44673343"/>
                  </a:ext>
                </a:extLst>
              </a:tr>
              <a:tr h="81751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a:effectLst/>
                        </a:rPr>
                        <a:t>Young people aged 18-24 claiming unemployment benefit (JSA &amp; UC)</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3.8%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1620103940"/>
                  </a:ext>
                </a:extLst>
              </a:tr>
              <a:tr h="817510">
                <a:tc>
                  <a:txBody>
                    <a:bodyPr/>
                    <a:lstStyle/>
                    <a:p>
                      <a:pPr algn="l" fontAlgn="b"/>
                      <a:r>
                        <a:rPr lang="en-GB" sz="1600" u="none" strike="noStrike" dirty="0">
                          <a:effectLst/>
                        </a:rPr>
                        <a:t>Job density</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90.2%</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70%</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78.5%</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651043991"/>
                  </a:ext>
                </a:extLst>
              </a:tr>
            </a:tbl>
          </a:graphicData>
        </a:graphic>
      </p:graphicFrame>
      <p:sp>
        <p:nvSpPr>
          <p:cNvPr id="7" name="Slide Number Placeholder 6">
            <a:extLst>
              <a:ext uri="{FF2B5EF4-FFF2-40B4-BE49-F238E27FC236}">
                <a16:creationId xmlns:a16="http://schemas.microsoft.com/office/drawing/2014/main" id="{D32E50A3-4ACC-E434-B08B-A8D3104A6C38}"/>
              </a:ext>
            </a:extLst>
          </p:cNvPr>
          <p:cNvSpPr>
            <a:spLocks noGrp="1"/>
          </p:cNvSpPr>
          <p:nvPr>
            <p:ph type="sldNum" sz="quarter" idx="12"/>
          </p:nvPr>
        </p:nvSpPr>
        <p:spPr/>
        <p:txBody>
          <a:bodyPr/>
          <a:lstStyle/>
          <a:p>
            <a:fld id="{CEDEF9C1-0071-4D4A-89AA-0CC05A8019E4}" type="slidenum">
              <a:rPr lang="en-US" smtClean="0"/>
              <a:t>38</a:t>
            </a:fld>
            <a:endParaRPr lang="en-US" dirty="0"/>
          </a:p>
        </p:txBody>
      </p:sp>
    </p:spTree>
    <p:extLst>
      <p:ext uri="{BB962C8B-B14F-4D97-AF65-F5344CB8AC3E}">
        <p14:creationId xmlns:p14="http://schemas.microsoft.com/office/powerpoint/2010/main" val="855983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5FCBC3-44A2-E84E-CF6A-0951FA99AE20}"/>
              </a:ext>
            </a:extLst>
          </p:cNvPr>
          <p:cNvSpPr>
            <a:spLocks noGrp="1"/>
          </p:cNvSpPr>
          <p:nvPr>
            <p:ph type="title" idx="4294967295"/>
          </p:nvPr>
        </p:nvSpPr>
        <p:spPr>
          <a:xfrm>
            <a:off x="451884" y="387568"/>
            <a:ext cx="11288229" cy="698499"/>
          </a:xfrm>
          <a:prstGeom prst="rect">
            <a:avLst/>
          </a:prstGeom>
          <a:solidFill>
            <a:srgbClr val="2FA39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Work &amp; Labour Market - Industry</a:t>
            </a:r>
          </a:p>
        </p:txBody>
      </p:sp>
      <p:sp>
        <p:nvSpPr>
          <p:cNvPr id="4" name="TextBox 3">
            <a:extLst>
              <a:ext uri="{FF2B5EF4-FFF2-40B4-BE49-F238E27FC236}">
                <a16:creationId xmlns:a16="http://schemas.microsoft.com/office/drawing/2014/main" id="{44FB6E5D-4797-94A9-EFF9-238239C92C1C}"/>
              </a:ext>
            </a:extLst>
          </p:cNvPr>
          <p:cNvSpPr txBox="1"/>
          <p:nvPr/>
        </p:nvSpPr>
        <p:spPr>
          <a:xfrm>
            <a:off x="7263289" y="1283168"/>
            <a:ext cx="4557409" cy="1938992"/>
          </a:xfrm>
          <a:prstGeom prst="rect">
            <a:avLst/>
          </a:prstGeom>
          <a:noFill/>
        </p:spPr>
        <p:txBody>
          <a:bodyPr wrap="square">
            <a:spAutoFit/>
          </a:bodyPr>
          <a:lstStyle/>
          <a:p>
            <a:r>
              <a:rPr lang="en-GB" sz="2000" dirty="0">
                <a:solidFill>
                  <a:srgbClr val="333333"/>
                </a:solidFill>
              </a:rPr>
              <a:t>There have been increases of 25% or more in the number of residents working in human health and social work activities, information and communication, education, and construction industries since 2011.</a:t>
            </a:r>
            <a:endParaRPr lang="en-GB" sz="2000" dirty="0">
              <a:solidFill>
                <a:srgbClr val="333333"/>
              </a:solidFill>
              <a:latin typeface="Segoe UI (Body)"/>
            </a:endParaRPr>
          </a:p>
        </p:txBody>
      </p:sp>
      <p:graphicFrame>
        <p:nvGraphicFramePr>
          <p:cNvPr id="2" name="Chart 1" descr="A bar chart comparing the ten largest broad industries in Slough in 2021 and 2011 and England in 2021. ">
            <a:extLst>
              <a:ext uri="{FF2B5EF4-FFF2-40B4-BE49-F238E27FC236}">
                <a16:creationId xmlns:a16="http://schemas.microsoft.com/office/drawing/2014/main" id="{43FE344A-3928-2CCB-A000-A87154057CBA}"/>
              </a:ext>
            </a:extLst>
          </p:cNvPr>
          <p:cNvGraphicFramePr>
            <a:graphicFrameLocks/>
          </p:cNvGraphicFramePr>
          <p:nvPr>
            <p:extLst>
              <p:ext uri="{D42A27DB-BD31-4B8C-83A1-F6EECF244321}">
                <p14:modId xmlns:p14="http://schemas.microsoft.com/office/powerpoint/2010/main" val="3939978751"/>
              </p:ext>
            </p:extLst>
          </p:nvPr>
        </p:nvGraphicFramePr>
        <p:xfrm>
          <a:off x="451884" y="1134294"/>
          <a:ext cx="6811405" cy="5769586"/>
        </p:xfrm>
        <a:graphic>
          <a:graphicData uri="http://schemas.openxmlformats.org/drawingml/2006/chart">
            <c:chart xmlns:c="http://schemas.openxmlformats.org/drawingml/2006/chart" xmlns:r="http://schemas.openxmlformats.org/officeDocument/2006/relationships" r:id="rId3"/>
          </a:graphicData>
        </a:graphic>
      </p:graphicFrame>
      <p:sp>
        <p:nvSpPr>
          <p:cNvPr id="7" name="Hexagon 6">
            <a:extLst>
              <a:ext uri="{FF2B5EF4-FFF2-40B4-BE49-F238E27FC236}">
                <a16:creationId xmlns:a16="http://schemas.microsoft.com/office/drawing/2014/main" id="{62245A23-CB52-6F05-6C2F-3B1FB47652CB}"/>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2FA390"/>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2B4F08FD-FEA5-EE37-8187-A1E32C67AE0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6883" y="378001"/>
            <a:ext cx="704932" cy="704932"/>
          </a:xfrm>
          <a:prstGeom prst="rect">
            <a:avLst/>
          </a:prstGeom>
        </p:spPr>
      </p:pic>
      <p:sp>
        <p:nvSpPr>
          <p:cNvPr id="5" name="Slide Number Placeholder 4">
            <a:extLst>
              <a:ext uri="{FF2B5EF4-FFF2-40B4-BE49-F238E27FC236}">
                <a16:creationId xmlns:a16="http://schemas.microsoft.com/office/drawing/2014/main" id="{2F933262-EA42-3734-E2C7-BCF0986A3AAC}"/>
              </a:ext>
            </a:extLst>
          </p:cNvPr>
          <p:cNvSpPr>
            <a:spLocks noGrp="1"/>
          </p:cNvSpPr>
          <p:nvPr>
            <p:ph type="sldNum" sz="quarter" idx="12"/>
          </p:nvPr>
        </p:nvSpPr>
        <p:spPr/>
        <p:txBody>
          <a:bodyPr/>
          <a:lstStyle/>
          <a:p>
            <a:fld id="{CEDEF9C1-0071-4D4A-89AA-0CC05A8019E4}" type="slidenum">
              <a:rPr lang="en-US" smtClean="0"/>
              <a:t>39</a:t>
            </a:fld>
            <a:endParaRPr lang="en-US" dirty="0"/>
          </a:p>
        </p:txBody>
      </p:sp>
    </p:spTree>
    <p:extLst>
      <p:ext uri="{BB962C8B-B14F-4D97-AF65-F5344CB8AC3E}">
        <p14:creationId xmlns:p14="http://schemas.microsoft.com/office/powerpoint/2010/main" val="256654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EFF9ED-66B8-0890-DB8F-C9BF4FFDD42B}"/>
              </a:ext>
            </a:extLst>
          </p:cNvPr>
          <p:cNvSpPr>
            <a:spLocks noGrp="1"/>
          </p:cNvSpPr>
          <p:nvPr>
            <p:ph type="title" idx="4294967295"/>
          </p:nvPr>
        </p:nvSpPr>
        <p:spPr>
          <a:xfrm>
            <a:off x="306955" y="287"/>
            <a:ext cx="10515600" cy="1325563"/>
          </a:xfrm>
        </p:spPr>
        <p:txBody>
          <a:bodyPr/>
          <a:lstStyle/>
          <a:p>
            <a:r>
              <a:rPr lang="en-GB" dirty="0"/>
              <a:t>Contents (1)</a:t>
            </a:r>
          </a:p>
        </p:txBody>
      </p:sp>
      <p:graphicFrame>
        <p:nvGraphicFramePr>
          <p:cNvPr id="10" name="Table 10">
            <a:extLst>
              <a:ext uri="{FF2B5EF4-FFF2-40B4-BE49-F238E27FC236}">
                <a16:creationId xmlns:a16="http://schemas.microsoft.com/office/drawing/2014/main" id="{9282CC1E-C76A-46A8-7D93-6223C42A3167}"/>
              </a:ext>
            </a:extLst>
          </p:cNvPr>
          <p:cNvGraphicFramePr>
            <a:graphicFrameLocks noGrp="1"/>
          </p:cNvGraphicFramePr>
          <p:nvPr>
            <p:extLst>
              <p:ext uri="{D42A27DB-BD31-4B8C-83A1-F6EECF244321}">
                <p14:modId xmlns:p14="http://schemas.microsoft.com/office/powerpoint/2010/main" val="2240612874"/>
              </p:ext>
            </p:extLst>
          </p:nvPr>
        </p:nvGraphicFramePr>
        <p:xfrm>
          <a:off x="306955" y="1322684"/>
          <a:ext cx="11578089" cy="5369806"/>
        </p:xfrm>
        <a:graphic>
          <a:graphicData uri="http://schemas.openxmlformats.org/drawingml/2006/table">
            <a:tbl>
              <a:tblPr firstRow="1" bandRow="1">
                <a:tableStyleId>{5C22544A-7EE6-4342-B048-85BDC9FD1C3A}</a:tableStyleId>
              </a:tblPr>
              <a:tblGrid>
                <a:gridCol w="2935009">
                  <a:extLst>
                    <a:ext uri="{9D8B030D-6E8A-4147-A177-3AD203B41FA5}">
                      <a16:colId xmlns:a16="http://schemas.microsoft.com/office/drawing/2014/main" val="1842806123"/>
                    </a:ext>
                  </a:extLst>
                </a:gridCol>
                <a:gridCol w="3117272">
                  <a:extLst>
                    <a:ext uri="{9D8B030D-6E8A-4147-A177-3AD203B41FA5}">
                      <a16:colId xmlns:a16="http://schemas.microsoft.com/office/drawing/2014/main" val="4040721763"/>
                    </a:ext>
                  </a:extLst>
                </a:gridCol>
                <a:gridCol w="2518757">
                  <a:extLst>
                    <a:ext uri="{9D8B030D-6E8A-4147-A177-3AD203B41FA5}">
                      <a16:colId xmlns:a16="http://schemas.microsoft.com/office/drawing/2014/main" val="1677929591"/>
                    </a:ext>
                  </a:extLst>
                </a:gridCol>
                <a:gridCol w="3007051">
                  <a:extLst>
                    <a:ext uri="{9D8B030D-6E8A-4147-A177-3AD203B41FA5}">
                      <a16:colId xmlns:a16="http://schemas.microsoft.com/office/drawing/2014/main" val="2820921402"/>
                    </a:ext>
                  </a:extLst>
                </a:gridCol>
              </a:tblGrid>
              <a:tr h="1108647">
                <a:tc>
                  <a:txBody>
                    <a:bodyPr/>
                    <a:lstStyle/>
                    <a:p>
                      <a:pPr algn="ctr"/>
                      <a:r>
                        <a:rPr lang="en-GB" sz="2000" b="1" kern="1200" dirty="0">
                          <a:solidFill>
                            <a:schemeClr val="bg1"/>
                          </a:solidFill>
                          <a:latin typeface="+mn-lt"/>
                          <a:ea typeface="+mn-ea"/>
                          <a:cs typeface="+mn-cs"/>
                        </a:rPr>
                        <a:t>Population</a:t>
                      </a:r>
                    </a:p>
                    <a:p>
                      <a:pPr algn="ctr"/>
                      <a:endParaRPr lang="en-GB" sz="1400" b="1" kern="1200" dirty="0">
                        <a:solidFill>
                          <a:schemeClr val="bg1"/>
                        </a:solidFill>
                        <a:latin typeface="+mn-lt"/>
                        <a:ea typeface="+mn-ea"/>
                        <a:cs typeface="+mn-cs"/>
                      </a:endParaRPr>
                    </a:p>
                    <a:p>
                      <a:pPr algn="ctr"/>
                      <a:r>
                        <a:rPr lang="en-GB" sz="1400" b="1" kern="1200" dirty="0">
                          <a:solidFill>
                            <a:schemeClr val="bg1"/>
                          </a:solidFill>
                          <a:latin typeface="+mn-lt"/>
                          <a:ea typeface="+mn-ea"/>
                          <a:cs typeface="+mn-cs"/>
                        </a:rPr>
                        <a:t>slides 6-25</a:t>
                      </a:r>
                    </a:p>
                  </a:txBody>
                  <a:tcPr anchor="ctr">
                    <a:lnB w="19050" cap="flat" cmpd="sng" algn="ctr">
                      <a:solidFill>
                        <a:schemeClr val="bg1"/>
                      </a:solidFill>
                      <a:prstDash val="solid"/>
                      <a:round/>
                      <a:headEnd type="none" w="med" len="med"/>
                      <a:tailEnd type="none" w="med" len="med"/>
                    </a:lnB>
                    <a:solidFill>
                      <a:srgbClr val="9E66AA"/>
                    </a:solidFill>
                  </a:tcPr>
                </a:tc>
                <a:tc>
                  <a:txBody>
                    <a:bodyPr/>
                    <a:lstStyle/>
                    <a:p>
                      <a:pPr marL="285750" indent="-285750">
                        <a:buFont typeface="Arial" panose="020B0604020202020204" pitchFamily="34" charset="0"/>
                        <a:buChar char="•"/>
                      </a:pPr>
                      <a:r>
                        <a:rPr lang="en-GB" sz="1600" b="0" kern="1200" dirty="0">
                          <a:solidFill>
                            <a:srgbClr val="333333"/>
                          </a:solidFill>
                          <a:latin typeface="+mn-lt"/>
                          <a:ea typeface="+mn-ea"/>
                          <a:cs typeface="+mn-cs"/>
                        </a:rPr>
                        <a:t>Population size</a:t>
                      </a:r>
                    </a:p>
                    <a:p>
                      <a:pPr marL="285750" indent="-285750">
                        <a:buFont typeface="Arial" panose="020B0604020202020204" pitchFamily="34" charset="0"/>
                        <a:buChar char="•"/>
                      </a:pPr>
                      <a:r>
                        <a:rPr lang="en-GB" sz="1600" b="0" kern="1200" dirty="0">
                          <a:solidFill>
                            <a:srgbClr val="333333"/>
                          </a:solidFill>
                          <a:latin typeface="+mn-lt"/>
                          <a:ea typeface="+mn-ea"/>
                          <a:cs typeface="+mn-cs"/>
                        </a:rPr>
                        <a:t>Population density</a:t>
                      </a:r>
                    </a:p>
                    <a:p>
                      <a:pPr marL="285750" indent="-285750">
                        <a:buFont typeface="Arial" panose="020B0604020202020204" pitchFamily="34" charset="0"/>
                        <a:buChar char="•"/>
                      </a:pPr>
                      <a:r>
                        <a:rPr lang="en-GB" sz="1600" b="0" kern="1200" dirty="0">
                          <a:solidFill>
                            <a:srgbClr val="333333"/>
                          </a:solidFill>
                          <a:latin typeface="+mn-lt"/>
                          <a:ea typeface="+mn-ea"/>
                          <a:cs typeface="+mn-cs"/>
                        </a:rPr>
                        <a:t>Age</a:t>
                      </a:r>
                    </a:p>
                    <a:p>
                      <a:pPr marL="285750" indent="-285750">
                        <a:buFont typeface="Arial" panose="020B0604020202020204" pitchFamily="34" charset="0"/>
                        <a:buChar char="•"/>
                      </a:pPr>
                      <a:r>
                        <a:rPr lang="en-GB" sz="1600" b="0" kern="1200" dirty="0">
                          <a:solidFill>
                            <a:srgbClr val="333333"/>
                          </a:solidFill>
                          <a:latin typeface="+mn-lt"/>
                          <a:ea typeface="+mn-ea"/>
                          <a:cs typeface="+mn-cs"/>
                        </a:rPr>
                        <a:t>Country of birth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rgbClr val="333333"/>
                          </a:solidFill>
                          <a:latin typeface="+mn-lt"/>
                          <a:ea typeface="+mn-ea"/>
                          <a:cs typeface="+mn-cs"/>
                        </a:rPr>
                        <a:t>Ethnicity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rgbClr val="333333"/>
                          </a:solidFill>
                          <a:latin typeface="+mn-lt"/>
                          <a:ea typeface="+mn-ea"/>
                          <a:cs typeface="+mn-cs"/>
                        </a:rPr>
                        <a:t>National identity</a:t>
                      </a:r>
                    </a:p>
                  </a:txBody>
                  <a:tcPr>
                    <a:lnB w="19050" cap="flat" cmpd="sng" algn="ctr">
                      <a:solidFill>
                        <a:schemeClr val="bg1"/>
                      </a:solidFill>
                      <a:prstDash val="solid"/>
                      <a:round/>
                      <a:headEnd type="none" w="med" len="med"/>
                      <a:tailEnd type="none" w="med" len="med"/>
                    </a:lnB>
                    <a:solidFill>
                      <a:srgbClr val="9E66AA">
                        <a:alpha val="10000"/>
                      </a:srgbClr>
                    </a:solidFill>
                  </a:tcPr>
                </a:tc>
                <a:tc>
                  <a:txBody>
                    <a:bodyPr/>
                    <a:lstStyle/>
                    <a:p>
                      <a:pPr marL="285750" indent="-285750">
                        <a:buFont typeface="Arial" panose="020B0604020202020204" pitchFamily="34" charset="0"/>
                        <a:buChar char="•"/>
                      </a:pPr>
                      <a:r>
                        <a:rPr lang="en-GB" sz="1600" b="0" kern="1200" dirty="0">
                          <a:solidFill>
                            <a:srgbClr val="333333"/>
                          </a:solidFill>
                          <a:latin typeface="+mn-lt"/>
                          <a:ea typeface="+mn-ea"/>
                          <a:cs typeface="+mn-cs"/>
                        </a:rPr>
                        <a:t>Language</a:t>
                      </a:r>
                    </a:p>
                    <a:p>
                      <a:pPr marL="285750" indent="-285750">
                        <a:buFont typeface="Arial" panose="020B0604020202020204" pitchFamily="34" charset="0"/>
                        <a:buChar char="•"/>
                      </a:pPr>
                      <a:r>
                        <a:rPr lang="en-GB" sz="1600" b="0" kern="1200" dirty="0">
                          <a:solidFill>
                            <a:srgbClr val="333333"/>
                          </a:solidFill>
                          <a:latin typeface="+mn-lt"/>
                          <a:ea typeface="+mn-ea"/>
                          <a:cs typeface="+mn-cs"/>
                        </a:rPr>
                        <a:t>Religion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rgbClr val="333333"/>
                          </a:solidFill>
                          <a:latin typeface="+mn-lt"/>
                          <a:ea typeface="+mn-ea"/>
                          <a:cs typeface="+mn-cs"/>
                        </a:rPr>
                        <a:t>Sexual orientation &amp; gender identity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rgbClr val="333333"/>
                          </a:solidFill>
                          <a:latin typeface="+mn-lt"/>
                          <a:ea typeface="+mn-ea"/>
                          <a:cs typeface="+mn-cs"/>
                        </a:rPr>
                        <a:t>Deprivation</a:t>
                      </a:r>
                    </a:p>
                  </a:txBody>
                  <a:tcPr>
                    <a:lnB w="19050" cap="flat" cmpd="sng" algn="ctr">
                      <a:solidFill>
                        <a:schemeClr val="bg1"/>
                      </a:solidFill>
                      <a:prstDash val="solid"/>
                      <a:round/>
                      <a:headEnd type="none" w="med" len="med"/>
                      <a:tailEnd type="none" w="med" len="med"/>
                    </a:lnB>
                    <a:solidFill>
                      <a:srgbClr val="9E66AA">
                        <a:alpha val="10000"/>
                      </a:srgbClr>
                    </a:solidFill>
                  </a:tcPr>
                </a:tc>
                <a:tc>
                  <a:txBody>
                    <a:bodyPr/>
                    <a:lstStyle/>
                    <a:p>
                      <a:pPr marL="285750" indent="-285750">
                        <a:buFont typeface="Arial" panose="020B0604020202020204" pitchFamily="34" charset="0"/>
                        <a:buChar char="•"/>
                      </a:pPr>
                      <a:r>
                        <a:rPr lang="en-GB" sz="1600" b="0" kern="1200" dirty="0">
                          <a:solidFill>
                            <a:srgbClr val="333333"/>
                          </a:solidFill>
                          <a:latin typeface="+mn-lt"/>
                          <a:ea typeface="+mn-ea"/>
                          <a:cs typeface="+mn-cs"/>
                        </a:rPr>
                        <a:t>Health inequalities</a:t>
                      </a:r>
                    </a:p>
                    <a:p>
                      <a:pPr marL="285750" indent="-285750">
                        <a:buFont typeface="Arial" panose="020B0604020202020204" pitchFamily="34" charset="0"/>
                        <a:buChar char="•"/>
                      </a:pPr>
                      <a:r>
                        <a:rPr lang="en-GB" sz="1600" b="0" kern="1200" dirty="0">
                          <a:solidFill>
                            <a:srgbClr val="333333"/>
                          </a:solidFill>
                          <a:latin typeface="+mn-lt"/>
                          <a:ea typeface="+mn-ea"/>
                          <a:cs typeface="+mn-cs"/>
                        </a:rPr>
                        <a:t>General health &amp; wellbeing</a:t>
                      </a:r>
                    </a:p>
                    <a:p>
                      <a:pPr marL="285750" indent="-285750">
                        <a:buFont typeface="Arial" panose="020B0604020202020204" pitchFamily="34" charset="0"/>
                        <a:buChar char="•"/>
                      </a:pPr>
                      <a:r>
                        <a:rPr lang="en-GB" sz="1600" b="0" kern="1200" dirty="0">
                          <a:solidFill>
                            <a:srgbClr val="333333"/>
                          </a:solidFill>
                          <a:latin typeface="+mn-lt"/>
                          <a:ea typeface="+mn-ea"/>
                          <a:cs typeface="+mn-cs"/>
                        </a:rPr>
                        <a:t>Disability</a:t>
                      </a:r>
                    </a:p>
                    <a:p>
                      <a:pPr marL="285750" indent="-285750">
                        <a:buFont typeface="Arial" panose="020B0604020202020204" pitchFamily="34" charset="0"/>
                        <a:buChar char="•"/>
                      </a:pPr>
                      <a:r>
                        <a:rPr lang="en-GB" sz="1600" b="0" kern="1200" dirty="0">
                          <a:solidFill>
                            <a:srgbClr val="333333"/>
                          </a:solidFill>
                          <a:latin typeface="+mn-lt"/>
                          <a:ea typeface="+mn-ea"/>
                          <a:cs typeface="+mn-cs"/>
                        </a:rPr>
                        <a:t>Unpaid care</a:t>
                      </a:r>
                    </a:p>
                  </a:txBody>
                  <a:tcPr>
                    <a:lnB w="19050" cap="flat" cmpd="sng" algn="ctr">
                      <a:solidFill>
                        <a:schemeClr val="bg1"/>
                      </a:solidFill>
                      <a:prstDash val="solid"/>
                      <a:round/>
                      <a:headEnd type="none" w="med" len="med"/>
                      <a:tailEnd type="none" w="med" len="med"/>
                    </a:lnB>
                    <a:solidFill>
                      <a:srgbClr val="9E66AA">
                        <a:alpha val="10000"/>
                      </a:srgbClr>
                    </a:solidFill>
                  </a:tcPr>
                </a:tc>
                <a:extLst>
                  <a:ext uri="{0D108BD9-81ED-4DB2-BD59-A6C34878D82A}">
                    <a16:rowId xmlns:a16="http://schemas.microsoft.com/office/drawing/2014/main" val="321608435"/>
                  </a:ext>
                </a:extLst>
              </a:tr>
              <a:tr h="1252343">
                <a:tc>
                  <a:txBody>
                    <a:bodyPr/>
                    <a:lstStyle/>
                    <a:p>
                      <a:pPr algn="ctr"/>
                      <a:r>
                        <a:rPr lang="en-GB" sz="2000" b="1" kern="1200" dirty="0">
                          <a:solidFill>
                            <a:schemeClr val="bg1"/>
                          </a:solidFill>
                          <a:latin typeface="+mn-lt"/>
                          <a:ea typeface="+mn-ea"/>
                          <a:cs typeface="+mn-cs"/>
                        </a:rPr>
                        <a:t>Built &amp; Natural Environment</a:t>
                      </a:r>
                    </a:p>
                    <a:p>
                      <a:pPr algn="ctr"/>
                      <a:endParaRPr lang="en-GB" sz="1400" b="1" kern="1200" dirty="0">
                        <a:solidFill>
                          <a:schemeClr val="bg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slides 28-35</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75000"/>
                      </a:schemeClr>
                    </a:solidFill>
                  </a:tcPr>
                </a:tc>
                <a:tc>
                  <a:txBody>
                    <a:bodyPr/>
                    <a:lstStyle/>
                    <a:p>
                      <a:pPr marL="285750" indent="-285750">
                        <a:buFont typeface="Arial" panose="020B0604020202020204" pitchFamily="34" charset="0"/>
                        <a:buChar char="•"/>
                      </a:pPr>
                      <a:r>
                        <a:rPr lang="en-GB" sz="1600" b="0" kern="1200" dirty="0">
                          <a:solidFill>
                            <a:srgbClr val="333333"/>
                          </a:solidFill>
                          <a:latin typeface="+mn-lt"/>
                          <a:ea typeface="+mn-ea"/>
                          <a:cs typeface="+mn-cs"/>
                        </a:rPr>
                        <a:t>Household size</a:t>
                      </a:r>
                    </a:p>
                    <a:p>
                      <a:pPr marL="285750" indent="-285750">
                        <a:buFont typeface="Arial" panose="020B0604020202020204" pitchFamily="34" charset="0"/>
                        <a:buChar char="•"/>
                      </a:pPr>
                      <a:r>
                        <a:rPr lang="en-GB" sz="1600" b="0" kern="1200" dirty="0">
                          <a:solidFill>
                            <a:srgbClr val="333333"/>
                          </a:solidFill>
                          <a:latin typeface="+mn-lt"/>
                          <a:ea typeface="+mn-ea"/>
                          <a:cs typeface="+mn-cs"/>
                        </a:rPr>
                        <a:t>Overcrowding</a:t>
                      </a:r>
                    </a:p>
                    <a:p>
                      <a:pPr marL="285750" indent="-285750">
                        <a:buFont typeface="Arial" panose="020B0604020202020204" pitchFamily="34" charset="0"/>
                        <a:buChar char="•"/>
                      </a:pPr>
                      <a:r>
                        <a:rPr lang="en-GB" sz="1600" b="0" kern="1200" dirty="0">
                          <a:solidFill>
                            <a:srgbClr val="333333"/>
                          </a:solidFill>
                          <a:latin typeface="+mn-lt"/>
                          <a:ea typeface="+mn-ea"/>
                          <a:cs typeface="+mn-cs"/>
                        </a:rPr>
                        <a:t>Tenure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rgbClr val="333333"/>
                          </a:solidFill>
                          <a:latin typeface="+mn-lt"/>
                          <a:ea typeface="+mn-ea"/>
                          <a:cs typeface="+mn-cs"/>
                        </a:rPr>
                        <a:t>Accommodation &amp; affordability</a:t>
                      </a: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alpha val="10000"/>
                      </a:schemeClr>
                    </a:solidFill>
                  </a:tcPr>
                </a:tc>
                <a:tc>
                  <a:txBody>
                    <a:bodyPr/>
                    <a:lstStyle/>
                    <a:p>
                      <a:pPr marL="285750" indent="-285750">
                        <a:buFont typeface="Arial" panose="020B0604020202020204" pitchFamily="34" charset="0"/>
                        <a:buChar char="•"/>
                      </a:pPr>
                      <a:r>
                        <a:rPr lang="en-GB" sz="1600" b="0" kern="1200" dirty="0">
                          <a:solidFill>
                            <a:srgbClr val="333333"/>
                          </a:solidFill>
                          <a:latin typeface="+mn-lt"/>
                          <a:ea typeface="+mn-ea"/>
                          <a:cs typeface="+mn-cs"/>
                        </a:rPr>
                        <a:t>Housing benefit, central heating &amp; household car use</a:t>
                      </a:r>
                    </a:p>
                    <a:p>
                      <a:endParaRPr lang="en-GB" sz="1600" b="0" kern="1200" dirty="0">
                        <a:solidFill>
                          <a:srgbClr val="333333"/>
                        </a:solidFill>
                        <a:latin typeface="+mn-lt"/>
                        <a:ea typeface="+mn-ea"/>
                        <a:cs typeface="+mn-cs"/>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alpha val="1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rgbClr val="333333"/>
                          </a:solidFill>
                          <a:latin typeface="+mn-lt"/>
                          <a:ea typeface="+mn-ea"/>
                          <a:cs typeface="+mn-cs"/>
                        </a:rPr>
                        <a:t>Environmental &amp; housing deprivation measures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rgbClr val="333333"/>
                          </a:solidFill>
                          <a:latin typeface="+mn-lt"/>
                          <a:ea typeface="+mn-ea"/>
                          <a:cs typeface="+mn-cs"/>
                        </a:rPr>
                        <a:t>Green spaces &amp; pollution</a:t>
                      </a:r>
                    </a:p>
                    <a:p>
                      <a:endParaRPr lang="en-GB" sz="1600" b="0" kern="1200" dirty="0">
                        <a:solidFill>
                          <a:srgbClr val="333333"/>
                        </a:solidFill>
                        <a:latin typeface="+mn-lt"/>
                        <a:ea typeface="+mn-ea"/>
                        <a:cs typeface="+mn-cs"/>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alpha val="10000"/>
                      </a:schemeClr>
                    </a:solidFill>
                  </a:tcPr>
                </a:tc>
                <a:extLst>
                  <a:ext uri="{0D108BD9-81ED-4DB2-BD59-A6C34878D82A}">
                    <a16:rowId xmlns:a16="http://schemas.microsoft.com/office/drawing/2014/main" val="3253529865"/>
                  </a:ext>
                </a:extLst>
              </a:tr>
              <a:tr h="1252343">
                <a:tc>
                  <a:txBody>
                    <a:bodyPr/>
                    <a:lstStyle/>
                    <a:p>
                      <a:pPr algn="ctr"/>
                      <a:r>
                        <a:rPr lang="en-GB" sz="2000" b="1" kern="1200" dirty="0">
                          <a:solidFill>
                            <a:schemeClr val="bg1"/>
                          </a:solidFill>
                          <a:latin typeface="+mn-lt"/>
                          <a:ea typeface="+mn-ea"/>
                          <a:cs typeface="+mn-cs"/>
                        </a:rPr>
                        <a:t>Work &amp; Labour Market</a:t>
                      </a:r>
                    </a:p>
                    <a:p>
                      <a:pPr algn="ctr"/>
                      <a:endParaRPr lang="en-GB" sz="1400" b="1" kern="1200" dirty="0">
                        <a:solidFill>
                          <a:schemeClr val="bg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slides 36-44</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FA390"/>
                    </a:solidFill>
                  </a:tcPr>
                </a:tc>
                <a:tc>
                  <a:txBody>
                    <a:bodyPr/>
                    <a:lstStyle/>
                    <a:p>
                      <a:pPr marL="285750" indent="-285750">
                        <a:buFont typeface="Arial" panose="020B0604020202020204" pitchFamily="34" charset="0"/>
                        <a:buChar char="•"/>
                      </a:pPr>
                      <a:r>
                        <a:rPr lang="en-GB" sz="1600" b="0" kern="1200" dirty="0">
                          <a:solidFill>
                            <a:srgbClr val="333333"/>
                          </a:solidFill>
                          <a:latin typeface="+mn-lt"/>
                          <a:ea typeface="+mn-ea"/>
                          <a:cs typeface="+mn-cs"/>
                        </a:rPr>
                        <a:t>Economic activity</a:t>
                      </a:r>
                    </a:p>
                    <a:p>
                      <a:pPr marL="285750" indent="-285750">
                        <a:buFont typeface="Arial" panose="020B0604020202020204" pitchFamily="34" charset="0"/>
                        <a:buChar char="•"/>
                      </a:pPr>
                      <a:r>
                        <a:rPr lang="en-GB" sz="1600" b="0" kern="1200" dirty="0">
                          <a:solidFill>
                            <a:srgbClr val="333333"/>
                          </a:solidFill>
                          <a:latin typeface="+mn-lt"/>
                          <a:ea typeface="+mn-ea"/>
                          <a:cs typeface="+mn-cs"/>
                        </a:rPr>
                        <a:t>Unemployment &amp; job density</a:t>
                      </a:r>
                    </a:p>
                    <a:p>
                      <a:pPr marL="285750" indent="-285750">
                        <a:buFont typeface="Arial" panose="020B0604020202020204" pitchFamily="34" charset="0"/>
                        <a:buChar char="•"/>
                      </a:pPr>
                      <a:r>
                        <a:rPr lang="en-GB" sz="1600" b="0" kern="1200" dirty="0">
                          <a:solidFill>
                            <a:srgbClr val="333333"/>
                          </a:solidFill>
                          <a:latin typeface="+mn-lt"/>
                          <a:ea typeface="+mn-ea"/>
                          <a:cs typeface="+mn-cs"/>
                        </a:rPr>
                        <a:t>Industry</a:t>
                      </a: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alpha val="10000"/>
                      </a:schemeClr>
                    </a:solidFill>
                  </a:tcPr>
                </a:tc>
                <a:tc>
                  <a:txBody>
                    <a:bodyPr/>
                    <a:lstStyle/>
                    <a:p>
                      <a:pPr marL="285750" indent="-285750">
                        <a:buFont typeface="Arial" panose="020B0604020202020204" pitchFamily="34" charset="0"/>
                        <a:buChar char="•"/>
                      </a:pPr>
                      <a:r>
                        <a:rPr lang="en-GB" sz="1600" b="0" kern="1200" dirty="0">
                          <a:solidFill>
                            <a:srgbClr val="333333"/>
                          </a:solidFill>
                          <a:latin typeface="+mn-lt"/>
                          <a:ea typeface="+mn-ea"/>
                          <a:cs typeface="+mn-cs"/>
                        </a:rPr>
                        <a:t>Occupation</a:t>
                      </a:r>
                    </a:p>
                    <a:p>
                      <a:pPr marL="285750" indent="-285750">
                        <a:buFont typeface="Arial" panose="020B0604020202020204" pitchFamily="34" charset="0"/>
                        <a:buChar char="•"/>
                      </a:pPr>
                      <a:r>
                        <a:rPr lang="en-GB" sz="1600" b="0" kern="1200" dirty="0">
                          <a:solidFill>
                            <a:srgbClr val="333333"/>
                          </a:solidFill>
                          <a:latin typeface="+mn-lt"/>
                          <a:ea typeface="+mn-ea"/>
                          <a:cs typeface="+mn-cs"/>
                        </a:rPr>
                        <a:t>Salaries</a:t>
                      </a:r>
                    </a:p>
                    <a:p>
                      <a:pPr marL="285750" indent="-285750">
                        <a:buFont typeface="Arial" panose="020B0604020202020204" pitchFamily="34" charset="0"/>
                        <a:buChar char="•"/>
                      </a:pPr>
                      <a:r>
                        <a:rPr lang="en-GB" sz="1600" b="0" kern="1200" dirty="0">
                          <a:solidFill>
                            <a:srgbClr val="333333"/>
                          </a:solidFill>
                          <a:latin typeface="+mn-lt"/>
                          <a:ea typeface="+mn-ea"/>
                          <a:cs typeface="+mn-cs"/>
                        </a:rPr>
                        <a:t>Vacancies</a:t>
                      </a: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alpha val="1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rgbClr val="333333"/>
                          </a:solidFill>
                          <a:latin typeface="+mn-lt"/>
                          <a:ea typeface="+mn-ea"/>
                          <a:cs typeface="+mn-cs"/>
                        </a:rPr>
                        <a:t>Skills</a:t>
                      </a:r>
                    </a:p>
                    <a:p>
                      <a:endParaRPr lang="en-GB" sz="1600" b="0" kern="1200" dirty="0">
                        <a:solidFill>
                          <a:srgbClr val="333333"/>
                        </a:solidFill>
                        <a:latin typeface="+mn-lt"/>
                        <a:ea typeface="+mn-ea"/>
                        <a:cs typeface="+mn-cs"/>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alpha val="10000"/>
                      </a:schemeClr>
                    </a:solidFill>
                  </a:tcPr>
                </a:tc>
                <a:extLst>
                  <a:ext uri="{0D108BD9-81ED-4DB2-BD59-A6C34878D82A}">
                    <a16:rowId xmlns:a16="http://schemas.microsoft.com/office/drawing/2014/main" val="4224380723"/>
                  </a:ext>
                </a:extLst>
              </a:tr>
              <a:tr h="1252343">
                <a:tc>
                  <a:txBody>
                    <a:bodyPr/>
                    <a:lstStyle/>
                    <a:p>
                      <a:pPr algn="ctr"/>
                      <a:r>
                        <a:rPr lang="en-GB" sz="2000" b="1" kern="1200" dirty="0">
                          <a:solidFill>
                            <a:schemeClr val="bg1"/>
                          </a:solidFill>
                          <a:latin typeface="+mn-lt"/>
                          <a:ea typeface="+mn-ea"/>
                          <a:cs typeface="+mn-cs"/>
                        </a:rPr>
                        <a:t>Vulnerability</a:t>
                      </a:r>
                    </a:p>
                    <a:p>
                      <a:pPr algn="ctr"/>
                      <a:endParaRPr lang="en-GB" sz="1400" b="1" kern="1200" dirty="0">
                        <a:solidFill>
                          <a:schemeClr val="bg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slides 45-51</a:t>
                      </a:r>
                    </a:p>
                  </a:txBody>
                  <a:tcPr anchor="ctr">
                    <a:lnT w="19050" cap="flat" cmpd="sng" algn="ctr">
                      <a:solidFill>
                        <a:schemeClr val="bg1"/>
                      </a:solidFill>
                      <a:prstDash val="solid"/>
                      <a:round/>
                      <a:headEnd type="none" w="med" len="med"/>
                      <a:tailEnd type="none" w="med" len="med"/>
                    </a:lnT>
                    <a:solidFill>
                      <a:srgbClr val="009AB4"/>
                    </a:solidFill>
                  </a:tcPr>
                </a:tc>
                <a:tc>
                  <a:txBody>
                    <a:bodyPr/>
                    <a:lstStyle/>
                    <a:p>
                      <a:pPr marL="285750" indent="-285750">
                        <a:buFont typeface="Arial" panose="020B0604020202020204" pitchFamily="34" charset="0"/>
                        <a:buChar char="•"/>
                      </a:pPr>
                      <a:r>
                        <a:rPr lang="en-GB" sz="1600" b="0" kern="1200" dirty="0">
                          <a:solidFill>
                            <a:srgbClr val="333333"/>
                          </a:solidFill>
                          <a:latin typeface="+mn-lt"/>
                          <a:ea typeface="+mn-ea"/>
                          <a:cs typeface="+mn-cs"/>
                        </a:rPr>
                        <a:t>Family income, fuel poverty &amp; loneliness</a:t>
                      </a:r>
                    </a:p>
                    <a:p>
                      <a:pPr marL="285750" indent="-285750">
                        <a:buFont typeface="Arial" panose="020B0604020202020204" pitchFamily="34" charset="0"/>
                        <a:buChar char="•"/>
                      </a:pPr>
                      <a:r>
                        <a:rPr lang="en-GB" sz="1600" b="0" kern="1200" dirty="0">
                          <a:solidFill>
                            <a:srgbClr val="333333"/>
                          </a:solidFill>
                          <a:latin typeface="+mn-lt"/>
                          <a:ea typeface="+mn-ea"/>
                          <a:cs typeface="+mn-cs"/>
                        </a:rPr>
                        <a:t>Homelessness</a:t>
                      </a:r>
                    </a:p>
                  </a:txBody>
                  <a:tcPr>
                    <a:lnT w="19050" cap="flat" cmpd="sng" algn="ctr">
                      <a:solidFill>
                        <a:schemeClr val="bg1"/>
                      </a:solidFill>
                      <a:prstDash val="solid"/>
                      <a:round/>
                      <a:headEnd type="none" w="med" len="med"/>
                      <a:tailEnd type="none" w="med" len="med"/>
                    </a:lnT>
                    <a:solidFill>
                      <a:schemeClr val="accent5">
                        <a:alpha val="10000"/>
                      </a:schemeClr>
                    </a:solidFill>
                  </a:tcPr>
                </a:tc>
                <a:tc>
                  <a:txBody>
                    <a:bodyPr/>
                    <a:lstStyle/>
                    <a:p>
                      <a:pPr marL="285750" indent="-285750">
                        <a:buFont typeface="Arial" panose="020B0604020202020204" pitchFamily="34" charset="0"/>
                        <a:buChar char="•"/>
                      </a:pPr>
                      <a:r>
                        <a:rPr lang="en-GB" sz="1600" b="0" kern="1200" dirty="0">
                          <a:solidFill>
                            <a:srgbClr val="333333"/>
                          </a:solidFill>
                          <a:latin typeface="+mn-lt"/>
                          <a:ea typeface="+mn-ea"/>
                          <a:cs typeface="+mn-cs"/>
                        </a:rPr>
                        <a:t>Support</a:t>
                      </a:r>
                    </a:p>
                    <a:p>
                      <a:pPr marL="285750" indent="-285750">
                        <a:buFont typeface="Arial" panose="020B0604020202020204" pitchFamily="34" charset="0"/>
                        <a:buChar char="•"/>
                      </a:pPr>
                      <a:r>
                        <a:rPr lang="en-GB" sz="1600" b="0" kern="1200" dirty="0">
                          <a:solidFill>
                            <a:srgbClr val="333333"/>
                          </a:solidFill>
                          <a:latin typeface="+mn-lt"/>
                          <a:ea typeface="+mn-ea"/>
                          <a:cs typeface="+mn-cs"/>
                        </a:rPr>
                        <a:t>Vulnerable children</a:t>
                      </a:r>
                    </a:p>
                    <a:p>
                      <a:pPr marL="0" indent="0">
                        <a:buFont typeface="Arial" panose="020B0604020202020204" pitchFamily="34" charset="0"/>
                        <a:buNone/>
                      </a:pPr>
                      <a:endParaRPr lang="en-GB" sz="1600" b="0" kern="1200" dirty="0">
                        <a:solidFill>
                          <a:srgbClr val="333333"/>
                        </a:solidFill>
                        <a:latin typeface="+mn-lt"/>
                        <a:ea typeface="+mn-ea"/>
                        <a:cs typeface="+mn-cs"/>
                      </a:endParaRPr>
                    </a:p>
                    <a:p>
                      <a:endParaRPr lang="en-GB" sz="1600" b="0" kern="1200" dirty="0">
                        <a:solidFill>
                          <a:srgbClr val="333333"/>
                        </a:solidFill>
                        <a:latin typeface="+mn-lt"/>
                        <a:ea typeface="+mn-ea"/>
                        <a:cs typeface="+mn-cs"/>
                      </a:endParaRPr>
                    </a:p>
                  </a:txBody>
                  <a:tcPr>
                    <a:lnT w="19050" cap="flat" cmpd="sng" algn="ctr">
                      <a:solidFill>
                        <a:schemeClr val="bg1"/>
                      </a:solidFill>
                      <a:prstDash val="solid"/>
                      <a:round/>
                      <a:headEnd type="none" w="med" len="med"/>
                      <a:tailEnd type="none" w="med" len="med"/>
                    </a:lnT>
                    <a:solidFill>
                      <a:schemeClr val="accent5">
                        <a:alpha val="1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rgbClr val="333333"/>
                          </a:solidFill>
                          <a:latin typeface="+mn-lt"/>
                          <a:ea typeface="+mn-ea"/>
                          <a:cs typeface="+mn-cs"/>
                        </a:rPr>
                        <a:t>Adult needs (aged 18-64)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rgbClr val="333333"/>
                          </a:solidFill>
                          <a:latin typeface="+mn-lt"/>
                          <a:ea typeface="+mn-ea"/>
                          <a:cs typeface="+mn-cs"/>
                        </a:rPr>
                        <a:t>Adult needs (aged 65 and over)</a:t>
                      </a:r>
                    </a:p>
                  </a:txBody>
                  <a:tcPr>
                    <a:lnT w="19050" cap="flat" cmpd="sng" algn="ctr">
                      <a:solidFill>
                        <a:schemeClr val="bg1"/>
                      </a:solidFill>
                      <a:prstDash val="solid"/>
                      <a:round/>
                      <a:headEnd type="none" w="med" len="med"/>
                      <a:tailEnd type="none" w="med" len="med"/>
                    </a:lnT>
                    <a:solidFill>
                      <a:schemeClr val="accent5">
                        <a:alpha val="10000"/>
                      </a:schemeClr>
                    </a:solidFill>
                  </a:tcPr>
                </a:tc>
                <a:extLst>
                  <a:ext uri="{0D108BD9-81ED-4DB2-BD59-A6C34878D82A}">
                    <a16:rowId xmlns:a16="http://schemas.microsoft.com/office/drawing/2014/main" val="3670455391"/>
                  </a:ext>
                </a:extLst>
              </a:tr>
            </a:tbl>
          </a:graphicData>
        </a:graphic>
      </p:graphicFrame>
      <p:sp>
        <p:nvSpPr>
          <p:cNvPr id="3" name="Slide Number Placeholder 2">
            <a:extLst>
              <a:ext uri="{FF2B5EF4-FFF2-40B4-BE49-F238E27FC236}">
                <a16:creationId xmlns:a16="http://schemas.microsoft.com/office/drawing/2014/main" id="{BC2E2E23-6142-EF46-66DF-A62F92CCF235}"/>
              </a:ext>
            </a:extLst>
          </p:cNvPr>
          <p:cNvSpPr>
            <a:spLocks noGrp="1"/>
          </p:cNvSpPr>
          <p:nvPr>
            <p:ph type="sldNum" sz="quarter" idx="12"/>
          </p:nvPr>
        </p:nvSpPr>
        <p:spPr/>
        <p:txBody>
          <a:bodyPr/>
          <a:lstStyle/>
          <a:p>
            <a:fld id="{CEDEF9C1-0071-4D4A-89AA-0CC05A8019E4}" type="slidenum">
              <a:rPr lang="en-US" smtClean="0"/>
              <a:t>4</a:t>
            </a:fld>
            <a:endParaRPr lang="en-US" dirty="0"/>
          </a:p>
        </p:txBody>
      </p:sp>
    </p:spTree>
    <p:extLst>
      <p:ext uri="{BB962C8B-B14F-4D97-AF65-F5344CB8AC3E}">
        <p14:creationId xmlns:p14="http://schemas.microsoft.com/office/powerpoint/2010/main" val="2534697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ECDE-8ED4-3B81-879E-B20C9D9FF442}"/>
              </a:ext>
            </a:extLst>
          </p:cNvPr>
          <p:cNvSpPr>
            <a:spLocks noGrp="1"/>
          </p:cNvSpPr>
          <p:nvPr>
            <p:ph type="title" idx="4294967295"/>
          </p:nvPr>
        </p:nvSpPr>
        <p:spPr>
          <a:xfrm>
            <a:off x="451884" y="387568"/>
            <a:ext cx="11288229" cy="698499"/>
          </a:xfrm>
          <a:prstGeom prst="rect">
            <a:avLst/>
          </a:prstGeom>
          <a:solidFill>
            <a:srgbClr val="2FA39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Work &amp; Labour Market - Occupation</a:t>
            </a:r>
          </a:p>
        </p:txBody>
      </p:sp>
      <p:sp>
        <p:nvSpPr>
          <p:cNvPr id="4" name="TextBox 3">
            <a:extLst>
              <a:ext uri="{FF2B5EF4-FFF2-40B4-BE49-F238E27FC236}">
                <a16:creationId xmlns:a16="http://schemas.microsoft.com/office/drawing/2014/main" id="{44FB6E5D-4797-94A9-EFF9-238239C92C1C}"/>
              </a:ext>
            </a:extLst>
          </p:cNvPr>
          <p:cNvSpPr txBox="1"/>
          <p:nvPr/>
        </p:nvSpPr>
        <p:spPr>
          <a:xfrm>
            <a:off x="6098847" y="1419216"/>
            <a:ext cx="5641266" cy="1631216"/>
          </a:xfrm>
          <a:prstGeom prst="rect">
            <a:avLst/>
          </a:prstGeom>
          <a:noFill/>
        </p:spPr>
        <p:txBody>
          <a:bodyPr wrap="square">
            <a:spAutoFit/>
          </a:bodyPr>
          <a:lstStyle/>
          <a:p>
            <a:r>
              <a:rPr lang="en-GB" sz="2000" dirty="0">
                <a:solidFill>
                  <a:srgbClr val="333333"/>
                </a:solidFill>
              </a:rPr>
              <a:t>There has been a 152% increase in the number of residents working in professional occupations.</a:t>
            </a:r>
          </a:p>
          <a:p>
            <a:endParaRPr lang="en-GB" sz="2000" dirty="0">
              <a:solidFill>
                <a:srgbClr val="333333"/>
              </a:solidFill>
            </a:endParaRPr>
          </a:p>
          <a:p>
            <a:r>
              <a:rPr lang="en-GB" sz="2000" dirty="0">
                <a:solidFill>
                  <a:srgbClr val="333333"/>
                </a:solidFill>
              </a:rPr>
              <a:t>There has been a 42% decrease in sales and customer service occupations. </a:t>
            </a:r>
          </a:p>
        </p:txBody>
      </p:sp>
      <p:graphicFrame>
        <p:nvGraphicFramePr>
          <p:cNvPr id="5" name="Chart 4" descr="A bar chart comparing the proportions of occupations Slough residents worked in in 2021 and 2011 and for England in 2021. ">
            <a:extLst>
              <a:ext uri="{FF2B5EF4-FFF2-40B4-BE49-F238E27FC236}">
                <a16:creationId xmlns:a16="http://schemas.microsoft.com/office/drawing/2014/main" id="{5F6BDD23-9214-3DFF-B816-DE976F8A4A25}"/>
              </a:ext>
            </a:extLst>
          </p:cNvPr>
          <p:cNvGraphicFramePr>
            <a:graphicFrameLocks/>
          </p:cNvGraphicFramePr>
          <p:nvPr>
            <p:extLst>
              <p:ext uri="{D42A27DB-BD31-4B8C-83A1-F6EECF244321}">
                <p14:modId xmlns:p14="http://schemas.microsoft.com/office/powerpoint/2010/main" val="275176203"/>
              </p:ext>
            </p:extLst>
          </p:nvPr>
        </p:nvGraphicFramePr>
        <p:xfrm>
          <a:off x="99701" y="1095634"/>
          <a:ext cx="5994074" cy="5762366"/>
        </p:xfrm>
        <a:graphic>
          <a:graphicData uri="http://schemas.openxmlformats.org/drawingml/2006/chart">
            <c:chart xmlns:c="http://schemas.openxmlformats.org/drawingml/2006/chart" xmlns:r="http://schemas.openxmlformats.org/officeDocument/2006/relationships" r:id="rId3"/>
          </a:graphicData>
        </a:graphic>
      </p:graphicFrame>
      <p:sp>
        <p:nvSpPr>
          <p:cNvPr id="6" name="Hexagon 5">
            <a:extLst>
              <a:ext uri="{FF2B5EF4-FFF2-40B4-BE49-F238E27FC236}">
                <a16:creationId xmlns:a16="http://schemas.microsoft.com/office/drawing/2014/main" id="{7F33E627-1DF9-CE92-834A-BE69748EBF72}"/>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2FA390"/>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7" name="Graphic 6">
            <a:extLst>
              <a:ext uri="{FF2B5EF4-FFF2-40B4-BE49-F238E27FC236}">
                <a16:creationId xmlns:a16="http://schemas.microsoft.com/office/drawing/2014/main" id="{98682E64-4277-6EFF-F3A1-ECD92CD275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6883" y="378001"/>
            <a:ext cx="704932" cy="704932"/>
          </a:xfrm>
          <a:prstGeom prst="rect">
            <a:avLst/>
          </a:prstGeom>
        </p:spPr>
      </p:pic>
      <p:sp>
        <p:nvSpPr>
          <p:cNvPr id="8" name="Slide Number Placeholder 7">
            <a:extLst>
              <a:ext uri="{FF2B5EF4-FFF2-40B4-BE49-F238E27FC236}">
                <a16:creationId xmlns:a16="http://schemas.microsoft.com/office/drawing/2014/main" id="{D0BB88D9-9239-78C3-FE31-2DA324D8EB0C}"/>
              </a:ext>
            </a:extLst>
          </p:cNvPr>
          <p:cNvSpPr>
            <a:spLocks noGrp="1"/>
          </p:cNvSpPr>
          <p:nvPr>
            <p:ph type="sldNum" sz="quarter" idx="12"/>
          </p:nvPr>
        </p:nvSpPr>
        <p:spPr/>
        <p:txBody>
          <a:bodyPr/>
          <a:lstStyle/>
          <a:p>
            <a:fld id="{CEDEF9C1-0071-4D4A-89AA-0CC05A8019E4}" type="slidenum">
              <a:rPr lang="en-US" smtClean="0"/>
              <a:t>40</a:t>
            </a:fld>
            <a:endParaRPr lang="en-US" dirty="0"/>
          </a:p>
        </p:txBody>
      </p:sp>
    </p:spTree>
    <p:extLst>
      <p:ext uri="{BB962C8B-B14F-4D97-AF65-F5344CB8AC3E}">
        <p14:creationId xmlns:p14="http://schemas.microsoft.com/office/powerpoint/2010/main" val="476817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ECDE-8ED4-3B81-879E-B20C9D9FF442}"/>
              </a:ext>
            </a:extLst>
          </p:cNvPr>
          <p:cNvSpPr>
            <a:spLocks noGrp="1"/>
          </p:cNvSpPr>
          <p:nvPr>
            <p:ph type="title" idx="4294967295"/>
          </p:nvPr>
        </p:nvSpPr>
        <p:spPr>
          <a:xfrm>
            <a:off x="451884" y="387568"/>
            <a:ext cx="11288229" cy="698499"/>
          </a:xfrm>
          <a:prstGeom prst="rect">
            <a:avLst/>
          </a:prstGeom>
          <a:solidFill>
            <a:srgbClr val="2FA39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Work &amp; Labour Market - Salaries</a:t>
            </a:r>
          </a:p>
        </p:txBody>
      </p:sp>
      <p:sp>
        <p:nvSpPr>
          <p:cNvPr id="4" name="TextBox 3">
            <a:extLst>
              <a:ext uri="{FF2B5EF4-FFF2-40B4-BE49-F238E27FC236}">
                <a16:creationId xmlns:a16="http://schemas.microsoft.com/office/drawing/2014/main" id="{44FB6E5D-4797-94A9-EFF9-238239C92C1C}"/>
              </a:ext>
            </a:extLst>
          </p:cNvPr>
          <p:cNvSpPr txBox="1"/>
          <p:nvPr/>
        </p:nvSpPr>
        <p:spPr>
          <a:xfrm>
            <a:off x="356883" y="1280034"/>
            <a:ext cx="11383230" cy="400110"/>
          </a:xfrm>
          <a:prstGeom prst="rect">
            <a:avLst/>
          </a:prstGeom>
          <a:noFill/>
        </p:spPr>
        <p:txBody>
          <a:bodyPr wrap="square">
            <a:spAutoFit/>
          </a:bodyPr>
          <a:lstStyle/>
          <a:p>
            <a:r>
              <a:rPr lang="en-GB" sz="2000" dirty="0">
                <a:solidFill>
                  <a:srgbClr val="333333"/>
                </a:solidFill>
              </a:rPr>
              <a:t>In January 2023, the median salary of advertised jobs in Slough was £35,000.</a:t>
            </a:r>
          </a:p>
        </p:txBody>
      </p:sp>
      <p:sp>
        <p:nvSpPr>
          <p:cNvPr id="6" name="Hexagon 5">
            <a:extLst>
              <a:ext uri="{FF2B5EF4-FFF2-40B4-BE49-F238E27FC236}">
                <a16:creationId xmlns:a16="http://schemas.microsoft.com/office/drawing/2014/main" id="{7F33E627-1DF9-CE92-834A-BE69748EBF72}"/>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2FA390"/>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7" name="Graphic 6">
            <a:extLst>
              <a:ext uri="{FF2B5EF4-FFF2-40B4-BE49-F238E27FC236}">
                <a16:creationId xmlns:a16="http://schemas.microsoft.com/office/drawing/2014/main" id="{98682E64-4277-6EFF-F3A1-ECD92CD275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pic>
        <p:nvPicPr>
          <p:cNvPr id="3" name="Picture 2" descr="A bar chart showing the advertised salaries for jobs in Slough in 2023. The highest number of observations are for £55k or more and for £23-27k. A large number of observations were between £19k and £39k.">
            <a:extLst>
              <a:ext uri="{FF2B5EF4-FFF2-40B4-BE49-F238E27FC236}">
                <a16:creationId xmlns:a16="http://schemas.microsoft.com/office/drawing/2014/main" id="{40FCDF7D-999A-E188-3A87-51330D156D3D}"/>
              </a:ext>
            </a:extLst>
          </p:cNvPr>
          <p:cNvPicPr>
            <a:picLocks noChangeAspect="1"/>
          </p:cNvPicPr>
          <p:nvPr/>
        </p:nvPicPr>
        <p:blipFill>
          <a:blip r:embed="rId5"/>
          <a:stretch>
            <a:fillRect/>
          </a:stretch>
        </p:blipFill>
        <p:spPr>
          <a:xfrm>
            <a:off x="2569906" y="1874111"/>
            <a:ext cx="7052183" cy="3592169"/>
          </a:xfrm>
          <a:prstGeom prst="rect">
            <a:avLst/>
          </a:prstGeom>
        </p:spPr>
      </p:pic>
      <p:sp>
        <p:nvSpPr>
          <p:cNvPr id="5" name="TextBox 4">
            <a:extLst>
              <a:ext uri="{FF2B5EF4-FFF2-40B4-BE49-F238E27FC236}">
                <a16:creationId xmlns:a16="http://schemas.microsoft.com/office/drawing/2014/main" id="{F0492B71-6BB7-9F64-CBC5-CA8880A9EF80}"/>
              </a:ext>
            </a:extLst>
          </p:cNvPr>
          <p:cNvSpPr txBox="1"/>
          <p:nvPr/>
        </p:nvSpPr>
        <p:spPr>
          <a:xfrm>
            <a:off x="404382" y="5577966"/>
            <a:ext cx="11383230" cy="400110"/>
          </a:xfrm>
          <a:prstGeom prst="rect">
            <a:avLst/>
          </a:prstGeom>
          <a:noFill/>
        </p:spPr>
        <p:txBody>
          <a:bodyPr wrap="square">
            <a:spAutoFit/>
          </a:bodyPr>
          <a:lstStyle/>
          <a:p>
            <a:r>
              <a:rPr lang="en-GB" sz="2000" dirty="0">
                <a:solidFill>
                  <a:srgbClr val="333333"/>
                </a:solidFill>
              </a:rPr>
              <a:t>The median salary for current SBC employees is £30,095.</a:t>
            </a:r>
          </a:p>
        </p:txBody>
      </p:sp>
      <p:sp>
        <p:nvSpPr>
          <p:cNvPr id="9" name="Slide Number Placeholder 8">
            <a:extLst>
              <a:ext uri="{FF2B5EF4-FFF2-40B4-BE49-F238E27FC236}">
                <a16:creationId xmlns:a16="http://schemas.microsoft.com/office/drawing/2014/main" id="{38A37FBB-23D2-823A-B14C-81E3A50C2785}"/>
              </a:ext>
            </a:extLst>
          </p:cNvPr>
          <p:cNvSpPr>
            <a:spLocks noGrp="1"/>
          </p:cNvSpPr>
          <p:nvPr>
            <p:ph type="sldNum" sz="quarter" idx="12"/>
          </p:nvPr>
        </p:nvSpPr>
        <p:spPr/>
        <p:txBody>
          <a:bodyPr/>
          <a:lstStyle/>
          <a:p>
            <a:fld id="{CEDEF9C1-0071-4D4A-89AA-0CC05A8019E4}" type="slidenum">
              <a:rPr lang="en-US" smtClean="0"/>
              <a:t>41</a:t>
            </a:fld>
            <a:endParaRPr lang="en-US" dirty="0"/>
          </a:p>
        </p:txBody>
      </p:sp>
    </p:spTree>
    <p:extLst>
      <p:ext uri="{BB962C8B-B14F-4D97-AF65-F5344CB8AC3E}">
        <p14:creationId xmlns:p14="http://schemas.microsoft.com/office/powerpoint/2010/main" val="3607417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ECDE-8ED4-3B81-879E-B20C9D9FF442}"/>
              </a:ext>
            </a:extLst>
          </p:cNvPr>
          <p:cNvSpPr>
            <a:spLocks noGrp="1"/>
          </p:cNvSpPr>
          <p:nvPr>
            <p:ph type="title" idx="4294967295"/>
          </p:nvPr>
        </p:nvSpPr>
        <p:spPr>
          <a:xfrm>
            <a:off x="451884" y="387568"/>
            <a:ext cx="11288229" cy="698499"/>
          </a:xfrm>
          <a:prstGeom prst="rect">
            <a:avLst/>
          </a:prstGeom>
          <a:solidFill>
            <a:srgbClr val="2FA39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Work &amp; Labour Market – Vacancies (1)</a:t>
            </a:r>
          </a:p>
        </p:txBody>
      </p:sp>
      <p:sp>
        <p:nvSpPr>
          <p:cNvPr id="4" name="TextBox 3">
            <a:extLst>
              <a:ext uri="{FF2B5EF4-FFF2-40B4-BE49-F238E27FC236}">
                <a16:creationId xmlns:a16="http://schemas.microsoft.com/office/drawing/2014/main" id="{44FB6E5D-4797-94A9-EFF9-238239C92C1C}"/>
              </a:ext>
            </a:extLst>
          </p:cNvPr>
          <p:cNvSpPr txBox="1"/>
          <p:nvPr/>
        </p:nvSpPr>
        <p:spPr>
          <a:xfrm>
            <a:off x="2034207" y="1381502"/>
            <a:ext cx="8123586" cy="400110"/>
          </a:xfrm>
          <a:prstGeom prst="rect">
            <a:avLst/>
          </a:prstGeom>
          <a:noFill/>
        </p:spPr>
        <p:txBody>
          <a:bodyPr wrap="square">
            <a:spAutoFit/>
          </a:bodyPr>
          <a:lstStyle/>
          <a:p>
            <a:pPr algn="ctr"/>
            <a:r>
              <a:rPr lang="en-GB" sz="2000" dirty="0">
                <a:solidFill>
                  <a:srgbClr val="333333"/>
                </a:solidFill>
              </a:rPr>
              <a:t>Top companies posting job adverts in Slough (Oct 2022 – Dec 2022)</a:t>
            </a:r>
          </a:p>
        </p:txBody>
      </p:sp>
      <p:graphicFrame>
        <p:nvGraphicFramePr>
          <p:cNvPr id="3" name="Table 2">
            <a:extLst>
              <a:ext uri="{FF2B5EF4-FFF2-40B4-BE49-F238E27FC236}">
                <a16:creationId xmlns:a16="http://schemas.microsoft.com/office/drawing/2014/main" id="{21F94296-4F69-016E-0CA8-C13A5EE3C630}"/>
              </a:ext>
            </a:extLst>
          </p:cNvPr>
          <p:cNvGraphicFramePr>
            <a:graphicFrameLocks noGrp="1"/>
          </p:cNvGraphicFramePr>
          <p:nvPr>
            <p:extLst>
              <p:ext uri="{D42A27DB-BD31-4B8C-83A1-F6EECF244321}">
                <p14:modId xmlns:p14="http://schemas.microsoft.com/office/powerpoint/2010/main" val="995187851"/>
              </p:ext>
            </p:extLst>
          </p:nvPr>
        </p:nvGraphicFramePr>
        <p:xfrm>
          <a:off x="1945640" y="1781612"/>
          <a:ext cx="8300720" cy="4161981"/>
        </p:xfrm>
        <a:graphic>
          <a:graphicData uri="http://schemas.openxmlformats.org/drawingml/2006/table">
            <a:tbl>
              <a:tblPr firstRow="1">
                <a:tableStyleId>{72833802-FEF1-4C79-8D5D-14CF1EAF98D9}</a:tableStyleId>
              </a:tblPr>
              <a:tblGrid>
                <a:gridCol w="2875280">
                  <a:extLst>
                    <a:ext uri="{9D8B030D-6E8A-4147-A177-3AD203B41FA5}">
                      <a16:colId xmlns:a16="http://schemas.microsoft.com/office/drawing/2014/main" val="2007314474"/>
                    </a:ext>
                  </a:extLst>
                </a:gridCol>
                <a:gridCol w="1164434">
                  <a:extLst>
                    <a:ext uri="{9D8B030D-6E8A-4147-A177-3AD203B41FA5}">
                      <a16:colId xmlns:a16="http://schemas.microsoft.com/office/drawing/2014/main" val="2531447843"/>
                    </a:ext>
                  </a:extLst>
                </a:gridCol>
                <a:gridCol w="1164434">
                  <a:extLst>
                    <a:ext uri="{9D8B030D-6E8A-4147-A177-3AD203B41FA5}">
                      <a16:colId xmlns:a16="http://schemas.microsoft.com/office/drawing/2014/main" val="3158014095"/>
                    </a:ext>
                  </a:extLst>
                </a:gridCol>
                <a:gridCol w="1164434">
                  <a:extLst>
                    <a:ext uri="{9D8B030D-6E8A-4147-A177-3AD203B41FA5}">
                      <a16:colId xmlns:a16="http://schemas.microsoft.com/office/drawing/2014/main" val="3274554295"/>
                    </a:ext>
                  </a:extLst>
                </a:gridCol>
                <a:gridCol w="1932138">
                  <a:extLst>
                    <a:ext uri="{9D8B030D-6E8A-4147-A177-3AD203B41FA5}">
                      <a16:colId xmlns:a16="http://schemas.microsoft.com/office/drawing/2014/main" val="119552091"/>
                    </a:ext>
                  </a:extLst>
                </a:gridCol>
              </a:tblGrid>
              <a:tr h="635216">
                <a:tc>
                  <a:txBody>
                    <a:bodyPr/>
                    <a:lstStyle/>
                    <a:p>
                      <a:pPr algn="l" fontAlgn="b"/>
                      <a:r>
                        <a:rPr lang="en-GB" sz="1600" b="1" u="none" strike="noStrike" dirty="0">
                          <a:solidFill>
                            <a:schemeClr val="bg1"/>
                          </a:solidFill>
                          <a:effectLst/>
                        </a:rPr>
                        <a:t>Company</a:t>
                      </a:r>
                      <a:endParaRPr lang="en-GB" sz="1600" b="1" i="0" u="none" strike="noStrike" dirty="0">
                        <a:solidFill>
                          <a:schemeClr val="bg1"/>
                        </a:solidFill>
                        <a:effectLst/>
                        <a:latin typeface="Calibri" panose="020F0502020204030204" pitchFamily="34" charset="0"/>
                      </a:endParaRPr>
                    </a:p>
                  </a:txBody>
                  <a:tcPr marL="4662" marR="4662" marT="4662"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tc>
                  <a:txBody>
                    <a:bodyPr/>
                    <a:lstStyle/>
                    <a:p>
                      <a:pPr algn="ctr" fontAlgn="b"/>
                      <a:r>
                        <a:rPr lang="en-GB" sz="1600" b="1" u="none" strike="noStrike" dirty="0">
                          <a:solidFill>
                            <a:schemeClr val="bg1"/>
                          </a:solidFill>
                          <a:effectLst/>
                        </a:rPr>
                        <a:t>Total Postings</a:t>
                      </a:r>
                      <a:endParaRPr lang="en-GB" sz="1600" b="1" i="0" u="none" strike="noStrike" dirty="0">
                        <a:solidFill>
                          <a:schemeClr val="bg1"/>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tc>
                  <a:txBody>
                    <a:bodyPr/>
                    <a:lstStyle/>
                    <a:p>
                      <a:pPr algn="ctr" fontAlgn="b"/>
                      <a:r>
                        <a:rPr lang="en-GB" sz="1600" b="1" u="none" strike="noStrike" dirty="0">
                          <a:solidFill>
                            <a:schemeClr val="bg1"/>
                          </a:solidFill>
                          <a:effectLst/>
                        </a:rPr>
                        <a:t>Unique Postings</a:t>
                      </a:r>
                      <a:endParaRPr lang="en-GB" sz="1600" b="1" i="0" u="none" strike="noStrike" dirty="0">
                        <a:solidFill>
                          <a:schemeClr val="bg1"/>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tc>
                  <a:txBody>
                    <a:bodyPr/>
                    <a:lstStyle/>
                    <a:p>
                      <a:pPr algn="ctr" fontAlgn="b"/>
                      <a:r>
                        <a:rPr lang="en-GB" sz="1600" b="1" u="none" strike="noStrike" dirty="0">
                          <a:solidFill>
                            <a:schemeClr val="bg1"/>
                          </a:solidFill>
                          <a:effectLst/>
                        </a:rPr>
                        <a:t>Posting Intensity</a:t>
                      </a:r>
                      <a:endParaRPr lang="en-GB" sz="1600" b="1" i="0" u="none" strike="noStrike" dirty="0">
                        <a:solidFill>
                          <a:schemeClr val="bg1"/>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tc>
                  <a:txBody>
                    <a:bodyPr/>
                    <a:lstStyle/>
                    <a:p>
                      <a:pPr algn="ctr" fontAlgn="b"/>
                      <a:r>
                        <a:rPr lang="en-GB" sz="1600" b="1" u="none" strike="noStrike" dirty="0">
                          <a:solidFill>
                            <a:schemeClr val="bg1"/>
                          </a:solidFill>
                          <a:effectLst/>
                        </a:rPr>
                        <a:t>Median Posting Duration (Days)</a:t>
                      </a:r>
                      <a:endParaRPr lang="en-GB" sz="1600" b="1" i="0" u="none" strike="noStrike" dirty="0">
                        <a:solidFill>
                          <a:schemeClr val="bg1"/>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extLst>
                  <a:ext uri="{0D108BD9-81ED-4DB2-BD59-A6C34878D82A}">
                    <a16:rowId xmlns:a16="http://schemas.microsoft.com/office/drawing/2014/main" val="3637016097"/>
                  </a:ext>
                </a:extLst>
              </a:tr>
              <a:tr h="320615">
                <a:tc>
                  <a:txBody>
                    <a:bodyPr/>
                    <a:lstStyle/>
                    <a:p>
                      <a:pPr algn="l" fontAlgn="b"/>
                      <a:r>
                        <a:rPr lang="en-GB" sz="1600" u="none" strike="noStrike">
                          <a:effectLst/>
                        </a:rPr>
                        <a:t>NHS</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4041</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644</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6:1</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35</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3410372645"/>
                  </a:ext>
                </a:extLst>
              </a:tr>
              <a:tr h="320615">
                <a:tc>
                  <a:txBody>
                    <a:bodyPr/>
                    <a:lstStyle/>
                    <a:p>
                      <a:pPr algn="l" fontAlgn="b"/>
                      <a:r>
                        <a:rPr lang="en-GB" sz="1600" u="none" strike="noStrike">
                          <a:effectLst/>
                        </a:rPr>
                        <a:t>Academics</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1193</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349</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3:1</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52</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2879544844"/>
                  </a:ext>
                </a:extLst>
              </a:tr>
              <a:tr h="320615">
                <a:tc>
                  <a:txBody>
                    <a:bodyPr/>
                    <a:lstStyle/>
                    <a:p>
                      <a:pPr algn="l" fontAlgn="b"/>
                      <a:r>
                        <a:rPr lang="en-GB" sz="1600" u="none" strike="noStrike">
                          <a:effectLst/>
                        </a:rPr>
                        <a:t>Reed</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835</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289</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3:1</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41</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4189924551"/>
                  </a:ext>
                </a:extLst>
              </a:tr>
              <a:tr h="320615">
                <a:tc>
                  <a:txBody>
                    <a:bodyPr/>
                    <a:lstStyle/>
                    <a:p>
                      <a:pPr algn="l" fontAlgn="b"/>
                      <a:r>
                        <a:rPr lang="en-GB" sz="1600" u="none" strike="noStrike">
                          <a:effectLst/>
                        </a:rPr>
                        <a:t>Slough Borough Council</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309</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132</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2:1</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60</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1204093655"/>
                  </a:ext>
                </a:extLst>
              </a:tr>
              <a:tr h="320615">
                <a:tc>
                  <a:txBody>
                    <a:bodyPr/>
                    <a:lstStyle/>
                    <a:p>
                      <a:pPr algn="l" fontAlgn="b"/>
                      <a:r>
                        <a:rPr lang="en-GB" sz="1600" u="none" strike="noStrike">
                          <a:effectLst/>
                        </a:rPr>
                        <a:t>Mygwork</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253</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132</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2:1</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28</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442496421"/>
                  </a:ext>
                </a:extLst>
              </a:tr>
              <a:tr h="320615">
                <a:tc>
                  <a:txBody>
                    <a:bodyPr/>
                    <a:lstStyle/>
                    <a:p>
                      <a:pPr algn="l" fontAlgn="b"/>
                      <a:r>
                        <a:rPr lang="en-GB" sz="1600" u="none" strike="noStrike">
                          <a:effectLst/>
                        </a:rPr>
                        <a:t>Mars Incorporated</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218</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124</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2:1</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60</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1140992419"/>
                  </a:ext>
                </a:extLst>
              </a:tr>
              <a:tr h="320615">
                <a:tc>
                  <a:txBody>
                    <a:bodyPr/>
                    <a:lstStyle/>
                    <a:p>
                      <a:pPr algn="l" fontAlgn="b"/>
                      <a:r>
                        <a:rPr lang="en-GB" sz="1600" u="none" strike="noStrike">
                          <a:effectLst/>
                        </a:rPr>
                        <a:t>Hays</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191</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111</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2:1</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43</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860633392"/>
                  </a:ext>
                </a:extLst>
              </a:tr>
              <a:tr h="320615">
                <a:tc>
                  <a:txBody>
                    <a:bodyPr/>
                    <a:lstStyle/>
                    <a:p>
                      <a:pPr algn="l" fontAlgn="b"/>
                      <a:r>
                        <a:rPr lang="en-GB" sz="1600" u="none" strike="noStrike">
                          <a:effectLst/>
                        </a:rPr>
                        <a:t>O2 Mobile</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140</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101</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1:1</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27</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3163107543"/>
                  </a:ext>
                </a:extLst>
              </a:tr>
              <a:tr h="320615">
                <a:tc>
                  <a:txBody>
                    <a:bodyPr/>
                    <a:lstStyle/>
                    <a:p>
                      <a:pPr algn="l" fontAlgn="b"/>
                      <a:r>
                        <a:rPr lang="en-GB" sz="1600" u="none" strike="noStrike">
                          <a:effectLst/>
                        </a:rPr>
                        <a:t>Michael Page</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183</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92</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2:1</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34</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2047034624"/>
                  </a:ext>
                </a:extLst>
              </a:tr>
              <a:tr h="320615">
                <a:tc>
                  <a:txBody>
                    <a:bodyPr/>
                    <a:lstStyle/>
                    <a:p>
                      <a:pPr algn="l" fontAlgn="b"/>
                      <a:r>
                        <a:rPr lang="en-GB" sz="1600" u="none" strike="noStrike">
                          <a:effectLst/>
                        </a:rPr>
                        <a:t>Adecco</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275</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86</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3:1</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48</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843053040"/>
                  </a:ext>
                </a:extLst>
              </a:tr>
              <a:tr h="320615">
                <a:tc>
                  <a:txBody>
                    <a:bodyPr/>
                    <a:lstStyle/>
                    <a:p>
                      <a:pPr algn="l" fontAlgn="b"/>
                      <a:r>
                        <a:rPr lang="en-GB" sz="1600" u="none" strike="noStrike" dirty="0">
                          <a:effectLst/>
                        </a:rPr>
                        <a:t>Rise Technical Recruitment Ltd</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a:effectLst/>
                        </a:rPr>
                        <a:t>209</a:t>
                      </a:r>
                      <a:endParaRPr lang="en-GB" sz="1600" b="0" i="0" u="none" strike="noStrike">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75</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3:1</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u="none" strike="noStrike" dirty="0">
                          <a:effectLst/>
                        </a:rPr>
                        <a:t>46</a:t>
                      </a:r>
                      <a:endParaRPr lang="en-GB" sz="1600" b="0" i="0" u="none" strike="noStrike" dirty="0">
                        <a:solidFill>
                          <a:srgbClr val="000000"/>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2576851778"/>
                  </a:ext>
                </a:extLst>
              </a:tr>
            </a:tbl>
          </a:graphicData>
        </a:graphic>
      </p:graphicFrame>
      <p:sp>
        <p:nvSpPr>
          <p:cNvPr id="6" name="Hexagon 5">
            <a:extLst>
              <a:ext uri="{FF2B5EF4-FFF2-40B4-BE49-F238E27FC236}">
                <a16:creationId xmlns:a16="http://schemas.microsoft.com/office/drawing/2014/main" id="{7F33E627-1DF9-CE92-834A-BE69748EBF72}"/>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2FA390"/>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7" name="Graphic 6">
            <a:extLst>
              <a:ext uri="{FF2B5EF4-FFF2-40B4-BE49-F238E27FC236}">
                <a16:creationId xmlns:a16="http://schemas.microsoft.com/office/drawing/2014/main" id="{98682E64-4277-6EFF-F3A1-ECD92CD275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5" name="Slide Number Placeholder 4">
            <a:extLst>
              <a:ext uri="{FF2B5EF4-FFF2-40B4-BE49-F238E27FC236}">
                <a16:creationId xmlns:a16="http://schemas.microsoft.com/office/drawing/2014/main" id="{04171B70-C12E-62F2-911A-C27B7DE2DDE3}"/>
              </a:ext>
            </a:extLst>
          </p:cNvPr>
          <p:cNvSpPr>
            <a:spLocks noGrp="1"/>
          </p:cNvSpPr>
          <p:nvPr>
            <p:ph type="sldNum" sz="quarter" idx="12"/>
          </p:nvPr>
        </p:nvSpPr>
        <p:spPr/>
        <p:txBody>
          <a:bodyPr/>
          <a:lstStyle/>
          <a:p>
            <a:fld id="{CEDEF9C1-0071-4D4A-89AA-0CC05A8019E4}" type="slidenum">
              <a:rPr lang="en-US" smtClean="0"/>
              <a:t>42</a:t>
            </a:fld>
            <a:endParaRPr lang="en-US"/>
          </a:p>
        </p:txBody>
      </p:sp>
    </p:spTree>
    <p:extLst>
      <p:ext uri="{BB962C8B-B14F-4D97-AF65-F5344CB8AC3E}">
        <p14:creationId xmlns:p14="http://schemas.microsoft.com/office/powerpoint/2010/main" val="790819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ECDE-8ED4-3B81-879E-B20C9D9FF442}"/>
              </a:ext>
            </a:extLst>
          </p:cNvPr>
          <p:cNvSpPr>
            <a:spLocks noGrp="1"/>
          </p:cNvSpPr>
          <p:nvPr>
            <p:ph type="title" idx="4294967295"/>
          </p:nvPr>
        </p:nvSpPr>
        <p:spPr>
          <a:xfrm>
            <a:off x="451884" y="387568"/>
            <a:ext cx="11288229" cy="698499"/>
          </a:xfrm>
          <a:prstGeom prst="rect">
            <a:avLst/>
          </a:prstGeom>
          <a:solidFill>
            <a:srgbClr val="2FA39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Work &amp; Labour Market – Vacancies (2)</a:t>
            </a:r>
          </a:p>
        </p:txBody>
      </p:sp>
      <p:sp>
        <p:nvSpPr>
          <p:cNvPr id="4" name="TextBox 3">
            <a:extLst>
              <a:ext uri="{FF2B5EF4-FFF2-40B4-BE49-F238E27FC236}">
                <a16:creationId xmlns:a16="http://schemas.microsoft.com/office/drawing/2014/main" id="{44FB6E5D-4797-94A9-EFF9-238239C92C1C}"/>
              </a:ext>
            </a:extLst>
          </p:cNvPr>
          <p:cNvSpPr txBox="1"/>
          <p:nvPr/>
        </p:nvSpPr>
        <p:spPr>
          <a:xfrm>
            <a:off x="2431769" y="1208555"/>
            <a:ext cx="7328456" cy="400110"/>
          </a:xfrm>
          <a:prstGeom prst="rect">
            <a:avLst/>
          </a:prstGeom>
          <a:noFill/>
        </p:spPr>
        <p:txBody>
          <a:bodyPr wrap="square">
            <a:spAutoFit/>
          </a:bodyPr>
          <a:lstStyle/>
          <a:p>
            <a:pPr algn="ctr"/>
            <a:r>
              <a:rPr lang="en-GB" sz="2000" dirty="0">
                <a:solidFill>
                  <a:srgbClr val="333333"/>
                </a:solidFill>
              </a:rPr>
              <a:t>Top occupations in job adverts in Slough (Oct 2022 – Dec 2022)</a:t>
            </a:r>
          </a:p>
        </p:txBody>
      </p:sp>
      <p:graphicFrame>
        <p:nvGraphicFramePr>
          <p:cNvPr id="10" name="Table 9">
            <a:extLst>
              <a:ext uri="{FF2B5EF4-FFF2-40B4-BE49-F238E27FC236}">
                <a16:creationId xmlns:a16="http://schemas.microsoft.com/office/drawing/2014/main" id="{1E221C88-ACB9-D86C-DCF7-E0A25A1DF722}"/>
              </a:ext>
            </a:extLst>
          </p:cNvPr>
          <p:cNvGraphicFramePr>
            <a:graphicFrameLocks noGrp="1"/>
          </p:cNvGraphicFramePr>
          <p:nvPr>
            <p:extLst>
              <p:ext uri="{D42A27DB-BD31-4B8C-83A1-F6EECF244321}">
                <p14:modId xmlns:p14="http://schemas.microsoft.com/office/powerpoint/2010/main" val="1577361531"/>
              </p:ext>
            </p:extLst>
          </p:nvPr>
        </p:nvGraphicFramePr>
        <p:xfrm>
          <a:off x="1503725" y="1608665"/>
          <a:ext cx="9184545" cy="4361611"/>
        </p:xfrm>
        <a:graphic>
          <a:graphicData uri="http://schemas.openxmlformats.org/drawingml/2006/table">
            <a:tbl>
              <a:tblPr firstRow="1">
                <a:tableStyleId>{72833802-FEF1-4C79-8D5D-14CF1EAF98D9}</a:tableStyleId>
              </a:tblPr>
              <a:tblGrid>
                <a:gridCol w="3794665">
                  <a:extLst>
                    <a:ext uri="{9D8B030D-6E8A-4147-A177-3AD203B41FA5}">
                      <a16:colId xmlns:a16="http://schemas.microsoft.com/office/drawing/2014/main" val="2007314474"/>
                    </a:ext>
                  </a:extLst>
                </a:gridCol>
                <a:gridCol w="1209040">
                  <a:extLst>
                    <a:ext uri="{9D8B030D-6E8A-4147-A177-3AD203B41FA5}">
                      <a16:colId xmlns:a16="http://schemas.microsoft.com/office/drawing/2014/main" val="2531447843"/>
                    </a:ext>
                  </a:extLst>
                </a:gridCol>
                <a:gridCol w="1209040">
                  <a:extLst>
                    <a:ext uri="{9D8B030D-6E8A-4147-A177-3AD203B41FA5}">
                      <a16:colId xmlns:a16="http://schemas.microsoft.com/office/drawing/2014/main" val="3158014095"/>
                    </a:ext>
                  </a:extLst>
                </a:gridCol>
                <a:gridCol w="1209040">
                  <a:extLst>
                    <a:ext uri="{9D8B030D-6E8A-4147-A177-3AD203B41FA5}">
                      <a16:colId xmlns:a16="http://schemas.microsoft.com/office/drawing/2014/main" val="3274554295"/>
                    </a:ext>
                  </a:extLst>
                </a:gridCol>
                <a:gridCol w="1762760">
                  <a:extLst>
                    <a:ext uri="{9D8B030D-6E8A-4147-A177-3AD203B41FA5}">
                      <a16:colId xmlns:a16="http://schemas.microsoft.com/office/drawing/2014/main" val="119552091"/>
                    </a:ext>
                  </a:extLst>
                </a:gridCol>
              </a:tblGrid>
              <a:tr h="635216">
                <a:tc>
                  <a:txBody>
                    <a:bodyPr/>
                    <a:lstStyle/>
                    <a:p>
                      <a:pPr algn="l" fontAlgn="b"/>
                      <a:r>
                        <a:rPr lang="en-GB" sz="1600" b="1" u="none" strike="noStrike" dirty="0">
                          <a:solidFill>
                            <a:schemeClr val="bg1"/>
                          </a:solidFill>
                          <a:effectLst/>
                        </a:rPr>
                        <a:t>Occupation</a:t>
                      </a:r>
                      <a:endParaRPr lang="en-GB" sz="1600" b="1" i="0" u="none" strike="noStrike" dirty="0">
                        <a:solidFill>
                          <a:schemeClr val="bg1"/>
                        </a:solidFill>
                        <a:effectLst/>
                        <a:latin typeface="Calibri" panose="020F0502020204030204" pitchFamily="34" charset="0"/>
                      </a:endParaRPr>
                    </a:p>
                  </a:txBody>
                  <a:tcPr marL="4662" marR="4662" marT="4662"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tc>
                  <a:txBody>
                    <a:bodyPr/>
                    <a:lstStyle/>
                    <a:p>
                      <a:pPr algn="ctr" fontAlgn="b"/>
                      <a:r>
                        <a:rPr lang="en-GB" sz="1600" b="1" u="none" strike="noStrike" dirty="0">
                          <a:solidFill>
                            <a:schemeClr val="bg1"/>
                          </a:solidFill>
                          <a:effectLst/>
                        </a:rPr>
                        <a:t>Total Postings</a:t>
                      </a:r>
                      <a:endParaRPr lang="en-GB" sz="1600" b="1" i="0" u="none" strike="noStrike" dirty="0">
                        <a:solidFill>
                          <a:schemeClr val="bg1"/>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tc>
                  <a:txBody>
                    <a:bodyPr/>
                    <a:lstStyle/>
                    <a:p>
                      <a:pPr algn="ctr" fontAlgn="b"/>
                      <a:r>
                        <a:rPr lang="en-GB" sz="1600" b="1" u="none" strike="noStrike" dirty="0">
                          <a:solidFill>
                            <a:schemeClr val="bg1"/>
                          </a:solidFill>
                          <a:effectLst/>
                        </a:rPr>
                        <a:t>Unique Postings</a:t>
                      </a:r>
                      <a:endParaRPr lang="en-GB" sz="1600" b="1" i="0" u="none" strike="noStrike" dirty="0">
                        <a:solidFill>
                          <a:schemeClr val="bg1"/>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tc>
                  <a:txBody>
                    <a:bodyPr/>
                    <a:lstStyle/>
                    <a:p>
                      <a:pPr algn="ctr" fontAlgn="b"/>
                      <a:r>
                        <a:rPr lang="en-GB" sz="1600" b="1" u="none" strike="noStrike" dirty="0">
                          <a:solidFill>
                            <a:schemeClr val="bg1"/>
                          </a:solidFill>
                          <a:effectLst/>
                        </a:rPr>
                        <a:t>Posting Intensity</a:t>
                      </a:r>
                      <a:endParaRPr lang="en-GB" sz="1600" b="1" i="0" u="none" strike="noStrike" dirty="0">
                        <a:solidFill>
                          <a:schemeClr val="bg1"/>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tc>
                  <a:txBody>
                    <a:bodyPr/>
                    <a:lstStyle/>
                    <a:p>
                      <a:pPr algn="ctr" fontAlgn="b"/>
                      <a:r>
                        <a:rPr lang="en-GB" sz="1600" b="1" u="none" strike="noStrike" dirty="0">
                          <a:solidFill>
                            <a:schemeClr val="bg1"/>
                          </a:solidFill>
                          <a:effectLst/>
                        </a:rPr>
                        <a:t>Median Posting Duration (Days)</a:t>
                      </a:r>
                      <a:endParaRPr lang="en-GB" sz="1600" b="1" i="0" u="none" strike="noStrike" dirty="0">
                        <a:solidFill>
                          <a:schemeClr val="bg1"/>
                        </a:solidFill>
                        <a:effectLst/>
                        <a:latin typeface="Calibri" panose="020F0502020204030204" pitchFamily="34" charset="0"/>
                      </a:endParaRPr>
                    </a:p>
                  </a:txBody>
                  <a:tcPr marL="4662" marR="4662" marT="4662"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solidFill>
                      <a:srgbClr val="2FA390"/>
                    </a:solidFill>
                  </a:tcPr>
                </a:tc>
                <a:extLst>
                  <a:ext uri="{0D108BD9-81ED-4DB2-BD59-A6C34878D82A}">
                    <a16:rowId xmlns:a16="http://schemas.microsoft.com/office/drawing/2014/main" val="3637016097"/>
                  </a:ext>
                </a:extLst>
              </a:tr>
              <a:tr h="320615">
                <a:tc>
                  <a:txBody>
                    <a:bodyPr/>
                    <a:lstStyle/>
                    <a:p>
                      <a:pPr algn="l" fontAlgn="b"/>
                      <a:r>
                        <a:rPr lang="en-GB" sz="1600" b="0" i="0" u="none" strike="noStrike" dirty="0">
                          <a:solidFill>
                            <a:srgbClr val="000000"/>
                          </a:solidFill>
                          <a:effectLst/>
                          <a:latin typeface="+mn-lt"/>
                        </a:rPr>
                        <a:t>Programmers and software development professionals</a:t>
                      </a: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667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447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35</a:t>
                      </a: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3410372645"/>
                  </a:ext>
                </a:extLst>
              </a:tr>
              <a:tr h="320615">
                <a:tc>
                  <a:txBody>
                    <a:bodyPr/>
                    <a:lstStyle/>
                    <a:p>
                      <a:pPr algn="l" fontAlgn="b"/>
                      <a:r>
                        <a:rPr lang="en-GB" sz="1600" b="0" i="0" u="none" strike="noStrike" dirty="0">
                          <a:solidFill>
                            <a:srgbClr val="000000"/>
                          </a:solidFill>
                          <a:effectLst/>
                          <a:latin typeface="+mn-lt"/>
                        </a:rPr>
                        <a:t>Sales related occupations </a:t>
                      </a:r>
                      <a:r>
                        <a:rPr lang="en-GB" sz="1600" b="0" i="0" u="none" strike="noStrike" dirty="0" err="1">
                          <a:solidFill>
                            <a:srgbClr val="000000"/>
                          </a:solidFill>
                          <a:effectLst/>
                          <a:latin typeface="+mn-lt"/>
                        </a:rPr>
                        <a:t>n.e.c.</a:t>
                      </a:r>
                      <a:endParaRPr lang="en-GB" sz="1600" b="0" i="0" u="none" strike="noStrike" dirty="0">
                        <a:solidFill>
                          <a:srgbClr val="000000"/>
                        </a:solidFill>
                        <a:effectLst/>
                        <a:latin typeface="+mn-lt"/>
                      </a:endParaRP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847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410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43</a:t>
                      </a: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2879544844"/>
                  </a:ext>
                </a:extLst>
              </a:tr>
              <a:tr h="320615">
                <a:tc>
                  <a:txBody>
                    <a:bodyPr/>
                    <a:lstStyle/>
                    <a:p>
                      <a:pPr algn="l" fontAlgn="b"/>
                      <a:r>
                        <a:rPr lang="en-GB" sz="1600" b="0" i="0" u="none" strike="noStrike" dirty="0">
                          <a:solidFill>
                            <a:srgbClr val="000000"/>
                          </a:solidFill>
                          <a:effectLst/>
                          <a:latin typeface="+mn-lt"/>
                        </a:rPr>
                        <a:t>Other administrative occupations </a:t>
                      </a:r>
                      <a:r>
                        <a:rPr lang="en-GB" sz="1600" b="0" i="0" u="none" strike="noStrike" dirty="0" err="1">
                          <a:solidFill>
                            <a:srgbClr val="000000"/>
                          </a:solidFill>
                          <a:effectLst/>
                          <a:latin typeface="+mn-lt"/>
                        </a:rPr>
                        <a:t>n.e.c.</a:t>
                      </a:r>
                      <a:endParaRPr lang="en-GB" sz="1600" b="0" i="0" u="none" strike="noStrike" dirty="0">
                        <a:solidFill>
                          <a:srgbClr val="000000"/>
                        </a:solidFill>
                        <a:effectLst/>
                        <a:latin typeface="+mn-lt"/>
                      </a:endParaRP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784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351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40</a:t>
                      </a: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4189924551"/>
                  </a:ext>
                </a:extLst>
              </a:tr>
              <a:tr h="320615">
                <a:tc>
                  <a:txBody>
                    <a:bodyPr/>
                    <a:lstStyle/>
                    <a:p>
                      <a:pPr algn="l" fontAlgn="b"/>
                      <a:r>
                        <a:rPr lang="en-GB" sz="1600" b="0" i="0" u="none" strike="noStrike">
                          <a:solidFill>
                            <a:srgbClr val="000000"/>
                          </a:solidFill>
                          <a:effectLst/>
                          <a:latin typeface="+mn-lt"/>
                        </a:rPr>
                        <a:t>Customer service occupations n.e.c.</a:t>
                      </a: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683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300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46</a:t>
                      </a: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1204093655"/>
                  </a:ext>
                </a:extLst>
              </a:tr>
              <a:tr h="320615">
                <a:tc>
                  <a:txBody>
                    <a:bodyPr/>
                    <a:lstStyle/>
                    <a:p>
                      <a:pPr algn="l" fontAlgn="b"/>
                      <a:r>
                        <a:rPr lang="en-GB" sz="1600" b="0" i="0" u="none" strike="noStrike">
                          <a:solidFill>
                            <a:srgbClr val="000000"/>
                          </a:solidFill>
                          <a:effectLst/>
                          <a:latin typeface="+mn-lt"/>
                        </a:rPr>
                        <a:t>Teaching assistants</a:t>
                      </a: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853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299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3:1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41</a:t>
                      </a: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442496421"/>
                  </a:ext>
                </a:extLst>
              </a:tr>
              <a:tr h="320615">
                <a:tc>
                  <a:txBody>
                    <a:bodyPr/>
                    <a:lstStyle/>
                    <a:p>
                      <a:pPr algn="l" fontAlgn="b"/>
                      <a:r>
                        <a:rPr lang="en-GB" sz="1600" b="0" i="0" u="none" strike="noStrike">
                          <a:solidFill>
                            <a:srgbClr val="000000"/>
                          </a:solidFill>
                          <a:effectLst/>
                          <a:latin typeface="+mn-lt"/>
                        </a:rPr>
                        <a:t>Marketing and sales directors</a:t>
                      </a: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490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29</a:t>
                      </a: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1140992419"/>
                  </a:ext>
                </a:extLst>
              </a:tr>
              <a:tr h="320615">
                <a:tc>
                  <a:txBody>
                    <a:bodyPr/>
                    <a:lstStyle/>
                    <a:p>
                      <a:pPr algn="l" fontAlgn="b"/>
                      <a:r>
                        <a:rPr lang="en-GB" sz="1600" b="0" i="0" u="none" strike="noStrike">
                          <a:solidFill>
                            <a:srgbClr val="000000"/>
                          </a:solidFill>
                          <a:effectLst/>
                          <a:latin typeface="+mn-lt"/>
                        </a:rPr>
                        <a:t>Book-keepers, payroll manages, and wage clerks</a:t>
                      </a: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488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41</a:t>
                      </a: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860633392"/>
                  </a:ext>
                </a:extLst>
              </a:tr>
              <a:tr h="320615">
                <a:tc>
                  <a:txBody>
                    <a:bodyPr/>
                    <a:lstStyle/>
                    <a:p>
                      <a:pPr algn="l" fontAlgn="b"/>
                      <a:r>
                        <a:rPr lang="en-GB" sz="1600" b="0" i="0" u="none" strike="noStrike">
                          <a:solidFill>
                            <a:srgbClr val="000000"/>
                          </a:solidFill>
                          <a:effectLst/>
                          <a:latin typeface="+mn-lt"/>
                        </a:rPr>
                        <a:t>Nurses</a:t>
                      </a: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2118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8:1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32</a:t>
                      </a: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3163107543"/>
                  </a:ext>
                </a:extLst>
              </a:tr>
              <a:tr h="320615">
                <a:tc>
                  <a:txBody>
                    <a:bodyPr/>
                    <a:lstStyle/>
                    <a:p>
                      <a:pPr algn="l" fontAlgn="b"/>
                      <a:r>
                        <a:rPr lang="en-GB" sz="1600" b="0" i="0" u="none" strike="noStrike">
                          <a:solidFill>
                            <a:srgbClr val="000000"/>
                          </a:solidFill>
                          <a:effectLst/>
                          <a:latin typeface="+mn-lt"/>
                        </a:rPr>
                        <a:t>Elementary storage occupations</a:t>
                      </a: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552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2047034624"/>
                  </a:ext>
                </a:extLst>
              </a:tr>
              <a:tr h="320615">
                <a:tc>
                  <a:txBody>
                    <a:bodyPr/>
                    <a:lstStyle/>
                    <a:p>
                      <a:pPr algn="l" fontAlgn="b"/>
                      <a:r>
                        <a:rPr lang="en-GB" sz="1600" b="0" i="0" u="none" strike="noStrike">
                          <a:solidFill>
                            <a:srgbClr val="000000"/>
                          </a:solidFill>
                          <a:effectLst/>
                          <a:latin typeface="+mn-lt"/>
                        </a:rPr>
                        <a:t>Managers and proprieters in other services n.e.c.</a:t>
                      </a:r>
                    </a:p>
                  </a:txBody>
                  <a:tcPr marL="6350" marR="6350" marT="6350" marB="0" anchor="ctr">
                    <a:lnL w="12700" cap="flat" cmpd="sng" algn="ctr">
                      <a:solidFill>
                        <a:srgbClr val="2FA39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406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206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34</a:t>
                      </a:r>
                    </a:p>
                  </a:txBody>
                  <a:tcPr marL="6350" marR="6350" marT="6350" marB="0" anchor="ctr">
                    <a:lnL w="12700" cap="flat" cmpd="sng" algn="ctr">
                      <a:noFill/>
                      <a:prstDash val="solid"/>
                      <a:round/>
                      <a:headEnd type="none" w="med" len="med"/>
                      <a:tailEnd type="none" w="med" len="med"/>
                    </a:lnL>
                    <a:lnR w="12700" cap="flat" cmpd="sng" algn="ctr">
                      <a:solidFill>
                        <a:srgbClr val="2FA390"/>
                      </a:solidFill>
                      <a:prstDash val="solid"/>
                      <a:round/>
                      <a:headEnd type="none" w="med" len="med"/>
                      <a:tailEnd type="none" w="med" len="med"/>
                    </a:lnR>
                    <a:lnT w="12700" cap="flat" cmpd="sng" algn="ctr">
                      <a:solidFill>
                        <a:srgbClr val="2FA390"/>
                      </a:solidFill>
                      <a:prstDash val="solid"/>
                      <a:round/>
                      <a:headEnd type="none" w="med" len="med"/>
                      <a:tailEnd type="none" w="med" len="med"/>
                    </a:lnT>
                    <a:lnB w="12700" cap="flat" cmpd="sng" algn="ctr">
                      <a:solidFill>
                        <a:srgbClr val="2FA390"/>
                      </a:solidFill>
                      <a:prstDash val="solid"/>
                      <a:round/>
                      <a:headEnd type="none" w="med" len="med"/>
                      <a:tailEnd type="none" w="med" len="med"/>
                    </a:lnB>
                  </a:tcPr>
                </a:tc>
                <a:extLst>
                  <a:ext uri="{0D108BD9-81ED-4DB2-BD59-A6C34878D82A}">
                    <a16:rowId xmlns:a16="http://schemas.microsoft.com/office/drawing/2014/main" val="843053040"/>
                  </a:ext>
                </a:extLst>
              </a:tr>
            </a:tbl>
          </a:graphicData>
        </a:graphic>
      </p:graphicFrame>
      <p:sp>
        <p:nvSpPr>
          <p:cNvPr id="6" name="Hexagon 5">
            <a:extLst>
              <a:ext uri="{FF2B5EF4-FFF2-40B4-BE49-F238E27FC236}">
                <a16:creationId xmlns:a16="http://schemas.microsoft.com/office/drawing/2014/main" id="{7F33E627-1DF9-CE92-834A-BE69748EBF72}"/>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2FA390"/>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7" name="Graphic 6">
            <a:extLst>
              <a:ext uri="{FF2B5EF4-FFF2-40B4-BE49-F238E27FC236}">
                <a16:creationId xmlns:a16="http://schemas.microsoft.com/office/drawing/2014/main" id="{98682E64-4277-6EFF-F3A1-ECD92CD275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8" name="Slide Number Placeholder 7">
            <a:extLst>
              <a:ext uri="{FF2B5EF4-FFF2-40B4-BE49-F238E27FC236}">
                <a16:creationId xmlns:a16="http://schemas.microsoft.com/office/drawing/2014/main" id="{889DC086-CA82-0C17-FA33-658043B16CFA}"/>
              </a:ext>
            </a:extLst>
          </p:cNvPr>
          <p:cNvSpPr>
            <a:spLocks noGrp="1"/>
          </p:cNvSpPr>
          <p:nvPr>
            <p:ph type="sldNum" sz="quarter" idx="12"/>
          </p:nvPr>
        </p:nvSpPr>
        <p:spPr/>
        <p:txBody>
          <a:bodyPr/>
          <a:lstStyle/>
          <a:p>
            <a:fld id="{CEDEF9C1-0071-4D4A-89AA-0CC05A8019E4}" type="slidenum">
              <a:rPr lang="en-US" smtClean="0"/>
              <a:t>43</a:t>
            </a:fld>
            <a:endParaRPr lang="en-US"/>
          </a:p>
        </p:txBody>
      </p:sp>
    </p:spTree>
    <p:extLst>
      <p:ext uri="{BB962C8B-B14F-4D97-AF65-F5344CB8AC3E}">
        <p14:creationId xmlns:p14="http://schemas.microsoft.com/office/powerpoint/2010/main" val="3711225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ECDE-8ED4-3B81-879E-B20C9D9FF442}"/>
              </a:ext>
            </a:extLst>
          </p:cNvPr>
          <p:cNvSpPr>
            <a:spLocks noGrp="1"/>
          </p:cNvSpPr>
          <p:nvPr>
            <p:ph type="title" idx="4294967295"/>
          </p:nvPr>
        </p:nvSpPr>
        <p:spPr>
          <a:xfrm>
            <a:off x="451884" y="387568"/>
            <a:ext cx="11288229" cy="698499"/>
          </a:xfrm>
          <a:prstGeom prst="rect">
            <a:avLst/>
          </a:prstGeom>
          <a:solidFill>
            <a:srgbClr val="2FA39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Work &amp; Labour Market - Skills</a:t>
            </a:r>
          </a:p>
        </p:txBody>
      </p:sp>
      <p:sp>
        <p:nvSpPr>
          <p:cNvPr id="4" name="TextBox 3">
            <a:extLst>
              <a:ext uri="{FF2B5EF4-FFF2-40B4-BE49-F238E27FC236}">
                <a16:creationId xmlns:a16="http://schemas.microsoft.com/office/drawing/2014/main" id="{44FB6E5D-4797-94A9-EFF9-238239C92C1C}"/>
              </a:ext>
            </a:extLst>
          </p:cNvPr>
          <p:cNvSpPr txBox="1"/>
          <p:nvPr/>
        </p:nvSpPr>
        <p:spPr>
          <a:xfrm>
            <a:off x="1729835" y="1088729"/>
            <a:ext cx="8732326" cy="400110"/>
          </a:xfrm>
          <a:prstGeom prst="rect">
            <a:avLst/>
          </a:prstGeom>
          <a:noFill/>
        </p:spPr>
        <p:txBody>
          <a:bodyPr wrap="square">
            <a:spAutoFit/>
          </a:bodyPr>
          <a:lstStyle/>
          <a:p>
            <a:pPr algn="ctr"/>
            <a:r>
              <a:rPr lang="en-GB" sz="2000">
                <a:solidFill>
                  <a:srgbClr val="333333"/>
                </a:solidFill>
              </a:rPr>
              <a:t>Top specialised and common skills in job adverts in Slough (Oct – Dec 2022)</a:t>
            </a:r>
          </a:p>
        </p:txBody>
      </p:sp>
      <p:sp>
        <p:nvSpPr>
          <p:cNvPr id="6" name="Hexagon 5">
            <a:extLst>
              <a:ext uri="{FF2B5EF4-FFF2-40B4-BE49-F238E27FC236}">
                <a16:creationId xmlns:a16="http://schemas.microsoft.com/office/drawing/2014/main" id="{7F33E627-1DF9-CE92-834A-BE69748EBF72}"/>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2FA390"/>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7" name="Graphic 6">
            <a:extLst>
              <a:ext uri="{FF2B5EF4-FFF2-40B4-BE49-F238E27FC236}">
                <a16:creationId xmlns:a16="http://schemas.microsoft.com/office/drawing/2014/main" id="{98682E64-4277-6EFF-F3A1-ECD92CD275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graphicFrame>
        <p:nvGraphicFramePr>
          <p:cNvPr id="8" name="Chart 7" descr="A bar chart comparing the top specialised skills by frequency in profiles and frequency in postings. The largest gap is for Finance, which appears in 8% of postings and 4% of profiles.">
            <a:extLst>
              <a:ext uri="{FF2B5EF4-FFF2-40B4-BE49-F238E27FC236}">
                <a16:creationId xmlns:a16="http://schemas.microsoft.com/office/drawing/2014/main" id="{F2AFCE96-733C-E3F1-F160-D215F1912B29}"/>
              </a:ext>
            </a:extLst>
          </p:cNvPr>
          <p:cNvGraphicFramePr>
            <a:graphicFrameLocks/>
          </p:cNvGraphicFramePr>
          <p:nvPr>
            <p:extLst>
              <p:ext uri="{D42A27DB-BD31-4B8C-83A1-F6EECF244321}">
                <p14:modId xmlns:p14="http://schemas.microsoft.com/office/powerpoint/2010/main" val="447762957"/>
              </p:ext>
            </p:extLst>
          </p:nvPr>
        </p:nvGraphicFramePr>
        <p:xfrm>
          <a:off x="662470" y="1629002"/>
          <a:ext cx="5307887" cy="50385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descr="A bar chart comparing the top common skills by frequency in profiles and frequency in postings. The largest gap is for communications, which appears in 29% of postings and 5% of profiles.">
            <a:extLst>
              <a:ext uri="{FF2B5EF4-FFF2-40B4-BE49-F238E27FC236}">
                <a16:creationId xmlns:a16="http://schemas.microsoft.com/office/drawing/2014/main" id="{39784F36-D477-5F59-96FC-E602A0AFF3EF}"/>
              </a:ext>
            </a:extLst>
          </p:cNvPr>
          <p:cNvGraphicFramePr>
            <a:graphicFrameLocks/>
          </p:cNvGraphicFramePr>
          <p:nvPr>
            <p:extLst>
              <p:ext uri="{D42A27DB-BD31-4B8C-83A1-F6EECF244321}">
                <p14:modId xmlns:p14="http://schemas.microsoft.com/office/powerpoint/2010/main" val="1367641807"/>
              </p:ext>
            </p:extLst>
          </p:nvPr>
        </p:nvGraphicFramePr>
        <p:xfrm>
          <a:off x="6221639" y="1629002"/>
          <a:ext cx="5307887" cy="5038531"/>
        </p:xfrm>
        <a:graphic>
          <a:graphicData uri="http://schemas.openxmlformats.org/drawingml/2006/chart">
            <c:chart xmlns:c="http://schemas.openxmlformats.org/drawingml/2006/chart" xmlns:r="http://schemas.openxmlformats.org/officeDocument/2006/relationships" r:id="rId6"/>
          </a:graphicData>
        </a:graphic>
      </p:graphicFrame>
      <p:sp>
        <p:nvSpPr>
          <p:cNvPr id="5" name="Slide Number Placeholder 4">
            <a:extLst>
              <a:ext uri="{FF2B5EF4-FFF2-40B4-BE49-F238E27FC236}">
                <a16:creationId xmlns:a16="http://schemas.microsoft.com/office/drawing/2014/main" id="{EBA03CCA-59CE-65EB-D334-A4D246BFF94E}"/>
              </a:ext>
            </a:extLst>
          </p:cNvPr>
          <p:cNvSpPr>
            <a:spLocks noGrp="1"/>
          </p:cNvSpPr>
          <p:nvPr>
            <p:ph type="sldNum" sz="quarter" idx="12"/>
          </p:nvPr>
        </p:nvSpPr>
        <p:spPr/>
        <p:txBody>
          <a:bodyPr/>
          <a:lstStyle/>
          <a:p>
            <a:fld id="{CEDEF9C1-0071-4D4A-89AA-0CC05A8019E4}" type="slidenum">
              <a:rPr lang="en-US" smtClean="0"/>
              <a:t>44</a:t>
            </a:fld>
            <a:endParaRPr lang="en-US"/>
          </a:p>
        </p:txBody>
      </p:sp>
    </p:spTree>
    <p:extLst>
      <p:ext uri="{BB962C8B-B14F-4D97-AF65-F5344CB8AC3E}">
        <p14:creationId xmlns:p14="http://schemas.microsoft.com/office/powerpoint/2010/main" val="3974494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962F62D-135E-4B6C-16A7-88E5315582A5}"/>
              </a:ext>
              <a:ext uri="{C183D7F6-B498-43B3-948B-1728B52AA6E4}">
                <adec:decorative xmlns:adec="http://schemas.microsoft.com/office/drawing/2017/decorative" val="1"/>
              </a:ext>
            </a:extLst>
          </p:cNvPr>
          <p:cNvGrpSpPr/>
          <p:nvPr/>
        </p:nvGrpSpPr>
        <p:grpSpPr>
          <a:xfrm>
            <a:off x="3137336" y="327025"/>
            <a:ext cx="5917327" cy="6203949"/>
            <a:chOff x="3137336" y="327025"/>
            <a:chExt cx="5917327" cy="6203949"/>
          </a:xfrm>
        </p:grpSpPr>
        <p:sp>
          <p:nvSpPr>
            <p:cNvPr id="5" name="Freeform: Shape 4">
              <a:extLst>
                <a:ext uri="{FF2B5EF4-FFF2-40B4-BE49-F238E27FC236}">
                  <a16:creationId xmlns:a16="http://schemas.microsoft.com/office/drawing/2014/main" id="{6F6063F0-A167-CC8A-F6FA-0DF50686605F}"/>
                </a:ext>
              </a:extLst>
            </p:cNvPr>
            <p:cNvSpPr/>
            <p:nvPr/>
          </p:nvSpPr>
          <p:spPr>
            <a:xfrm>
              <a:off x="4823774" y="2328419"/>
              <a:ext cx="2543859" cy="2200541"/>
            </a:xfrm>
            <a:custGeom>
              <a:avLst/>
              <a:gdLst>
                <a:gd name="connsiteX0" fmla="*/ 0 w 2543859"/>
                <a:gd name="connsiteY0" fmla="*/ 1100271 h 2200541"/>
                <a:gd name="connsiteX1" fmla="*/ 628695 w 2543859"/>
                <a:gd name="connsiteY1" fmla="*/ 1 h 2200541"/>
                <a:gd name="connsiteX2" fmla="*/ 1915164 w 2543859"/>
                <a:gd name="connsiteY2" fmla="*/ 1 h 2200541"/>
                <a:gd name="connsiteX3" fmla="*/ 2543859 w 2543859"/>
                <a:gd name="connsiteY3" fmla="*/ 1100271 h 2200541"/>
                <a:gd name="connsiteX4" fmla="*/ 1915164 w 2543859"/>
                <a:gd name="connsiteY4" fmla="*/ 2200540 h 2200541"/>
                <a:gd name="connsiteX5" fmla="*/ 628695 w 2543859"/>
                <a:gd name="connsiteY5" fmla="*/ 2200540 h 2200541"/>
                <a:gd name="connsiteX6" fmla="*/ 0 w 2543859"/>
                <a:gd name="connsiteY6" fmla="*/ 1100271 h 220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859" h="2200541">
                  <a:moveTo>
                    <a:pt x="0" y="1100271"/>
                  </a:moveTo>
                  <a:lnTo>
                    <a:pt x="628695" y="1"/>
                  </a:lnTo>
                  <a:lnTo>
                    <a:pt x="1915164" y="1"/>
                  </a:lnTo>
                  <a:lnTo>
                    <a:pt x="2543859" y="1100271"/>
                  </a:lnTo>
                  <a:lnTo>
                    <a:pt x="1915164" y="2200540"/>
                  </a:lnTo>
                  <a:lnTo>
                    <a:pt x="628695" y="2200540"/>
                  </a:lnTo>
                  <a:lnTo>
                    <a:pt x="0" y="110027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4413" tIns="387520" rIns="444413" bIns="387520" numCol="1" spcCol="1270" anchor="ctr" anchorCtr="0">
              <a:noAutofit/>
            </a:bodyPr>
            <a:lstStyle/>
            <a:p>
              <a:pPr marL="0" lvl="0" indent="0" algn="ctr" defTabSz="800100">
                <a:lnSpc>
                  <a:spcPct val="90000"/>
                </a:lnSpc>
                <a:spcBef>
                  <a:spcPct val="0"/>
                </a:spcBef>
                <a:spcAft>
                  <a:spcPct val="35000"/>
                </a:spcAft>
                <a:buNone/>
              </a:pPr>
              <a:r>
                <a:rPr lang="en-GB" sz="1800" kern="1200"/>
                <a:t>Health &amp; Wellbeing</a:t>
              </a:r>
            </a:p>
          </p:txBody>
        </p:sp>
        <p:sp>
          <p:nvSpPr>
            <p:cNvPr id="6" name="Hexagon 5">
              <a:extLst>
                <a:ext uri="{FF2B5EF4-FFF2-40B4-BE49-F238E27FC236}">
                  <a16:creationId xmlns:a16="http://schemas.microsoft.com/office/drawing/2014/main" id="{3DB80D29-9EC7-F3B8-197A-C03516998ADB}"/>
                </a:ext>
              </a:extLst>
            </p:cNvPr>
            <p:cNvSpPr/>
            <p:nvPr/>
          </p:nvSpPr>
          <p:spPr>
            <a:xfrm>
              <a:off x="6416719" y="1275608"/>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8E6C696E-D335-6175-A86A-A2B1E6B47EEE}"/>
                </a:ext>
              </a:extLst>
            </p:cNvPr>
            <p:cNvSpPr/>
            <p:nvPr/>
          </p:nvSpPr>
          <p:spPr>
            <a:xfrm>
              <a:off x="5058100" y="327025"/>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Built &amp; natural environment</a:t>
              </a:r>
            </a:p>
          </p:txBody>
        </p:sp>
        <p:sp>
          <p:nvSpPr>
            <p:cNvPr id="8" name="Hexagon 7">
              <a:extLst>
                <a:ext uri="{FF2B5EF4-FFF2-40B4-BE49-F238E27FC236}">
                  <a16:creationId xmlns:a16="http://schemas.microsoft.com/office/drawing/2014/main" id="{EE346E08-5534-609D-F394-6FB25A26E8F7}"/>
                </a:ext>
              </a:extLst>
            </p:cNvPr>
            <p:cNvSpPr/>
            <p:nvPr/>
          </p:nvSpPr>
          <p:spPr>
            <a:xfrm>
              <a:off x="7536869" y="2821633"/>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21EE0A15-2250-19E5-300C-D98D652FD426}"/>
                </a:ext>
              </a:extLst>
            </p:cNvPr>
            <p:cNvSpPr/>
            <p:nvPr/>
          </p:nvSpPr>
          <p:spPr>
            <a:xfrm>
              <a:off x="6969989" y="1436291"/>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Work &amp; Labour Market</a:t>
              </a:r>
            </a:p>
          </p:txBody>
        </p:sp>
        <p:sp>
          <p:nvSpPr>
            <p:cNvPr id="10" name="Hexagon 9">
              <a:extLst>
                <a:ext uri="{FF2B5EF4-FFF2-40B4-BE49-F238E27FC236}">
                  <a16:creationId xmlns:a16="http://schemas.microsoft.com/office/drawing/2014/main" id="{D695AE09-44E8-6B18-DAC4-A4634B740673}"/>
                </a:ext>
              </a:extLst>
            </p:cNvPr>
            <p:cNvSpPr/>
            <p:nvPr/>
          </p:nvSpPr>
          <p:spPr>
            <a:xfrm>
              <a:off x="6758740" y="4566804"/>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Hexagon 11">
              <a:extLst>
                <a:ext uri="{FF2B5EF4-FFF2-40B4-BE49-F238E27FC236}">
                  <a16:creationId xmlns:a16="http://schemas.microsoft.com/office/drawing/2014/main" id="{D4F5D69C-2072-0DFB-7A0B-FBEB17F9DDA5}"/>
                </a:ext>
              </a:extLst>
            </p:cNvPr>
            <p:cNvSpPr/>
            <p:nvPr/>
          </p:nvSpPr>
          <p:spPr>
            <a:xfrm>
              <a:off x="4828508" y="4747959"/>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0BAB4040-90C7-D027-2D0C-99166D20E28A}"/>
                </a:ext>
              </a:extLst>
            </p:cNvPr>
            <p:cNvSpPr/>
            <p:nvPr/>
          </p:nvSpPr>
          <p:spPr>
            <a:xfrm>
              <a:off x="5058100" y="4727486"/>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Income</a:t>
              </a:r>
            </a:p>
          </p:txBody>
        </p:sp>
        <p:sp>
          <p:nvSpPr>
            <p:cNvPr id="14" name="Hexagon 13">
              <a:extLst>
                <a:ext uri="{FF2B5EF4-FFF2-40B4-BE49-F238E27FC236}">
                  <a16:creationId xmlns:a16="http://schemas.microsoft.com/office/drawing/2014/main" id="{847FEC75-ED92-3C5A-3C32-16F6AA5DE881}"/>
                </a:ext>
              </a:extLst>
            </p:cNvPr>
            <p:cNvSpPr/>
            <p:nvPr/>
          </p:nvSpPr>
          <p:spPr>
            <a:xfrm>
              <a:off x="3690014" y="3202555"/>
              <a:ext cx="959790" cy="826986"/>
            </a:xfrm>
            <a:prstGeom prst="hexagon">
              <a:avLst>
                <a:gd name="adj" fmla="val 28900"/>
                <a:gd name="vf" fmla="val 115470"/>
              </a:avLst>
            </a:prstGeom>
            <a:solidFill>
              <a:schemeClr val="bg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E1797129-F674-5BC9-528A-FD87FB75E2F0}"/>
                </a:ext>
              </a:extLst>
            </p:cNvPr>
            <p:cNvSpPr/>
            <p:nvPr/>
          </p:nvSpPr>
          <p:spPr>
            <a:xfrm>
              <a:off x="3137336" y="3618220"/>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Crime</a:t>
              </a:r>
            </a:p>
          </p:txBody>
        </p:sp>
        <p:sp>
          <p:nvSpPr>
            <p:cNvPr id="16" name="Freeform: Shape 15">
              <a:extLst>
                <a:ext uri="{FF2B5EF4-FFF2-40B4-BE49-F238E27FC236}">
                  <a16:creationId xmlns:a16="http://schemas.microsoft.com/office/drawing/2014/main" id="{F1AD2A91-F8E7-C695-5597-1AE0B62E5300}"/>
                </a:ext>
              </a:extLst>
            </p:cNvPr>
            <p:cNvSpPr/>
            <p:nvPr/>
          </p:nvSpPr>
          <p:spPr>
            <a:xfrm>
              <a:off x="3137336" y="1433809"/>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Education</a:t>
              </a:r>
            </a:p>
          </p:txBody>
        </p:sp>
      </p:grpSp>
      <p:sp>
        <p:nvSpPr>
          <p:cNvPr id="4" name="Slide Number Placeholder 3">
            <a:extLst>
              <a:ext uri="{FF2B5EF4-FFF2-40B4-BE49-F238E27FC236}">
                <a16:creationId xmlns:a16="http://schemas.microsoft.com/office/drawing/2014/main" id="{6A547806-3721-55A7-00BB-C3EF061F547C}"/>
              </a:ext>
            </a:extLst>
          </p:cNvPr>
          <p:cNvSpPr>
            <a:spLocks noGrp="1"/>
          </p:cNvSpPr>
          <p:nvPr>
            <p:ph type="sldNum" sz="quarter" idx="12"/>
          </p:nvPr>
        </p:nvSpPr>
        <p:spPr/>
        <p:txBody>
          <a:bodyPr/>
          <a:lstStyle/>
          <a:p>
            <a:fld id="{CEDEF9C1-0071-4D4A-89AA-0CC05A8019E4}" type="slidenum">
              <a:rPr lang="en-US" smtClean="0"/>
              <a:t>45</a:t>
            </a:fld>
            <a:endParaRPr lang="en-US"/>
          </a:p>
        </p:txBody>
      </p:sp>
      <p:sp>
        <p:nvSpPr>
          <p:cNvPr id="11" name="Title 10">
            <a:extLst>
              <a:ext uri="{FF2B5EF4-FFF2-40B4-BE49-F238E27FC236}">
                <a16:creationId xmlns:a16="http://schemas.microsoft.com/office/drawing/2014/main" id="{D928889A-0123-E608-01D8-D8757CB56A4D}"/>
              </a:ext>
            </a:extLst>
          </p:cNvPr>
          <p:cNvSpPr>
            <a:spLocks noGrp="1"/>
          </p:cNvSpPr>
          <p:nvPr>
            <p:ph type="title" idx="4294967295"/>
          </p:nvPr>
        </p:nvSpPr>
        <p:spPr>
          <a:xfrm>
            <a:off x="6969989" y="3616979"/>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rgbClr val="009AB4"/>
          </a:solidFill>
          <a:ln w="12700" cap="flat" cmpd="sng" algn="ctr">
            <a:solidFill>
              <a:schemeClr val="lt1">
                <a:hueOff val="0"/>
                <a:satOff val="0"/>
                <a:lumOff val="0"/>
                <a:alphaOff val="0"/>
              </a:schemeClr>
            </a:solidFill>
            <a:prstDash val="solid"/>
            <a:miter lim="800000"/>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368335" tIns="321736" rIns="368335" bIns="321736" numCol="1" spcCol="1270" rtlCol="0" fromWordArt="0" anchor="ctr" anchorCtr="0" forceAA="0" compatLnSpc="1">
            <a:prstTxWarp prst="textNoShape">
              <a:avLst/>
            </a:prstTxWarp>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chemeClr val="lt1"/>
                </a:solidFill>
                <a:effectLst/>
                <a:uLnTx/>
                <a:uFillTx/>
                <a:latin typeface="+mn-lt"/>
                <a:ea typeface="+mn-ea"/>
                <a:cs typeface="+mn-cs"/>
              </a:rPr>
              <a:t>Vulnerability</a:t>
            </a:r>
          </a:p>
        </p:txBody>
      </p:sp>
    </p:spTree>
    <p:extLst>
      <p:ext uri="{BB962C8B-B14F-4D97-AF65-F5344CB8AC3E}">
        <p14:creationId xmlns:p14="http://schemas.microsoft.com/office/powerpoint/2010/main" val="745077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rgbClr val="009AB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Vulnerability – Family income, fuel poverty &amp; loneliness</a:t>
            </a:r>
          </a:p>
        </p:txBody>
      </p:sp>
      <p:sp>
        <p:nvSpPr>
          <p:cNvPr id="3" name="TextBox 2">
            <a:extLst>
              <a:ext uri="{FF2B5EF4-FFF2-40B4-BE49-F238E27FC236}">
                <a16:creationId xmlns:a16="http://schemas.microsoft.com/office/drawing/2014/main" id="{890FB8BA-A4CA-82BF-7A05-67D9EF9364F5}"/>
              </a:ext>
            </a:extLst>
          </p:cNvPr>
          <p:cNvSpPr txBox="1"/>
          <p:nvPr/>
        </p:nvSpPr>
        <p:spPr>
          <a:xfrm>
            <a:off x="6958098" y="1358742"/>
            <a:ext cx="5078731" cy="5078313"/>
          </a:xfrm>
          <a:prstGeom prst="rect">
            <a:avLst/>
          </a:prstGeom>
          <a:noFill/>
        </p:spPr>
        <p:txBody>
          <a:bodyPr wrap="square" lIns="91440" tIns="45720" rIns="91440" bIns="45720" rtlCol="0" anchor="t">
            <a:spAutoFit/>
          </a:bodyPr>
          <a:lstStyle/>
          <a:p>
            <a:r>
              <a:rPr lang="en-GB" i="0">
                <a:solidFill>
                  <a:srgbClr val="333333"/>
                </a:solidFill>
                <a:effectLst/>
                <a:latin typeface="+mn-lt"/>
                <a:ea typeface="+mn-ea"/>
                <a:cs typeface="+mn-cs"/>
              </a:rPr>
              <a:t>Slough has the highest proportions of children in relative and absolute low income </a:t>
            </a:r>
            <a:r>
              <a:rPr lang="en-GB">
                <a:solidFill>
                  <a:srgbClr val="333333"/>
                </a:solidFill>
              </a:rPr>
              <a:t>families and </a:t>
            </a:r>
            <a:r>
              <a:rPr lang="en-GB" i="0">
                <a:solidFill>
                  <a:srgbClr val="333333"/>
                </a:solidFill>
                <a:effectLst/>
                <a:latin typeface="+mn-lt"/>
                <a:ea typeface="+mn-ea"/>
                <a:cs typeface="+mn-cs"/>
              </a:rPr>
              <a:t>pensioners in poverty</a:t>
            </a:r>
            <a:r>
              <a:rPr lang="en-GB">
                <a:solidFill>
                  <a:srgbClr val="333333"/>
                </a:solidFill>
              </a:rPr>
              <a:t> </a:t>
            </a:r>
            <a:r>
              <a:rPr lang="en-GB" i="0">
                <a:solidFill>
                  <a:srgbClr val="333333"/>
                </a:solidFill>
                <a:effectLst/>
                <a:latin typeface="+mn-lt"/>
                <a:ea typeface="+mn-ea"/>
                <a:cs typeface="+mn-cs"/>
              </a:rPr>
              <a:t>in Berkshire and </a:t>
            </a:r>
            <a:r>
              <a:rPr lang="en-GB">
                <a:solidFill>
                  <a:srgbClr val="333333"/>
                </a:solidFill>
              </a:rPr>
              <a:t>has higher proportions than the South East and England averages.</a:t>
            </a:r>
          </a:p>
          <a:p>
            <a:endParaRPr lang="en-GB" i="0">
              <a:solidFill>
                <a:srgbClr val="333333"/>
              </a:solidFill>
              <a:effectLst/>
              <a:latin typeface="+mn-lt"/>
              <a:ea typeface="+mn-ea"/>
              <a:cs typeface="+mn-cs"/>
            </a:endParaRPr>
          </a:p>
          <a:p>
            <a:r>
              <a:rPr lang="en-GB">
                <a:solidFill>
                  <a:srgbClr val="333333"/>
                </a:solidFill>
              </a:rPr>
              <a:t>5,180 households were estimated to live in fuel poverty in 2020. Analysis from Frimley Health and Care estimates a significantly higher proportion of the population is at risk.</a:t>
            </a:r>
          </a:p>
          <a:p>
            <a:endParaRPr lang="en-GB" sz="1800" i="0">
              <a:solidFill>
                <a:srgbClr val="333333"/>
              </a:solidFill>
              <a:effectLst/>
              <a:latin typeface="+mn-lt"/>
              <a:ea typeface="+mn-ea"/>
              <a:cs typeface="+mn-cs"/>
            </a:endParaRPr>
          </a:p>
          <a:p>
            <a:r>
              <a:rPr lang="en-GB">
                <a:solidFill>
                  <a:srgbClr val="333333"/>
                </a:solidFill>
              </a:rPr>
              <a:t>Slough scored as more vulnerable than the South East average but less than the England average </a:t>
            </a:r>
            <a:r>
              <a:rPr lang="en-GB" i="0">
                <a:solidFill>
                  <a:srgbClr val="333333"/>
                </a:solidFill>
                <a:effectLst/>
                <a:latin typeface="+mn-lt"/>
                <a:ea typeface="+mn-ea"/>
                <a:cs typeface="+mn-cs"/>
              </a:rPr>
              <a:t>on the Hardship Fund Vulnerability Index</a:t>
            </a:r>
            <a:r>
              <a:rPr lang="en-GB">
                <a:solidFill>
                  <a:srgbClr val="333333"/>
                </a:solidFill>
              </a:rPr>
              <a:t>.</a:t>
            </a:r>
            <a:endParaRPr lang="en-GB" i="0">
              <a:solidFill>
                <a:srgbClr val="333333"/>
              </a:solidFill>
              <a:effectLst/>
              <a:latin typeface="+mn-lt"/>
              <a:ea typeface="+mn-ea"/>
              <a:cs typeface="+mn-cs"/>
            </a:endParaRPr>
          </a:p>
          <a:p>
            <a:endParaRPr lang="en-GB">
              <a:solidFill>
                <a:srgbClr val="333333"/>
              </a:solidFill>
            </a:endParaRPr>
          </a:p>
          <a:p>
            <a:r>
              <a:rPr lang="en-GB">
                <a:solidFill>
                  <a:srgbClr val="333333"/>
                </a:solidFill>
              </a:rPr>
              <a:t>Slough has a higher rate of loneliness than the South East and England averages.</a:t>
            </a:r>
            <a:endParaRPr lang="en-GB" i="0">
              <a:solidFill>
                <a:srgbClr val="333333"/>
              </a:solidFill>
              <a:effectLst/>
              <a:latin typeface="+mn-lt"/>
              <a:ea typeface="+mn-ea"/>
              <a:cs typeface="+mn-cs"/>
            </a:endParaRP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009AB4"/>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4" name="Graphic 3">
            <a:extLst>
              <a:ext uri="{FF2B5EF4-FFF2-40B4-BE49-F238E27FC236}">
                <a16:creationId xmlns:a16="http://schemas.microsoft.com/office/drawing/2014/main" id="{A99DC320-D76D-967E-41FC-9751813D42F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graphicFrame>
        <p:nvGraphicFramePr>
          <p:cNvPr id="5" name="Table 4">
            <a:extLst>
              <a:ext uri="{FF2B5EF4-FFF2-40B4-BE49-F238E27FC236}">
                <a16:creationId xmlns:a16="http://schemas.microsoft.com/office/drawing/2014/main" id="{0BF27C90-0C79-FA0C-9410-1223FD0BF440}"/>
              </a:ext>
            </a:extLst>
          </p:cNvPr>
          <p:cNvGraphicFramePr>
            <a:graphicFrameLocks noGrp="1"/>
          </p:cNvGraphicFramePr>
          <p:nvPr>
            <p:extLst>
              <p:ext uri="{D42A27DB-BD31-4B8C-83A1-F6EECF244321}">
                <p14:modId xmlns:p14="http://schemas.microsoft.com/office/powerpoint/2010/main" val="768561289"/>
              </p:ext>
            </p:extLst>
          </p:nvPr>
        </p:nvGraphicFramePr>
        <p:xfrm>
          <a:off x="356883" y="1539239"/>
          <a:ext cx="6421354" cy="4571999"/>
        </p:xfrm>
        <a:graphic>
          <a:graphicData uri="http://schemas.openxmlformats.org/drawingml/2006/table">
            <a:tbl>
              <a:tblPr firstRow="1">
                <a:tableStyleId>{F2DE63D5-997A-4646-A377-4702673A728D}</a:tableStyleId>
              </a:tblPr>
              <a:tblGrid>
                <a:gridCol w="3128107">
                  <a:extLst>
                    <a:ext uri="{9D8B030D-6E8A-4147-A177-3AD203B41FA5}">
                      <a16:colId xmlns:a16="http://schemas.microsoft.com/office/drawing/2014/main" val="1886531927"/>
                    </a:ext>
                  </a:extLst>
                </a:gridCol>
                <a:gridCol w="1097749">
                  <a:extLst>
                    <a:ext uri="{9D8B030D-6E8A-4147-A177-3AD203B41FA5}">
                      <a16:colId xmlns:a16="http://schemas.microsoft.com/office/drawing/2014/main" val="3159632437"/>
                    </a:ext>
                  </a:extLst>
                </a:gridCol>
                <a:gridCol w="1097749">
                  <a:extLst>
                    <a:ext uri="{9D8B030D-6E8A-4147-A177-3AD203B41FA5}">
                      <a16:colId xmlns:a16="http://schemas.microsoft.com/office/drawing/2014/main" val="787243470"/>
                    </a:ext>
                  </a:extLst>
                </a:gridCol>
                <a:gridCol w="1097749">
                  <a:extLst>
                    <a:ext uri="{9D8B030D-6E8A-4147-A177-3AD203B41FA5}">
                      <a16:colId xmlns:a16="http://schemas.microsoft.com/office/drawing/2014/main" val="3555858026"/>
                    </a:ext>
                  </a:extLst>
                </a:gridCol>
              </a:tblGrid>
              <a:tr h="474262">
                <a:tc>
                  <a:txBody>
                    <a:bodyPr/>
                    <a:lstStyle/>
                    <a:p>
                      <a:pPr algn="l" fontAlgn="b"/>
                      <a:endParaRPr lang="en-GB" sz="1600" b="1" i="0" u="none" strike="noStrike" dirty="0">
                        <a:solidFill>
                          <a:schemeClr val="bg1"/>
                        </a:solidFill>
                        <a:effectLst/>
                        <a:latin typeface="+mn-lt"/>
                      </a:endParaRP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u="none" strike="noStrike" dirty="0">
                          <a:solidFill>
                            <a:schemeClr val="bg1"/>
                          </a:solidFill>
                          <a:effectLst/>
                          <a:latin typeface="+mn-lt"/>
                        </a:rPr>
                        <a:t>Slough</a:t>
                      </a:r>
                      <a:endParaRPr lang="en-GB" sz="1600" b="1" i="0" u="none" strike="noStrike" dirty="0">
                        <a:solidFill>
                          <a:schemeClr val="bg1"/>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i="0" u="none" strike="noStrike" dirty="0">
                          <a:solidFill>
                            <a:schemeClr val="bg1"/>
                          </a:solidFill>
                          <a:effectLst/>
                          <a:latin typeface="+mn-lt"/>
                        </a:rPr>
                        <a:t>South East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u="none" strike="noStrike" dirty="0">
                          <a:solidFill>
                            <a:schemeClr val="bg1"/>
                          </a:solidFill>
                          <a:effectLst/>
                          <a:latin typeface="+mn-lt"/>
                        </a:rPr>
                        <a:t>England</a:t>
                      </a:r>
                      <a:endParaRPr lang="en-GB" sz="1600" b="1" i="0" u="none" strike="noStrike" dirty="0">
                        <a:solidFill>
                          <a:schemeClr val="bg1"/>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extLst>
                  <a:ext uri="{0D108BD9-81ED-4DB2-BD59-A6C34878D82A}">
                    <a16:rowId xmlns:a16="http://schemas.microsoft.com/office/drawing/2014/main" val="539376017"/>
                  </a:ext>
                </a:extLst>
              </a:tr>
              <a:tr h="528285">
                <a:tc>
                  <a:txBody>
                    <a:bodyPr/>
                    <a:lstStyle/>
                    <a:p>
                      <a:pPr algn="l" fontAlgn="b"/>
                      <a:r>
                        <a:rPr lang="en-GB" sz="1600" u="none" strike="noStrike">
                          <a:effectLst/>
                          <a:latin typeface="+mn-lt"/>
                        </a:rPr>
                        <a:t>Children in relative low income families</a:t>
                      </a:r>
                      <a:endParaRPr lang="en-GB" sz="1600" b="0" i="0" u="none" strike="noStrike">
                        <a:solidFill>
                          <a:srgbClr val="000000"/>
                        </a:solidFill>
                        <a:effectLst/>
                        <a:latin typeface="+mn-lt"/>
                      </a:endParaRP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22.9%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18.7%</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4023341815"/>
                  </a:ext>
                </a:extLst>
              </a:tr>
              <a:tr h="528285">
                <a:tc>
                  <a:txBody>
                    <a:bodyPr/>
                    <a:lstStyle/>
                    <a:p>
                      <a:pPr algn="l" fontAlgn="b"/>
                      <a:r>
                        <a:rPr lang="en-GB" sz="1600" u="none" strike="noStrike">
                          <a:effectLst/>
                          <a:latin typeface="+mn-lt"/>
                        </a:rPr>
                        <a:t>Children in absolute low income families</a:t>
                      </a:r>
                      <a:endParaRPr lang="en-GB" sz="1600" b="0" i="0" u="none" strike="noStrike">
                        <a:solidFill>
                          <a:srgbClr val="000000"/>
                        </a:solidFill>
                        <a:effectLst/>
                        <a:latin typeface="+mn-lt"/>
                      </a:endParaRP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11.6%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15.4%</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867981200"/>
                  </a:ext>
                </a:extLst>
              </a:tr>
              <a:tr h="528285">
                <a:tc>
                  <a:txBody>
                    <a:bodyPr/>
                    <a:lstStyle/>
                    <a:p>
                      <a:pPr algn="l" fontAlgn="b"/>
                      <a:r>
                        <a:rPr lang="en-GB" sz="1600" u="none" strike="noStrike">
                          <a:effectLst/>
                          <a:latin typeface="+mn-lt"/>
                        </a:rPr>
                        <a:t>Pensioners in poverty (receiving pension credit)</a:t>
                      </a:r>
                      <a:endParaRPr lang="en-GB" sz="1600" b="0" i="0" u="none" strike="noStrike">
                        <a:solidFill>
                          <a:srgbClr val="000000"/>
                        </a:solidFill>
                        <a:effectLst/>
                        <a:latin typeface="+mn-lt"/>
                      </a:endParaRP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17.7%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9.5%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11.2%</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44673343"/>
                  </a:ext>
                </a:extLst>
              </a:tr>
              <a:tr h="528285">
                <a:tc>
                  <a:txBody>
                    <a:bodyPr/>
                    <a:lstStyle/>
                    <a:p>
                      <a:pPr algn="l" fontAlgn="b"/>
                      <a:r>
                        <a:rPr lang="en-GB" sz="1600" b="0" i="0" u="none" strike="noStrike">
                          <a:solidFill>
                            <a:srgbClr val="000000"/>
                          </a:solidFill>
                          <a:effectLst/>
                          <a:latin typeface="+mn-lt"/>
                        </a:rPr>
                        <a:t>Households living in fuel poverty</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9.4%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8.5%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13.2%</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336761555"/>
                  </a:ext>
                </a:extLst>
              </a:tr>
              <a:tr h="1049780">
                <a:tc>
                  <a:txBody>
                    <a:bodyPr/>
                    <a:lstStyle/>
                    <a:p>
                      <a:pPr algn="l" fontAlgn="b"/>
                      <a:r>
                        <a:rPr lang="en-GB" sz="1600" b="0" i="0" u="none" strike="noStrike">
                          <a:solidFill>
                            <a:srgbClr val="000000"/>
                          </a:solidFill>
                          <a:effectLst/>
                          <a:latin typeface="+mn-lt"/>
                        </a:rPr>
                        <a:t>Hardship Fund Vulnerability Index score</a:t>
                      </a:r>
                    </a:p>
                    <a:p>
                      <a:pPr algn="l" fontAlgn="b"/>
                      <a:r>
                        <a:rPr lang="en-GB" sz="1600" b="0" i="0" u="none" strike="noStrike">
                          <a:solidFill>
                            <a:srgbClr val="000000"/>
                          </a:solidFill>
                          <a:effectLst/>
                          <a:latin typeface="+mn-lt"/>
                        </a:rPr>
                        <a:t>(higher score = more vulnerable)</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123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109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131</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2118858248"/>
                  </a:ext>
                </a:extLst>
              </a:tr>
              <a:tr h="934817">
                <a:tc>
                  <a:txBody>
                    <a:bodyPr/>
                    <a:lstStyle/>
                    <a:p>
                      <a:pPr algn="l" fontAlgn="b"/>
                      <a:r>
                        <a:rPr lang="en-GB" sz="1600" b="0" i="0" u="none" strike="noStrike">
                          <a:solidFill>
                            <a:srgbClr val="000000"/>
                          </a:solidFill>
                          <a:effectLst/>
                          <a:latin typeface="+mn-lt"/>
                        </a:rPr>
                        <a:t>Loneliness Index score</a:t>
                      </a:r>
                    </a:p>
                    <a:p>
                      <a:pPr algn="l" fontAlgn="b"/>
                      <a:r>
                        <a:rPr lang="en-GB" sz="1600" b="0" i="0" u="none" strike="noStrike">
                          <a:solidFill>
                            <a:srgbClr val="000000"/>
                          </a:solidFill>
                          <a:effectLst/>
                          <a:latin typeface="+mn-lt"/>
                        </a:rPr>
                        <a:t>(lower score = more loneliness)</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0.9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0.1</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1575730709"/>
                  </a:ext>
                </a:extLst>
              </a:tr>
            </a:tbl>
          </a:graphicData>
        </a:graphic>
      </p:graphicFrame>
      <p:sp>
        <p:nvSpPr>
          <p:cNvPr id="8" name="Slide Number Placeholder 7">
            <a:extLst>
              <a:ext uri="{FF2B5EF4-FFF2-40B4-BE49-F238E27FC236}">
                <a16:creationId xmlns:a16="http://schemas.microsoft.com/office/drawing/2014/main" id="{467C4798-1415-0E2A-2260-A01AC5983F20}"/>
              </a:ext>
            </a:extLst>
          </p:cNvPr>
          <p:cNvSpPr>
            <a:spLocks noGrp="1"/>
          </p:cNvSpPr>
          <p:nvPr>
            <p:ph type="sldNum" sz="quarter" idx="12"/>
          </p:nvPr>
        </p:nvSpPr>
        <p:spPr/>
        <p:txBody>
          <a:bodyPr/>
          <a:lstStyle/>
          <a:p>
            <a:fld id="{CEDEF9C1-0071-4D4A-89AA-0CC05A8019E4}" type="slidenum">
              <a:rPr lang="en-US" smtClean="0"/>
              <a:t>46</a:t>
            </a:fld>
            <a:endParaRPr lang="en-US"/>
          </a:p>
        </p:txBody>
      </p:sp>
    </p:spTree>
    <p:extLst>
      <p:ext uri="{BB962C8B-B14F-4D97-AF65-F5344CB8AC3E}">
        <p14:creationId xmlns:p14="http://schemas.microsoft.com/office/powerpoint/2010/main" val="406991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rgbClr val="009AB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Vulnerability - Homelessness</a:t>
            </a:r>
          </a:p>
        </p:txBody>
      </p:sp>
      <p:sp>
        <p:nvSpPr>
          <p:cNvPr id="5" name="TextBox 4">
            <a:extLst>
              <a:ext uri="{FF2B5EF4-FFF2-40B4-BE49-F238E27FC236}">
                <a16:creationId xmlns:a16="http://schemas.microsoft.com/office/drawing/2014/main" id="{CC91B79D-D6BF-4D5B-5C3D-9F3A70307FE1}"/>
              </a:ext>
            </a:extLst>
          </p:cNvPr>
          <p:cNvSpPr txBox="1"/>
          <p:nvPr/>
        </p:nvSpPr>
        <p:spPr>
          <a:xfrm>
            <a:off x="6292849" y="1164635"/>
            <a:ext cx="5618715" cy="5324535"/>
          </a:xfrm>
          <a:prstGeom prst="rect">
            <a:avLst/>
          </a:prstGeom>
          <a:noFill/>
        </p:spPr>
        <p:txBody>
          <a:bodyPr wrap="square">
            <a:spAutoFit/>
          </a:bodyPr>
          <a:lstStyle/>
          <a:p>
            <a:pPr>
              <a:spcAft>
                <a:spcPts val="1800"/>
              </a:spcAft>
            </a:pPr>
            <a:r>
              <a:rPr lang="en-GB" sz="2000">
                <a:solidFill>
                  <a:srgbClr val="333333"/>
                </a:solidFill>
                <a:latin typeface="Segoe UI" panose="020B0502040204020203" pitchFamily="34" charset="0"/>
                <a:ea typeface="Times New Roman" panose="02020603050405020304" pitchFamily="18" charset="0"/>
                <a:cs typeface="Segoe UI" panose="020B0502040204020203" pitchFamily="34" charset="0"/>
              </a:rPr>
              <a:t>Slough has a rising number of homeless households and people living in Temporary Accommodation.</a:t>
            </a:r>
          </a:p>
          <a:p>
            <a:pPr>
              <a:spcAft>
                <a:spcPts val="1800"/>
              </a:spcAft>
            </a:pPr>
            <a:r>
              <a:rPr lang="en-GB" sz="2000">
                <a:solidFill>
                  <a:srgbClr val="333333"/>
                </a:solidFill>
                <a:latin typeface="Segoe UI" panose="020B0502040204020203" pitchFamily="34" charset="0"/>
                <a:ea typeface="Times New Roman" panose="02020603050405020304" pitchFamily="18" charset="0"/>
                <a:cs typeface="Segoe UI" panose="020B0502040204020203" pitchFamily="34" charset="0"/>
              </a:rPr>
              <a:t>There are key challenges around housing supply stock availability and affordability. </a:t>
            </a:r>
          </a:p>
          <a:p>
            <a:pPr>
              <a:spcAft>
                <a:spcPts val="1800"/>
              </a:spcAft>
            </a:pPr>
            <a:r>
              <a:rPr lang="en-GB" sz="2000">
                <a:solidFill>
                  <a:srgbClr val="333333"/>
                </a:solidFill>
                <a:latin typeface="Segoe UI" panose="020B0502040204020203" pitchFamily="34" charset="0"/>
                <a:ea typeface="Times New Roman" panose="02020603050405020304" pitchFamily="18" charset="0"/>
                <a:cs typeface="Segoe UI" panose="020B0502040204020203" pitchFamily="34" charset="0"/>
              </a:rPr>
              <a:t>The private rented sector is being placed under pressure due to no fault evictions (section 21) and additional expense for landlords, leading many to sell.</a:t>
            </a:r>
          </a:p>
          <a:p>
            <a:pPr>
              <a:spcAft>
                <a:spcPts val="1800"/>
              </a:spcAft>
            </a:pPr>
            <a:r>
              <a:rPr lang="en-GB" sz="2000">
                <a:solidFill>
                  <a:srgbClr val="333333"/>
                </a:solidFill>
                <a:latin typeface="Segoe UI" panose="020B0502040204020203" pitchFamily="34" charset="0"/>
                <a:ea typeface="Times New Roman" panose="02020603050405020304" pitchFamily="18" charset="0"/>
                <a:cs typeface="Segoe UI" panose="020B0502040204020203" pitchFamily="34" charset="0"/>
              </a:rPr>
              <a:t>The voluntary sector are reporting a significant increase in people struggling with bills and the cost of living.</a:t>
            </a:r>
          </a:p>
          <a:p>
            <a:pPr>
              <a:spcAft>
                <a:spcPts val="1800"/>
              </a:spcAft>
            </a:pPr>
            <a:r>
              <a:rPr lang="en-GB" sz="2000">
                <a:solidFill>
                  <a:srgbClr val="333333"/>
                </a:solidFill>
                <a:latin typeface="Segoe UI" panose="020B0502040204020203" pitchFamily="34" charset="0"/>
                <a:ea typeface="Times New Roman" panose="02020603050405020304" pitchFamily="18" charset="0"/>
                <a:cs typeface="Segoe UI" panose="020B0502040204020203" pitchFamily="34" charset="0"/>
              </a:rPr>
              <a:t>Around 70% of rough sleepers in Slough currently have No Recourse to Public Funds.</a:t>
            </a:r>
          </a:p>
        </p:txBody>
      </p:sp>
      <p:graphicFrame>
        <p:nvGraphicFramePr>
          <p:cNvPr id="4" name="Table 3">
            <a:extLst>
              <a:ext uri="{FF2B5EF4-FFF2-40B4-BE49-F238E27FC236}">
                <a16:creationId xmlns:a16="http://schemas.microsoft.com/office/drawing/2014/main" id="{274FFB95-76E2-12CB-30BD-DDED93430C37}"/>
              </a:ext>
            </a:extLst>
          </p:cNvPr>
          <p:cNvGraphicFramePr>
            <a:graphicFrameLocks noGrp="1"/>
          </p:cNvGraphicFramePr>
          <p:nvPr>
            <p:extLst>
              <p:ext uri="{D42A27DB-BD31-4B8C-83A1-F6EECF244321}">
                <p14:modId xmlns:p14="http://schemas.microsoft.com/office/powerpoint/2010/main" val="288556933"/>
              </p:ext>
            </p:extLst>
          </p:nvPr>
        </p:nvGraphicFramePr>
        <p:xfrm>
          <a:off x="510541" y="1376218"/>
          <a:ext cx="5486400" cy="5057293"/>
        </p:xfrm>
        <a:graphic>
          <a:graphicData uri="http://schemas.openxmlformats.org/drawingml/2006/table">
            <a:tbl>
              <a:tblPr firstRow="1">
                <a:tableStyleId>{5C22544A-7EE6-4342-B048-85BDC9FD1C3A}</a:tableStyleId>
              </a:tblPr>
              <a:tblGrid>
                <a:gridCol w="2244200">
                  <a:extLst>
                    <a:ext uri="{9D8B030D-6E8A-4147-A177-3AD203B41FA5}">
                      <a16:colId xmlns:a16="http://schemas.microsoft.com/office/drawing/2014/main" val="1856750965"/>
                    </a:ext>
                  </a:extLst>
                </a:gridCol>
                <a:gridCol w="1124704">
                  <a:extLst>
                    <a:ext uri="{9D8B030D-6E8A-4147-A177-3AD203B41FA5}">
                      <a16:colId xmlns:a16="http://schemas.microsoft.com/office/drawing/2014/main" val="1403789541"/>
                    </a:ext>
                  </a:extLst>
                </a:gridCol>
                <a:gridCol w="1006678">
                  <a:extLst>
                    <a:ext uri="{9D8B030D-6E8A-4147-A177-3AD203B41FA5}">
                      <a16:colId xmlns:a16="http://schemas.microsoft.com/office/drawing/2014/main" val="920863710"/>
                    </a:ext>
                  </a:extLst>
                </a:gridCol>
                <a:gridCol w="1110818">
                  <a:extLst>
                    <a:ext uri="{9D8B030D-6E8A-4147-A177-3AD203B41FA5}">
                      <a16:colId xmlns:a16="http://schemas.microsoft.com/office/drawing/2014/main" val="3042289853"/>
                    </a:ext>
                  </a:extLst>
                </a:gridCol>
              </a:tblGrid>
              <a:tr h="681683">
                <a:tc>
                  <a:txBody>
                    <a:bodyPr/>
                    <a:lstStyle/>
                    <a:p>
                      <a:pPr algn="l" fontAlgn="b"/>
                      <a:r>
                        <a:rPr lang="en-GB" sz="1600" b="1" u="none" strike="noStrike" dirty="0">
                          <a:solidFill>
                            <a:schemeClr val="bg1"/>
                          </a:solidFill>
                          <a:effectLst/>
                        </a:rPr>
                        <a:t> </a:t>
                      </a:r>
                      <a:endParaRPr lang="en-GB"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t"/>
                      <a:r>
                        <a:rPr lang="en-GB" sz="1600" b="1" u="none" strike="noStrike" dirty="0">
                          <a:solidFill>
                            <a:schemeClr val="bg1"/>
                          </a:solidFill>
                          <a:effectLst/>
                        </a:rPr>
                        <a:t>2020-21</a:t>
                      </a:r>
                      <a:endParaRPr lang="en-GB" sz="1600" b="1" i="0" u="none" strike="noStrike" dirty="0">
                        <a:solidFill>
                          <a:schemeClr val="bg1"/>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t"/>
                      <a:r>
                        <a:rPr lang="en-GB" sz="1600" b="1" u="none" strike="noStrike" dirty="0">
                          <a:solidFill>
                            <a:schemeClr val="bg1"/>
                          </a:solidFill>
                          <a:effectLst/>
                        </a:rPr>
                        <a:t>2021-22</a:t>
                      </a:r>
                      <a:endParaRPr lang="en-GB" sz="1600" b="1" i="0" u="none" strike="noStrike" dirty="0">
                        <a:solidFill>
                          <a:schemeClr val="bg1"/>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t"/>
                      <a:r>
                        <a:rPr lang="en-GB" sz="1600" b="1" u="none" strike="noStrike" dirty="0">
                          <a:solidFill>
                            <a:schemeClr val="bg1"/>
                          </a:solidFill>
                          <a:effectLst/>
                        </a:rPr>
                        <a:t>2022-23 YTD</a:t>
                      </a:r>
                      <a:r>
                        <a:rPr lang="en-GB" sz="1600" b="1" u="none" strike="noStrike" baseline="0" dirty="0">
                          <a:solidFill>
                            <a:schemeClr val="bg1"/>
                          </a:solidFill>
                          <a:effectLst/>
                        </a:rPr>
                        <a:t> </a:t>
                      </a:r>
                      <a:endParaRPr lang="en-GB" sz="1600" b="1" i="0" u="none" strike="noStrike" dirty="0">
                        <a:solidFill>
                          <a:schemeClr val="bg1"/>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extLst>
                  <a:ext uri="{0D108BD9-81ED-4DB2-BD59-A6C34878D82A}">
                    <a16:rowId xmlns:a16="http://schemas.microsoft.com/office/drawing/2014/main" val="1877384282"/>
                  </a:ext>
                </a:extLst>
              </a:tr>
              <a:tr h="1343944">
                <a:tc>
                  <a:txBody>
                    <a:bodyPr/>
                    <a:lstStyle/>
                    <a:p>
                      <a:pPr algn="l" fontAlgn="b"/>
                      <a:r>
                        <a:rPr lang="en-GB" sz="1600" u="none" strike="noStrike">
                          <a:solidFill>
                            <a:srgbClr val="333333"/>
                          </a:solidFill>
                          <a:effectLst/>
                        </a:rPr>
                        <a:t>Number of Homeless Reduction Act (HRA) approaches</a:t>
                      </a:r>
                      <a:endParaRPr lang="en-GB" sz="1600" b="1" i="0" u="none" strike="noStrike">
                        <a:solidFill>
                          <a:srgbClr val="333333"/>
                        </a:solidFill>
                        <a:effectLst/>
                        <a:latin typeface="Arial" panose="020B0604020202020204" pitchFamily="34" charset="0"/>
                      </a:endParaRPr>
                    </a:p>
                  </a:txBody>
                  <a:tcPr marL="9525" marR="9525" marT="9525"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dirty="0">
                          <a:solidFill>
                            <a:srgbClr val="333333"/>
                          </a:solidFill>
                          <a:effectLst/>
                        </a:rPr>
                        <a:t>1745</a:t>
                      </a:r>
                      <a:endParaRPr lang="en-GB" sz="1600" b="0" i="0" u="none" strike="noStrike" dirty="0">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a:solidFill>
                            <a:srgbClr val="333333"/>
                          </a:solidFill>
                          <a:effectLst/>
                        </a:rPr>
                        <a:t>1822</a:t>
                      </a:r>
                      <a:endParaRPr lang="en-GB" sz="1600" b="0" i="0" u="none" strike="noStrike">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a:solidFill>
                            <a:srgbClr val="333333"/>
                          </a:solidFill>
                          <a:effectLst/>
                        </a:rPr>
                        <a:t>766 (Aug)</a:t>
                      </a:r>
                      <a:endParaRPr lang="en-GB" sz="1600" b="0" i="0" u="none" strike="noStrike">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extLst>
                  <a:ext uri="{0D108BD9-81ED-4DB2-BD59-A6C34878D82A}">
                    <a16:rowId xmlns:a16="http://schemas.microsoft.com/office/drawing/2014/main" val="3516045015"/>
                  </a:ext>
                </a:extLst>
              </a:tr>
              <a:tr h="656808">
                <a:tc>
                  <a:txBody>
                    <a:bodyPr/>
                    <a:lstStyle/>
                    <a:p>
                      <a:pPr algn="l" fontAlgn="b"/>
                      <a:r>
                        <a:rPr lang="en-GB" sz="1600" u="none" strike="noStrike">
                          <a:solidFill>
                            <a:srgbClr val="333333"/>
                          </a:solidFill>
                          <a:effectLst/>
                        </a:rPr>
                        <a:t>Preventions</a:t>
                      </a:r>
                      <a:endParaRPr lang="en-GB" sz="1600" b="1" i="0" u="none" strike="noStrike">
                        <a:solidFill>
                          <a:srgbClr val="333333"/>
                        </a:solidFill>
                        <a:effectLst/>
                        <a:latin typeface="Arial" panose="020B0604020202020204" pitchFamily="34" charset="0"/>
                      </a:endParaRPr>
                    </a:p>
                  </a:txBody>
                  <a:tcPr marL="9525" marR="9525" marT="9525"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a:solidFill>
                            <a:srgbClr val="333333"/>
                          </a:solidFill>
                          <a:effectLst/>
                        </a:rPr>
                        <a:t>351</a:t>
                      </a:r>
                      <a:endParaRPr lang="en-GB" sz="1600" b="0" i="0" u="none" strike="noStrike">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dirty="0">
                          <a:solidFill>
                            <a:srgbClr val="333333"/>
                          </a:solidFill>
                          <a:effectLst/>
                        </a:rPr>
                        <a:t>212</a:t>
                      </a:r>
                      <a:endParaRPr lang="en-GB" sz="1600" b="0" i="0" u="none" strike="noStrike" dirty="0">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a:solidFill>
                            <a:srgbClr val="333333"/>
                          </a:solidFill>
                          <a:effectLst/>
                        </a:rPr>
                        <a:t>55 (Aug)</a:t>
                      </a:r>
                      <a:endParaRPr lang="en-GB" sz="1600" b="0" i="0" u="none" strike="noStrike">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extLst>
                  <a:ext uri="{0D108BD9-81ED-4DB2-BD59-A6C34878D82A}">
                    <a16:rowId xmlns:a16="http://schemas.microsoft.com/office/drawing/2014/main" val="2121890839"/>
                  </a:ext>
                </a:extLst>
              </a:tr>
              <a:tr h="681683">
                <a:tc>
                  <a:txBody>
                    <a:bodyPr/>
                    <a:lstStyle/>
                    <a:p>
                      <a:pPr algn="l" fontAlgn="b"/>
                      <a:r>
                        <a:rPr lang="en-GB" sz="1600" u="none" strike="noStrike">
                          <a:solidFill>
                            <a:srgbClr val="333333"/>
                          </a:solidFill>
                          <a:effectLst/>
                        </a:rPr>
                        <a:t>New Homeless cases opened</a:t>
                      </a:r>
                      <a:endParaRPr lang="en-GB" sz="1600" b="1" i="0" u="none" strike="noStrike">
                        <a:solidFill>
                          <a:srgbClr val="333333"/>
                        </a:solidFill>
                        <a:effectLst/>
                        <a:latin typeface="Arial" panose="020B0604020202020204" pitchFamily="34" charset="0"/>
                      </a:endParaRPr>
                    </a:p>
                  </a:txBody>
                  <a:tcPr marL="9525" marR="9525" marT="9525"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a:solidFill>
                            <a:srgbClr val="333333"/>
                          </a:solidFill>
                          <a:effectLst/>
                        </a:rPr>
                        <a:t>466</a:t>
                      </a:r>
                      <a:endParaRPr lang="en-GB" sz="1600" b="0" i="0" u="none" strike="noStrike">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a:solidFill>
                            <a:srgbClr val="333333"/>
                          </a:solidFill>
                          <a:effectLst/>
                        </a:rPr>
                        <a:t>466</a:t>
                      </a:r>
                      <a:endParaRPr lang="en-GB" sz="1600" b="0" i="0" u="none" strike="noStrike">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a:solidFill>
                            <a:srgbClr val="333333"/>
                          </a:solidFill>
                          <a:effectLst/>
                        </a:rPr>
                        <a:t>210 (Aug)</a:t>
                      </a:r>
                      <a:endParaRPr lang="en-GB" sz="1600" b="0" i="0" u="none" strike="noStrike">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extLst>
                  <a:ext uri="{0D108BD9-81ED-4DB2-BD59-A6C34878D82A}">
                    <a16:rowId xmlns:a16="http://schemas.microsoft.com/office/drawing/2014/main" val="103273196"/>
                  </a:ext>
                </a:extLst>
              </a:tr>
              <a:tr h="1015994">
                <a:tc>
                  <a:txBody>
                    <a:bodyPr/>
                    <a:lstStyle/>
                    <a:p>
                      <a:pPr algn="l" fontAlgn="b"/>
                      <a:r>
                        <a:rPr lang="en-GB" sz="1600" u="none" strike="noStrike">
                          <a:solidFill>
                            <a:srgbClr val="333333"/>
                          </a:solidFill>
                          <a:effectLst/>
                        </a:rPr>
                        <a:t>% Homeless cases agreed</a:t>
                      </a:r>
                      <a:endParaRPr lang="en-GB" sz="1600" b="1" i="0" u="none" strike="noStrike">
                        <a:solidFill>
                          <a:srgbClr val="333333"/>
                        </a:solidFill>
                        <a:effectLst/>
                        <a:latin typeface="Arial" panose="020B0604020202020204" pitchFamily="34" charset="0"/>
                      </a:endParaRPr>
                    </a:p>
                  </a:txBody>
                  <a:tcPr marL="9525" marR="9525" marT="9525"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a:solidFill>
                            <a:srgbClr val="333333"/>
                          </a:solidFill>
                          <a:effectLst/>
                        </a:rPr>
                        <a:t>31% (114/373)</a:t>
                      </a:r>
                      <a:endParaRPr lang="en-GB" sz="1600" b="0" i="0" u="none" strike="noStrike">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a:solidFill>
                            <a:srgbClr val="333333"/>
                          </a:solidFill>
                          <a:effectLst/>
                        </a:rPr>
                        <a:t>38% (170/446)</a:t>
                      </a:r>
                      <a:endParaRPr lang="en-GB" sz="1600" b="0" i="0" u="none" strike="noStrike">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dirty="0">
                          <a:solidFill>
                            <a:srgbClr val="333333"/>
                          </a:solidFill>
                          <a:effectLst/>
                        </a:rPr>
                        <a:t>33% (37/113) (Aug)</a:t>
                      </a:r>
                      <a:endParaRPr lang="en-GB" sz="1600" b="0" i="0" u="none" strike="noStrike" dirty="0">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extLst>
                  <a:ext uri="{0D108BD9-81ED-4DB2-BD59-A6C34878D82A}">
                    <a16:rowId xmlns:a16="http://schemas.microsoft.com/office/drawing/2014/main" val="1688292764"/>
                  </a:ext>
                </a:extLst>
              </a:tr>
              <a:tr h="677181">
                <a:tc>
                  <a:txBody>
                    <a:bodyPr/>
                    <a:lstStyle/>
                    <a:p>
                      <a:pPr algn="l" fontAlgn="b"/>
                      <a:r>
                        <a:rPr lang="en-GB" sz="1600" u="none" strike="noStrike">
                          <a:solidFill>
                            <a:srgbClr val="333333"/>
                          </a:solidFill>
                          <a:effectLst/>
                        </a:rPr>
                        <a:t>Numbers currently in TA</a:t>
                      </a:r>
                      <a:endParaRPr lang="en-GB" sz="1600" b="1" i="0" u="none" strike="noStrike">
                        <a:solidFill>
                          <a:srgbClr val="333333"/>
                        </a:solidFill>
                        <a:effectLst/>
                        <a:latin typeface="Arial" panose="020B0604020202020204" pitchFamily="34" charset="0"/>
                      </a:endParaRPr>
                    </a:p>
                  </a:txBody>
                  <a:tcPr marL="9525" marR="9525" marT="9525"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a:solidFill>
                            <a:srgbClr val="333333"/>
                          </a:solidFill>
                          <a:effectLst/>
                        </a:rPr>
                        <a:t>414</a:t>
                      </a:r>
                      <a:endParaRPr lang="en-GB" sz="1600" b="0" i="0" u="none" strike="noStrike">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a:solidFill>
                            <a:srgbClr val="333333"/>
                          </a:solidFill>
                          <a:effectLst/>
                        </a:rPr>
                        <a:t>462</a:t>
                      </a:r>
                      <a:endParaRPr lang="en-GB" sz="1600" b="0" i="0" u="none" strike="noStrike">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tc>
                  <a:txBody>
                    <a:bodyPr/>
                    <a:lstStyle/>
                    <a:p>
                      <a:pPr algn="ctr" fontAlgn="ctr"/>
                      <a:r>
                        <a:rPr lang="en-GB" sz="1600" u="none" strike="noStrike" dirty="0">
                          <a:solidFill>
                            <a:srgbClr val="333333"/>
                          </a:solidFill>
                          <a:effectLst/>
                        </a:rPr>
                        <a:t>520 (Sept)</a:t>
                      </a:r>
                      <a:endParaRPr lang="en-GB" sz="1600" b="0" i="0" u="none" strike="noStrike" dirty="0">
                        <a:solidFill>
                          <a:srgbClr val="333333"/>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noFill/>
                  </a:tcPr>
                </a:tc>
                <a:extLst>
                  <a:ext uri="{0D108BD9-81ED-4DB2-BD59-A6C34878D82A}">
                    <a16:rowId xmlns:a16="http://schemas.microsoft.com/office/drawing/2014/main" val="3162384217"/>
                  </a:ext>
                </a:extLst>
              </a:tr>
            </a:tbl>
          </a:graphicData>
        </a:graphic>
      </p:graphicFrame>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009AB4"/>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7" name="Graphic 6">
            <a:extLst>
              <a:ext uri="{FF2B5EF4-FFF2-40B4-BE49-F238E27FC236}">
                <a16:creationId xmlns:a16="http://schemas.microsoft.com/office/drawing/2014/main" id="{8214D628-5717-A795-56BD-2AA1D1A46A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8" name="Slide Number Placeholder 7">
            <a:extLst>
              <a:ext uri="{FF2B5EF4-FFF2-40B4-BE49-F238E27FC236}">
                <a16:creationId xmlns:a16="http://schemas.microsoft.com/office/drawing/2014/main" id="{E9D3ACD9-9C09-CDB5-A129-CBA2B081653F}"/>
              </a:ext>
            </a:extLst>
          </p:cNvPr>
          <p:cNvSpPr>
            <a:spLocks noGrp="1"/>
          </p:cNvSpPr>
          <p:nvPr>
            <p:ph type="sldNum" sz="quarter" idx="12"/>
          </p:nvPr>
        </p:nvSpPr>
        <p:spPr/>
        <p:txBody>
          <a:bodyPr/>
          <a:lstStyle/>
          <a:p>
            <a:fld id="{CEDEF9C1-0071-4D4A-89AA-0CC05A8019E4}" type="slidenum">
              <a:rPr lang="en-US" smtClean="0"/>
              <a:t>47</a:t>
            </a:fld>
            <a:endParaRPr lang="en-US"/>
          </a:p>
        </p:txBody>
      </p:sp>
    </p:spTree>
    <p:extLst>
      <p:ext uri="{BB962C8B-B14F-4D97-AF65-F5344CB8AC3E}">
        <p14:creationId xmlns:p14="http://schemas.microsoft.com/office/powerpoint/2010/main" val="2100524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rgbClr val="009AB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Vulnerability – Support</a:t>
            </a:r>
          </a:p>
        </p:txBody>
      </p:sp>
      <p:sp>
        <p:nvSpPr>
          <p:cNvPr id="4" name="TextBox 3">
            <a:extLst>
              <a:ext uri="{FF2B5EF4-FFF2-40B4-BE49-F238E27FC236}">
                <a16:creationId xmlns:a16="http://schemas.microsoft.com/office/drawing/2014/main" id="{963DB6B3-4DC0-261A-1445-F56052FCE1DD}"/>
              </a:ext>
            </a:extLst>
          </p:cNvPr>
          <p:cNvSpPr txBox="1"/>
          <p:nvPr/>
        </p:nvSpPr>
        <p:spPr>
          <a:xfrm>
            <a:off x="2795967" y="1116437"/>
            <a:ext cx="8944146" cy="5632311"/>
          </a:xfrm>
          <a:prstGeom prst="rect">
            <a:avLst/>
          </a:prstGeom>
          <a:noFill/>
        </p:spPr>
        <p:txBody>
          <a:bodyPr wrap="square" rtlCol="0">
            <a:spAutoFit/>
          </a:bodyPr>
          <a:lstStyle/>
          <a:p>
            <a:r>
              <a:rPr lang="en-GB">
                <a:solidFill>
                  <a:srgbClr val="333333"/>
                </a:solidFill>
                <a:ea typeface="Times New Roman" panose="02020603050405020304" pitchFamily="18" charset="0"/>
                <a:cs typeface="Segoe UI" panose="020B0502040204020203" pitchFamily="34" charset="0"/>
              </a:rPr>
              <a:t>In 2022, Slough Foodbank provided 601 fuel vouchers (97% increase from 2021) and 4,183 food vouchers (19% increase from 2021)</a:t>
            </a:r>
            <a:r>
              <a:rPr lang="en-GB">
                <a:solidFill>
                  <a:srgbClr val="333333"/>
                </a:solidFill>
                <a:cs typeface="Segoe UI" panose="020B0502040204020203" pitchFamily="34" charset="0"/>
              </a:rPr>
              <a:t>. </a:t>
            </a:r>
          </a:p>
          <a:p>
            <a:r>
              <a:rPr lang="en-GB">
                <a:solidFill>
                  <a:srgbClr val="333333"/>
                </a:solidFill>
                <a:cs typeface="Segoe UI" panose="020B0502040204020203" pitchFamily="34" charset="0"/>
              </a:rPr>
              <a:t>In Jan. 23, Slough Foodbank provided 1,050 food parcels (55% increase from Jan. 22).</a:t>
            </a:r>
          </a:p>
          <a:p>
            <a:endParaRPr lang="en-GB">
              <a:solidFill>
                <a:srgbClr val="333333"/>
              </a:solidFill>
            </a:endParaRPr>
          </a:p>
          <a:p>
            <a:r>
              <a:rPr lang="en-GB" i="0">
                <a:solidFill>
                  <a:srgbClr val="333333"/>
                </a:solidFill>
                <a:effectLst/>
                <a:latin typeface="+mn-lt"/>
                <a:ea typeface="+mn-ea"/>
                <a:cs typeface="+mn-cs"/>
              </a:rPr>
              <a:t>Citizens Advice East Berkshire have reported a significant increase in demand:</a:t>
            </a:r>
          </a:p>
          <a:p>
            <a:pPr marL="285750" indent="-285750">
              <a:buFont typeface="Arial" panose="020B0604020202020204" pitchFamily="34" charset="0"/>
              <a:buChar char="•"/>
            </a:pPr>
            <a:r>
              <a:rPr lang="en-GB" i="0">
                <a:solidFill>
                  <a:srgbClr val="333333"/>
                </a:solidFill>
                <a:effectLst/>
                <a:latin typeface="+mn-lt"/>
                <a:ea typeface="+mn-ea"/>
                <a:cs typeface="+mn-cs"/>
              </a:rPr>
              <a:t>№ of clients: doubled.</a:t>
            </a:r>
          </a:p>
          <a:p>
            <a:pPr marL="285750" indent="-285750">
              <a:buFont typeface="Arial" panose="020B0604020202020204" pitchFamily="34" charset="0"/>
              <a:buChar char="•"/>
            </a:pPr>
            <a:r>
              <a:rPr lang="en-GB" i="0">
                <a:solidFill>
                  <a:srgbClr val="333333"/>
                </a:solidFill>
                <a:effectLst/>
                <a:latin typeface="+mn-lt"/>
                <a:ea typeface="+mn-ea"/>
                <a:cs typeface="+mn-cs"/>
              </a:rPr>
              <a:t>№ w. debt issues: doubled.</a:t>
            </a:r>
          </a:p>
          <a:p>
            <a:pPr marL="285750" indent="-285750">
              <a:buFont typeface="Arial" panose="020B0604020202020204" pitchFamily="34" charset="0"/>
              <a:buChar char="•"/>
            </a:pPr>
            <a:r>
              <a:rPr lang="en-GB" i="0">
                <a:solidFill>
                  <a:srgbClr val="333333"/>
                </a:solidFill>
                <a:effectLst/>
                <a:latin typeface="+mn-lt"/>
                <a:ea typeface="+mn-ea"/>
                <a:cs typeface="+mn-cs"/>
              </a:rPr>
              <a:t>№ w. fuel debt: tripled.</a:t>
            </a:r>
          </a:p>
          <a:p>
            <a:pPr marL="285750" indent="-285750">
              <a:buFont typeface="Arial" panose="020B0604020202020204" pitchFamily="34" charset="0"/>
              <a:buChar char="•"/>
            </a:pPr>
            <a:r>
              <a:rPr lang="en-GB" i="0">
                <a:solidFill>
                  <a:srgbClr val="333333"/>
                </a:solidFill>
                <a:effectLst/>
                <a:latin typeface="+mn-lt"/>
                <a:ea typeface="+mn-ea"/>
                <a:cs typeface="+mn-cs"/>
              </a:rPr>
              <a:t>№ seeking benefits advice: 50% increase</a:t>
            </a:r>
          </a:p>
          <a:p>
            <a:endParaRPr lang="en-GB" i="0">
              <a:solidFill>
                <a:srgbClr val="333333"/>
              </a:solidFill>
              <a:effectLst/>
              <a:latin typeface="+mn-lt"/>
              <a:ea typeface="+mn-ea"/>
              <a:cs typeface="+mn-cs"/>
            </a:endParaRPr>
          </a:p>
          <a:p>
            <a:r>
              <a:rPr lang="en-GB" i="0">
                <a:solidFill>
                  <a:srgbClr val="333333"/>
                </a:solidFill>
                <a:effectLst/>
                <a:latin typeface="+mn-lt"/>
                <a:cs typeface="Segoe UI" panose="020B0502040204020203" pitchFamily="34" charset="0"/>
              </a:rPr>
              <a:t>In Dec. 2</a:t>
            </a:r>
            <a:r>
              <a:rPr lang="en-GB">
                <a:solidFill>
                  <a:srgbClr val="333333"/>
                </a:solidFill>
                <a:cs typeface="Segoe UI" panose="020B0502040204020203" pitchFamily="34" charset="0"/>
              </a:rPr>
              <a:t>2 – Feb. 23, Citizens Advice East Berkshire gave advice to 365 people:</a:t>
            </a:r>
          </a:p>
          <a:p>
            <a:pPr marL="342900" indent="-342900">
              <a:buFont typeface="Arial" panose="020B0604020202020204" pitchFamily="34" charset="0"/>
              <a:buChar char="•"/>
            </a:pPr>
            <a:r>
              <a:rPr lang="en-GB">
                <a:solidFill>
                  <a:srgbClr val="333333"/>
                </a:solidFill>
                <a:cs typeface="Segoe UI" panose="020B0502040204020203" pitchFamily="34" charset="0"/>
              </a:rPr>
              <a:t>62% were women</a:t>
            </a:r>
          </a:p>
          <a:p>
            <a:pPr marL="342900" indent="-342900">
              <a:buFont typeface="Arial" panose="020B0604020202020204" pitchFamily="34" charset="0"/>
              <a:buChar char="•"/>
            </a:pPr>
            <a:r>
              <a:rPr lang="en-GB">
                <a:solidFill>
                  <a:srgbClr val="333333"/>
                </a:solidFill>
                <a:cs typeface="Segoe UI" panose="020B0502040204020203" pitchFamily="34" charset="0"/>
              </a:rPr>
              <a:t>56% were disabled or have a long-term health condition</a:t>
            </a:r>
          </a:p>
          <a:p>
            <a:pPr marL="342900" indent="-342900">
              <a:buFont typeface="Arial" panose="020B0604020202020204" pitchFamily="34" charset="0"/>
              <a:buChar char="•"/>
            </a:pPr>
            <a:r>
              <a:rPr lang="en-GB">
                <a:solidFill>
                  <a:srgbClr val="333333"/>
                </a:solidFill>
                <a:cs typeface="Segoe UI" panose="020B0502040204020203" pitchFamily="34" charset="0"/>
              </a:rPr>
              <a:t>58% were from Black Asian and Minority Ethnic backgrounds</a:t>
            </a:r>
          </a:p>
          <a:p>
            <a:endParaRPr lang="en-GB">
              <a:solidFill>
                <a:srgbClr val="333333"/>
              </a:solidFill>
              <a:cs typeface="Segoe UI" panose="020B0502040204020203" pitchFamily="34" charset="0"/>
            </a:endParaRPr>
          </a:p>
          <a:p>
            <a:r>
              <a:rPr lang="en-GB">
                <a:cs typeface="Segoe UI" panose="020B0502040204020203" pitchFamily="34" charset="0"/>
              </a:rPr>
              <a:t>The top four issues were: </a:t>
            </a:r>
          </a:p>
          <a:p>
            <a:pPr marL="457200" indent="-457200">
              <a:buFont typeface="+mj-lt"/>
              <a:buAutoNum type="arabicPeriod"/>
            </a:pPr>
            <a:r>
              <a:rPr lang="en-GB">
                <a:cs typeface="Segoe UI" panose="020B0502040204020203" pitchFamily="34" charset="0"/>
              </a:rPr>
              <a:t>Housing – 29%</a:t>
            </a:r>
          </a:p>
          <a:p>
            <a:pPr marL="457200" indent="-457200">
              <a:buFont typeface="+mj-lt"/>
              <a:buAutoNum type="arabicPeriod"/>
            </a:pPr>
            <a:r>
              <a:rPr lang="en-GB">
                <a:cs typeface="Segoe UI" panose="020B0502040204020203" pitchFamily="34" charset="0"/>
              </a:rPr>
              <a:t>Benefits – 21%</a:t>
            </a:r>
          </a:p>
          <a:p>
            <a:pPr marL="457200" indent="-457200">
              <a:buFont typeface="+mj-lt"/>
              <a:buAutoNum type="arabicPeriod"/>
            </a:pPr>
            <a:r>
              <a:rPr lang="en-GB">
                <a:cs typeface="Segoe UI" panose="020B0502040204020203" pitchFamily="34" charset="0"/>
              </a:rPr>
              <a:t>Legal – 8%</a:t>
            </a:r>
          </a:p>
          <a:p>
            <a:pPr marL="457200" indent="-457200">
              <a:buFont typeface="+mj-lt"/>
              <a:buAutoNum type="arabicPeriod"/>
            </a:pPr>
            <a:r>
              <a:rPr lang="en-GB">
                <a:solidFill>
                  <a:srgbClr val="333333"/>
                </a:solidFill>
                <a:cs typeface="Segoe UI" panose="020B0502040204020203" pitchFamily="34" charset="0"/>
              </a:rPr>
              <a:t>Debt – 7%</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009AB4"/>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5" name="Graphic 4">
            <a:extLst>
              <a:ext uri="{FF2B5EF4-FFF2-40B4-BE49-F238E27FC236}">
                <a16:creationId xmlns:a16="http://schemas.microsoft.com/office/drawing/2014/main" id="{66A84FD7-B119-AD9A-13F2-653DE7186D4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grpSp>
        <p:nvGrpSpPr>
          <p:cNvPr id="8" name="Group 7">
            <a:extLst>
              <a:ext uri="{FF2B5EF4-FFF2-40B4-BE49-F238E27FC236}">
                <a16:creationId xmlns:a16="http://schemas.microsoft.com/office/drawing/2014/main" id="{4CE27EF7-9F27-0C51-24AC-B01F9BED8D35}"/>
              </a:ext>
              <a:ext uri="{C183D7F6-B498-43B3-948B-1728B52AA6E4}">
                <adec:decorative xmlns:adec="http://schemas.microsoft.com/office/drawing/2017/decorative" val="1"/>
              </a:ext>
            </a:extLst>
          </p:cNvPr>
          <p:cNvGrpSpPr/>
          <p:nvPr/>
        </p:nvGrpSpPr>
        <p:grpSpPr>
          <a:xfrm>
            <a:off x="435600" y="2670337"/>
            <a:ext cx="1872000" cy="2232000"/>
            <a:chOff x="1123639" y="3351122"/>
            <a:chExt cx="1738112" cy="1960054"/>
          </a:xfrm>
        </p:grpSpPr>
        <p:sp>
          <p:nvSpPr>
            <p:cNvPr id="9" name="Freeform: Shape 8">
              <a:extLst>
                <a:ext uri="{FF2B5EF4-FFF2-40B4-BE49-F238E27FC236}">
                  <a16:creationId xmlns:a16="http://schemas.microsoft.com/office/drawing/2014/main" id="{780571ED-FFDF-7D3D-EA47-B9010F5898D9}"/>
                </a:ext>
              </a:extLst>
            </p:cNvPr>
            <p:cNvSpPr/>
            <p:nvPr/>
          </p:nvSpPr>
          <p:spPr>
            <a:xfrm>
              <a:off x="1344180" y="4027341"/>
              <a:ext cx="441012" cy="441012"/>
            </a:xfrm>
            <a:custGeom>
              <a:avLst/>
              <a:gdLst>
                <a:gd name="connsiteX0" fmla="*/ 441012 w 441012"/>
                <a:gd name="connsiteY0" fmla="*/ 220506 h 441012"/>
                <a:gd name="connsiteX1" fmla="*/ 220506 w 441012"/>
                <a:gd name="connsiteY1" fmla="*/ 441012 h 441012"/>
                <a:gd name="connsiteX2" fmla="*/ 0 w 441012"/>
                <a:gd name="connsiteY2" fmla="*/ 220506 h 441012"/>
                <a:gd name="connsiteX3" fmla="*/ 220506 w 441012"/>
                <a:gd name="connsiteY3" fmla="*/ 0 h 441012"/>
                <a:gd name="connsiteX4" fmla="*/ 441012 w 441012"/>
                <a:gd name="connsiteY4" fmla="*/ 220506 h 44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12" h="441012">
                  <a:moveTo>
                    <a:pt x="441012" y="220506"/>
                  </a:moveTo>
                  <a:cubicBezTo>
                    <a:pt x="441012" y="342288"/>
                    <a:pt x="342288" y="441012"/>
                    <a:pt x="220506" y="441012"/>
                  </a:cubicBezTo>
                  <a:cubicBezTo>
                    <a:pt x="98724" y="441012"/>
                    <a:pt x="0" y="342288"/>
                    <a:pt x="0" y="220506"/>
                  </a:cubicBezTo>
                  <a:cubicBezTo>
                    <a:pt x="0" y="98724"/>
                    <a:pt x="98724" y="0"/>
                    <a:pt x="220506" y="0"/>
                  </a:cubicBezTo>
                  <a:cubicBezTo>
                    <a:pt x="342288" y="0"/>
                    <a:pt x="441012" y="98724"/>
                    <a:pt x="441012" y="220506"/>
                  </a:cubicBezTo>
                  <a:close/>
                </a:path>
              </a:pathLst>
            </a:custGeom>
            <a:solidFill>
              <a:schemeClr val="accent5"/>
            </a:solidFill>
            <a:ln w="24408" cap="flat">
              <a:solidFill>
                <a:schemeClr val="accent5">
                  <a:lumMod val="75000"/>
                </a:schemeClr>
              </a:solid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D0C473C0-6005-7558-2EC7-4C865D79F4D5}"/>
                </a:ext>
              </a:extLst>
            </p:cNvPr>
            <p:cNvSpPr/>
            <p:nvPr/>
          </p:nvSpPr>
          <p:spPr>
            <a:xfrm>
              <a:off x="1711690" y="4870164"/>
              <a:ext cx="882059" cy="441012"/>
            </a:xfrm>
            <a:custGeom>
              <a:avLst/>
              <a:gdLst>
                <a:gd name="connsiteX0" fmla="*/ 882024 w 882059"/>
                <a:gd name="connsiteY0" fmla="*/ 441012 h 441012"/>
                <a:gd name="connsiteX1" fmla="*/ 882024 w 882059"/>
                <a:gd name="connsiteY1" fmla="*/ 220506 h 441012"/>
                <a:gd name="connsiteX2" fmla="*/ 837923 w 882059"/>
                <a:gd name="connsiteY2" fmla="*/ 132304 h 441012"/>
                <a:gd name="connsiteX3" fmla="*/ 622317 w 882059"/>
                <a:gd name="connsiteY3" fmla="*/ 29401 h 441012"/>
                <a:gd name="connsiteX4" fmla="*/ 441012 w 882059"/>
                <a:gd name="connsiteY4" fmla="*/ 0 h 441012"/>
                <a:gd name="connsiteX5" fmla="*/ 259707 w 882059"/>
                <a:gd name="connsiteY5" fmla="*/ 29401 h 441012"/>
                <a:gd name="connsiteX6" fmla="*/ 44101 w 882059"/>
                <a:gd name="connsiteY6" fmla="*/ 132304 h 441012"/>
                <a:gd name="connsiteX7" fmla="*/ 0 w 882059"/>
                <a:gd name="connsiteY7" fmla="*/ 220506 h 441012"/>
                <a:gd name="connsiteX8" fmla="*/ 0 w 882059"/>
                <a:gd name="connsiteY8" fmla="*/ 441012 h 44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059" h="441012">
                  <a:moveTo>
                    <a:pt x="882024" y="441012"/>
                  </a:moveTo>
                  <a:lnTo>
                    <a:pt x="882024" y="220506"/>
                  </a:lnTo>
                  <a:cubicBezTo>
                    <a:pt x="882929" y="185595"/>
                    <a:pt x="866393" y="152527"/>
                    <a:pt x="837923" y="132304"/>
                  </a:cubicBezTo>
                  <a:cubicBezTo>
                    <a:pt x="774457" y="82628"/>
                    <a:pt x="700854" y="47499"/>
                    <a:pt x="622317" y="29401"/>
                  </a:cubicBezTo>
                  <a:cubicBezTo>
                    <a:pt x="563432" y="11699"/>
                    <a:pt x="502475" y="1815"/>
                    <a:pt x="441012" y="0"/>
                  </a:cubicBezTo>
                  <a:cubicBezTo>
                    <a:pt x="379405" y="191"/>
                    <a:pt x="318217" y="10111"/>
                    <a:pt x="259707" y="29401"/>
                  </a:cubicBezTo>
                  <a:cubicBezTo>
                    <a:pt x="182285" y="50594"/>
                    <a:pt x="109271" y="85444"/>
                    <a:pt x="44101" y="132304"/>
                  </a:cubicBezTo>
                  <a:cubicBezTo>
                    <a:pt x="16460" y="153225"/>
                    <a:pt x="152" y="185840"/>
                    <a:pt x="0" y="220506"/>
                  </a:cubicBezTo>
                  <a:lnTo>
                    <a:pt x="0" y="441012"/>
                  </a:lnTo>
                  <a:close/>
                </a:path>
              </a:pathLst>
            </a:custGeom>
            <a:solidFill>
              <a:schemeClr val="bg1">
                <a:lumMod val="65000"/>
              </a:schemeClr>
            </a:solidFill>
            <a:ln w="24408" cap="flat">
              <a:solidFill>
                <a:schemeClr val="tx1"/>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9E32B5D-8003-BAD3-51A5-841E9091C933}"/>
                </a:ext>
              </a:extLst>
            </p:cNvPr>
            <p:cNvSpPr/>
            <p:nvPr/>
          </p:nvSpPr>
          <p:spPr>
            <a:xfrm>
              <a:off x="1932196" y="4370350"/>
              <a:ext cx="441012" cy="441012"/>
            </a:xfrm>
            <a:custGeom>
              <a:avLst/>
              <a:gdLst>
                <a:gd name="connsiteX0" fmla="*/ 441012 w 441012"/>
                <a:gd name="connsiteY0" fmla="*/ 220506 h 441012"/>
                <a:gd name="connsiteX1" fmla="*/ 220506 w 441012"/>
                <a:gd name="connsiteY1" fmla="*/ 441012 h 441012"/>
                <a:gd name="connsiteX2" fmla="*/ 0 w 441012"/>
                <a:gd name="connsiteY2" fmla="*/ 220506 h 441012"/>
                <a:gd name="connsiteX3" fmla="*/ 220506 w 441012"/>
                <a:gd name="connsiteY3" fmla="*/ 0 h 441012"/>
                <a:gd name="connsiteX4" fmla="*/ 441012 w 441012"/>
                <a:gd name="connsiteY4" fmla="*/ 220506 h 44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12" h="441012">
                  <a:moveTo>
                    <a:pt x="441012" y="220506"/>
                  </a:moveTo>
                  <a:cubicBezTo>
                    <a:pt x="441012" y="342288"/>
                    <a:pt x="342288" y="441012"/>
                    <a:pt x="220506" y="441012"/>
                  </a:cubicBezTo>
                  <a:cubicBezTo>
                    <a:pt x="98724" y="441012"/>
                    <a:pt x="0" y="342288"/>
                    <a:pt x="0" y="220506"/>
                  </a:cubicBezTo>
                  <a:cubicBezTo>
                    <a:pt x="0" y="98724"/>
                    <a:pt x="98724" y="0"/>
                    <a:pt x="220506" y="0"/>
                  </a:cubicBezTo>
                  <a:cubicBezTo>
                    <a:pt x="342288" y="0"/>
                    <a:pt x="441012" y="98724"/>
                    <a:pt x="441012" y="220506"/>
                  </a:cubicBezTo>
                  <a:close/>
                </a:path>
              </a:pathLst>
            </a:custGeom>
            <a:solidFill>
              <a:schemeClr val="bg1">
                <a:lumMod val="65000"/>
              </a:schemeClr>
            </a:solidFill>
            <a:ln w="24408" cap="flat">
              <a:solidFill>
                <a:schemeClr val="tx1"/>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B1165F6-51A6-A3F7-A20E-C1277ABE8E4F}"/>
                </a:ext>
              </a:extLst>
            </p:cNvPr>
            <p:cNvSpPr/>
            <p:nvPr/>
          </p:nvSpPr>
          <p:spPr>
            <a:xfrm>
              <a:off x="1123639" y="4527154"/>
              <a:ext cx="798757" cy="441012"/>
            </a:xfrm>
            <a:custGeom>
              <a:avLst/>
              <a:gdLst>
                <a:gd name="connsiteX0" fmla="*/ 573351 w 798757"/>
                <a:gd name="connsiteY0" fmla="*/ 396911 h 441012"/>
                <a:gd name="connsiteX1" fmla="*/ 573351 w 798757"/>
                <a:gd name="connsiteY1" fmla="*/ 396911 h 441012"/>
                <a:gd name="connsiteX2" fmla="*/ 798757 w 798757"/>
                <a:gd name="connsiteY2" fmla="*/ 284208 h 441012"/>
                <a:gd name="connsiteX3" fmla="*/ 710555 w 798757"/>
                <a:gd name="connsiteY3" fmla="*/ 68602 h 441012"/>
                <a:gd name="connsiteX4" fmla="*/ 710555 w 798757"/>
                <a:gd name="connsiteY4" fmla="*/ 58802 h 441012"/>
                <a:gd name="connsiteX5" fmla="*/ 622353 w 798757"/>
                <a:gd name="connsiteY5" fmla="*/ 29401 h 441012"/>
                <a:gd name="connsiteX6" fmla="*/ 441047 w 798757"/>
                <a:gd name="connsiteY6" fmla="*/ 0 h 441012"/>
                <a:gd name="connsiteX7" fmla="*/ 259742 w 798757"/>
                <a:gd name="connsiteY7" fmla="*/ 29401 h 441012"/>
                <a:gd name="connsiteX8" fmla="*/ 44136 w 798757"/>
                <a:gd name="connsiteY8" fmla="*/ 132304 h 441012"/>
                <a:gd name="connsiteX9" fmla="*/ 35 w 798757"/>
                <a:gd name="connsiteY9" fmla="*/ 220506 h 441012"/>
                <a:gd name="connsiteX10" fmla="*/ 35 w 798757"/>
                <a:gd name="connsiteY10" fmla="*/ 441012 h 441012"/>
                <a:gd name="connsiteX11" fmla="*/ 529250 w 798757"/>
                <a:gd name="connsiteY11" fmla="*/ 441012 h 441012"/>
                <a:gd name="connsiteX12" fmla="*/ 573351 w 798757"/>
                <a:gd name="connsiteY12" fmla="*/ 396911 h 44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8757" h="441012">
                  <a:moveTo>
                    <a:pt x="573351" y="396911"/>
                  </a:moveTo>
                  <a:lnTo>
                    <a:pt x="573351" y="396911"/>
                  </a:lnTo>
                  <a:cubicBezTo>
                    <a:pt x="642147" y="347814"/>
                    <a:pt x="718202" y="309787"/>
                    <a:pt x="798757" y="284208"/>
                  </a:cubicBezTo>
                  <a:cubicBezTo>
                    <a:pt x="743040" y="226149"/>
                    <a:pt x="711506" y="149065"/>
                    <a:pt x="710555" y="68602"/>
                  </a:cubicBezTo>
                  <a:lnTo>
                    <a:pt x="710555" y="58802"/>
                  </a:lnTo>
                  <a:cubicBezTo>
                    <a:pt x="681931" y="46809"/>
                    <a:pt x="652447" y="36981"/>
                    <a:pt x="622353" y="29401"/>
                  </a:cubicBezTo>
                  <a:cubicBezTo>
                    <a:pt x="563468" y="11699"/>
                    <a:pt x="502510" y="1813"/>
                    <a:pt x="441047" y="0"/>
                  </a:cubicBezTo>
                  <a:cubicBezTo>
                    <a:pt x="379441" y="189"/>
                    <a:pt x="318253" y="10111"/>
                    <a:pt x="259742" y="29401"/>
                  </a:cubicBezTo>
                  <a:cubicBezTo>
                    <a:pt x="183107" y="52664"/>
                    <a:pt x="110421" y="87355"/>
                    <a:pt x="44136" y="132304"/>
                  </a:cubicBezTo>
                  <a:cubicBezTo>
                    <a:pt x="15667" y="152526"/>
                    <a:pt x="-869" y="185595"/>
                    <a:pt x="35" y="220506"/>
                  </a:cubicBezTo>
                  <a:lnTo>
                    <a:pt x="35" y="441012"/>
                  </a:lnTo>
                  <a:lnTo>
                    <a:pt x="529250" y="441012"/>
                  </a:lnTo>
                  <a:cubicBezTo>
                    <a:pt x="541397" y="423965"/>
                    <a:pt x="556304" y="409058"/>
                    <a:pt x="573351" y="396911"/>
                  </a:cubicBezTo>
                  <a:close/>
                </a:path>
              </a:pathLst>
            </a:custGeom>
            <a:solidFill>
              <a:schemeClr val="accent5"/>
            </a:solidFill>
            <a:ln w="24408" cap="flat">
              <a:solidFill>
                <a:schemeClr val="accent5">
                  <a:lumMod val="75000"/>
                </a:schemeClr>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5510FCF-83D5-F5BD-8B1F-537DAE5C5EA7}"/>
                </a:ext>
              </a:extLst>
            </p:cNvPr>
            <p:cNvSpPr/>
            <p:nvPr/>
          </p:nvSpPr>
          <p:spPr>
            <a:xfrm>
              <a:off x="1834184" y="3351122"/>
              <a:ext cx="1027567" cy="941805"/>
            </a:xfrm>
            <a:custGeom>
              <a:avLst/>
              <a:gdLst>
                <a:gd name="connsiteX0" fmla="*/ 976362 w 1027567"/>
                <a:gd name="connsiteY0" fmla="*/ 0 h 941805"/>
                <a:gd name="connsiteX1" fmla="*/ 50971 w 1027567"/>
                <a:gd name="connsiteY1" fmla="*/ 0 h 941805"/>
                <a:gd name="connsiteX2" fmla="*/ 10 w 1027567"/>
                <a:gd name="connsiteY2" fmla="*/ 51696 h 941805"/>
                <a:gd name="connsiteX3" fmla="*/ 10 w 1027567"/>
                <a:gd name="connsiteY3" fmla="*/ 682589 h 941805"/>
                <a:gd name="connsiteX4" fmla="*/ 50469 w 1027567"/>
                <a:gd name="connsiteY4" fmla="*/ 735013 h 941805"/>
                <a:gd name="connsiteX5" fmla="*/ 50971 w 1027567"/>
                <a:gd name="connsiteY5" fmla="*/ 735020 h 941805"/>
                <a:gd name="connsiteX6" fmla="*/ 197975 w 1027567"/>
                <a:gd name="connsiteY6" fmla="*/ 735020 h 941805"/>
                <a:gd name="connsiteX7" fmla="*/ 197975 w 1027567"/>
                <a:gd name="connsiteY7" fmla="*/ 941806 h 941805"/>
                <a:gd name="connsiteX8" fmla="*/ 401086 w 1027567"/>
                <a:gd name="connsiteY8" fmla="*/ 735020 h 941805"/>
                <a:gd name="connsiteX9" fmla="*/ 976362 w 1027567"/>
                <a:gd name="connsiteY9" fmla="*/ 735020 h 941805"/>
                <a:gd name="connsiteX10" fmla="*/ 1027568 w 1027567"/>
                <a:gd name="connsiteY10" fmla="*/ 683324 h 941805"/>
                <a:gd name="connsiteX11" fmla="*/ 1027568 w 1027567"/>
                <a:gd name="connsiteY11" fmla="*/ 51696 h 941805"/>
                <a:gd name="connsiteX12" fmla="*/ 976362 w 1027567"/>
                <a:gd name="connsiteY12" fmla="*/ 0 h 941805"/>
                <a:gd name="connsiteX13" fmla="*/ 509379 w 1027567"/>
                <a:gd name="connsiteY13" fmla="*/ 643143 h 941805"/>
                <a:gd name="connsiteX14" fmla="*/ 454992 w 1027567"/>
                <a:gd name="connsiteY14" fmla="*/ 588746 h 941805"/>
                <a:gd name="connsiteX15" fmla="*/ 509388 w 1027567"/>
                <a:gd name="connsiteY15" fmla="*/ 534360 h 941805"/>
                <a:gd name="connsiteX16" fmla="*/ 563770 w 1027567"/>
                <a:gd name="connsiteY16" fmla="*/ 588016 h 941805"/>
                <a:gd name="connsiteX17" fmla="*/ 510613 w 1027567"/>
                <a:gd name="connsiteY17" fmla="*/ 643135 h 941805"/>
                <a:gd name="connsiteX18" fmla="*/ 509379 w 1027567"/>
                <a:gd name="connsiteY18" fmla="*/ 643143 h 941805"/>
                <a:gd name="connsiteX19" fmla="*/ 544415 w 1027567"/>
                <a:gd name="connsiteY19" fmla="*/ 418962 h 941805"/>
                <a:gd name="connsiteX20" fmla="*/ 544415 w 1027567"/>
                <a:gd name="connsiteY20" fmla="*/ 496139 h 941805"/>
                <a:gd name="connsiteX21" fmla="*/ 474588 w 1027567"/>
                <a:gd name="connsiteY21" fmla="*/ 496139 h 941805"/>
                <a:gd name="connsiteX22" fmla="*/ 474588 w 1027567"/>
                <a:gd name="connsiteY22" fmla="*/ 351830 h 941805"/>
                <a:gd name="connsiteX23" fmla="*/ 509379 w 1027567"/>
                <a:gd name="connsiteY23" fmla="*/ 351830 h 941805"/>
                <a:gd name="connsiteX24" fmla="*/ 609341 w 1027567"/>
                <a:gd name="connsiteY24" fmla="*/ 261667 h 941805"/>
                <a:gd name="connsiteX25" fmla="*/ 513088 w 1027567"/>
                <a:gd name="connsiteY25" fmla="*/ 161945 h 941805"/>
                <a:gd name="connsiteX26" fmla="*/ 509379 w 1027567"/>
                <a:gd name="connsiteY26" fmla="*/ 161949 h 941805"/>
                <a:gd name="connsiteX27" fmla="*/ 409661 w 1027567"/>
                <a:gd name="connsiteY27" fmla="*/ 244710 h 941805"/>
                <a:gd name="connsiteX28" fmla="*/ 409661 w 1027567"/>
                <a:gd name="connsiteY28" fmla="*/ 261667 h 941805"/>
                <a:gd name="connsiteX29" fmla="*/ 409661 w 1027567"/>
                <a:gd name="connsiteY29" fmla="*/ 267792 h 941805"/>
                <a:gd name="connsiteX30" fmla="*/ 339834 w 1027567"/>
                <a:gd name="connsiteY30" fmla="*/ 267792 h 941805"/>
                <a:gd name="connsiteX31" fmla="*/ 339834 w 1027567"/>
                <a:gd name="connsiteY31" fmla="*/ 261667 h 941805"/>
                <a:gd name="connsiteX32" fmla="*/ 490445 w 1027567"/>
                <a:gd name="connsiteY32" fmla="*/ 91892 h 941805"/>
                <a:gd name="connsiteX33" fmla="*/ 509379 w 1027567"/>
                <a:gd name="connsiteY33" fmla="*/ 91878 h 941805"/>
                <a:gd name="connsiteX34" fmla="*/ 679168 w 1027567"/>
                <a:gd name="connsiteY34" fmla="*/ 257725 h 941805"/>
                <a:gd name="connsiteX35" fmla="*/ 679168 w 1027567"/>
                <a:gd name="connsiteY35" fmla="*/ 261667 h 941805"/>
                <a:gd name="connsiteX36" fmla="*/ 544415 w 1027567"/>
                <a:gd name="connsiteY36" fmla="*/ 418962 h 94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27567" h="941805">
                  <a:moveTo>
                    <a:pt x="976362" y="0"/>
                  </a:moveTo>
                  <a:lnTo>
                    <a:pt x="50971" y="0"/>
                  </a:lnTo>
                  <a:cubicBezTo>
                    <a:pt x="22651" y="269"/>
                    <a:pt x="-128" y="23375"/>
                    <a:pt x="10" y="51696"/>
                  </a:cubicBezTo>
                  <a:lnTo>
                    <a:pt x="10" y="682589"/>
                  </a:lnTo>
                  <a:cubicBezTo>
                    <a:pt x="-532" y="711000"/>
                    <a:pt x="22058" y="734472"/>
                    <a:pt x="50469" y="735013"/>
                  </a:cubicBezTo>
                  <a:cubicBezTo>
                    <a:pt x="50635" y="735015"/>
                    <a:pt x="50804" y="735018"/>
                    <a:pt x="50971" y="735020"/>
                  </a:cubicBezTo>
                  <a:lnTo>
                    <a:pt x="197975" y="735020"/>
                  </a:lnTo>
                  <a:lnTo>
                    <a:pt x="197975" y="941806"/>
                  </a:lnTo>
                  <a:lnTo>
                    <a:pt x="401086" y="735020"/>
                  </a:lnTo>
                  <a:lnTo>
                    <a:pt x="976362" y="735020"/>
                  </a:lnTo>
                  <a:cubicBezTo>
                    <a:pt x="1004721" y="734751"/>
                    <a:pt x="1027568" y="711686"/>
                    <a:pt x="1027568" y="683324"/>
                  </a:cubicBezTo>
                  <a:lnTo>
                    <a:pt x="1027568" y="51696"/>
                  </a:lnTo>
                  <a:cubicBezTo>
                    <a:pt x="1027570" y="23336"/>
                    <a:pt x="1004721" y="269"/>
                    <a:pt x="976362" y="0"/>
                  </a:cubicBezTo>
                  <a:close/>
                  <a:moveTo>
                    <a:pt x="509379" y="643143"/>
                  </a:moveTo>
                  <a:cubicBezTo>
                    <a:pt x="479338" y="643140"/>
                    <a:pt x="454990" y="618787"/>
                    <a:pt x="454992" y="588746"/>
                  </a:cubicBezTo>
                  <a:cubicBezTo>
                    <a:pt x="454994" y="558706"/>
                    <a:pt x="479348" y="534357"/>
                    <a:pt x="509388" y="534360"/>
                  </a:cubicBezTo>
                  <a:cubicBezTo>
                    <a:pt x="539140" y="534362"/>
                    <a:pt x="563368" y="558268"/>
                    <a:pt x="563770" y="588016"/>
                  </a:cubicBezTo>
                  <a:cubicBezTo>
                    <a:pt x="564312" y="617914"/>
                    <a:pt x="540512" y="642594"/>
                    <a:pt x="510613" y="643135"/>
                  </a:cubicBezTo>
                  <a:cubicBezTo>
                    <a:pt x="510202" y="643143"/>
                    <a:pt x="509790" y="643145"/>
                    <a:pt x="509379" y="643143"/>
                  </a:cubicBezTo>
                  <a:close/>
                  <a:moveTo>
                    <a:pt x="544415" y="418962"/>
                  </a:moveTo>
                  <a:lnTo>
                    <a:pt x="544415" y="496139"/>
                  </a:lnTo>
                  <a:lnTo>
                    <a:pt x="474588" y="496139"/>
                  </a:lnTo>
                  <a:lnTo>
                    <a:pt x="474588" y="351830"/>
                  </a:lnTo>
                  <a:lnTo>
                    <a:pt x="509379" y="351830"/>
                  </a:lnTo>
                  <a:cubicBezTo>
                    <a:pt x="570140" y="351830"/>
                    <a:pt x="609341" y="316304"/>
                    <a:pt x="609341" y="261667"/>
                  </a:cubicBezTo>
                  <a:cubicBezTo>
                    <a:pt x="610299" y="207550"/>
                    <a:pt x="567205" y="162903"/>
                    <a:pt x="513088" y="161945"/>
                  </a:cubicBezTo>
                  <a:cubicBezTo>
                    <a:pt x="511853" y="161923"/>
                    <a:pt x="510616" y="161925"/>
                    <a:pt x="509379" y="161949"/>
                  </a:cubicBezTo>
                  <a:cubicBezTo>
                    <a:pt x="458988" y="157267"/>
                    <a:pt x="414343" y="194320"/>
                    <a:pt x="409661" y="244710"/>
                  </a:cubicBezTo>
                  <a:cubicBezTo>
                    <a:pt x="409137" y="250350"/>
                    <a:pt x="409137" y="256027"/>
                    <a:pt x="409661" y="261667"/>
                  </a:cubicBezTo>
                  <a:lnTo>
                    <a:pt x="409661" y="267792"/>
                  </a:lnTo>
                  <a:lnTo>
                    <a:pt x="339834" y="267792"/>
                  </a:lnTo>
                  <a:lnTo>
                    <a:pt x="339834" y="261667"/>
                  </a:lnTo>
                  <a:cubicBezTo>
                    <a:pt x="334542" y="173195"/>
                    <a:pt x="401973" y="97184"/>
                    <a:pt x="490445" y="91892"/>
                  </a:cubicBezTo>
                  <a:cubicBezTo>
                    <a:pt x="496751" y="91515"/>
                    <a:pt x="503072" y="91510"/>
                    <a:pt x="509379" y="91878"/>
                  </a:cubicBezTo>
                  <a:cubicBezTo>
                    <a:pt x="602062" y="90790"/>
                    <a:pt x="678080" y="165041"/>
                    <a:pt x="679168" y="257725"/>
                  </a:cubicBezTo>
                  <a:cubicBezTo>
                    <a:pt x="679183" y="259038"/>
                    <a:pt x="679183" y="260354"/>
                    <a:pt x="679168" y="261667"/>
                  </a:cubicBezTo>
                  <a:cubicBezTo>
                    <a:pt x="681547" y="341008"/>
                    <a:pt x="623182" y="409139"/>
                    <a:pt x="544415" y="418962"/>
                  </a:cubicBezTo>
                  <a:close/>
                </a:path>
              </a:pathLst>
            </a:custGeom>
            <a:solidFill>
              <a:srgbClr val="000000"/>
            </a:solidFill>
            <a:ln w="24408" cap="flat">
              <a:solidFill>
                <a:schemeClr val="accent5"/>
              </a:solidFill>
              <a:prstDash val="solid"/>
              <a:miter/>
            </a:ln>
          </p:spPr>
          <p:txBody>
            <a:bodyPr rtlCol="0" anchor="ctr"/>
            <a:lstStyle/>
            <a:p>
              <a:endParaRPr lang="en-GB"/>
            </a:p>
          </p:txBody>
        </p:sp>
      </p:grpSp>
      <p:sp>
        <p:nvSpPr>
          <p:cNvPr id="7" name="Slide Number Placeholder 6">
            <a:extLst>
              <a:ext uri="{FF2B5EF4-FFF2-40B4-BE49-F238E27FC236}">
                <a16:creationId xmlns:a16="http://schemas.microsoft.com/office/drawing/2014/main" id="{8B98904C-E1D7-08DB-B90E-E00A2D027C7F}"/>
              </a:ext>
            </a:extLst>
          </p:cNvPr>
          <p:cNvSpPr>
            <a:spLocks noGrp="1"/>
          </p:cNvSpPr>
          <p:nvPr>
            <p:ph type="sldNum" sz="quarter" idx="12"/>
          </p:nvPr>
        </p:nvSpPr>
        <p:spPr/>
        <p:txBody>
          <a:bodyPr/>
          <a:lstStyle/>
          <a:p>
            <a:fld id="{CEDEF9C1-0071-4D4A-89AA-0CC05A8019E4}" type="slidenum">
              <a:rPr lang="en-US" smtClean="0"/>
              <a:t>48</a:t>
            </a:fld>
            <a:endParaRPr lang="en-US"/>
          </a:p>
        </p:txBody>
      </p:sp>
    </p:spTree>
    <p:extLst>
      <p:ext uri="{BB962C8B-B14F-4D97-AF65-F5344CB8AC3E}">
        <p14:creationId xmlns:p14="http://schemas.microsoft.com/office/powerpoint/2010/main" val="2164822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rgbClr val="009AB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Vulnerability – Vulnerable children</a:t>
            </a:r>
          </a:p>
        </p:txBody>
      </p:sp>
      <p:pic>
        <p:nvPicPr>
          <p:cNvPr id="7" name="Graphic 6">
            <a:extLst>
              <a:ext uri="{FF2B5EF4-FFF2-40B4-BE49-F238E27FC236}">
                <a16:creationId xmlns:a16="http://schemas.microsoft.com/office/drawing/2014/main" id="{CB930B3C-3025-73B7-D060-3E30387E43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5501" y="3361265"/>
            <a:ext cx="3496735" cy="3496735"/>
          </a:xfrm>
          <a:prstGeom prst="rect">
            <a:avLst/>
          </a:prstGeom>
        </p:spPr>
      </p:pic>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009AB4"/>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5" name="Graphic 4">
            <a:extLst>
              <a:ext uri="{FF2B5EF4-FFF2-40B4-BE49-F238E27FC236}">
                <a16:creationId xmlns:a16="http://schemas.microsoft.com/office/drawing/2014/main" id="{66A84FD7-B119-AD9A-13F2-653DE7186D4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6883" y="378001"/>
            <a:ext cx="704932" cy="704932"/>
          </a:xfrm>
          <a:prstGeom prst="rect">
            <a:avLst/>
          </a:prstGeom>
        </p:spPr>
      </p:pic>
      <p:sp>
        <p:nvSpPr>
          <p:cNvPr id="9" name="TextBox 8">
            <a:extLst>
              <a:ext uri="{FF2B5EF4-FFF2-40B4-BE49-F238E27FC236}">
                <a16:creationId xmlns:a16="http://schemas.microsoft.com/office/drawing/2014/main" id="{4F8C5368-0877-35C8-71D7-25DE01F90E2A}"/>
              </a:ext>
            </a:extLst>
          </p:cNvPr>
          <p:cNvSpPr txBox="1"/>
          <p:nvPr/>
        </p:nvSpPr>
        <p:spPr>
          <a:xfrm>
            <a:off x="6353388" y="1538165"/>
            <a:ext cx="5386725" cy="2246769"/>
          </a:xfrm>
          <a:prstGeom prst="rect">
            <a:avLst/>
          </a:prstGeom>
          <a:noFill/>
        </p:spPr>
        <p:txBody>
          <a:bodyPr wrap="square" rtlCol="0">
            <a:spAutoFit/>
          </a:bodyPr>
          <a:lstStyle/>
          <a:p>
            <a:pPr marL="342900" indent="-342900">
              <a:buFont typeface="Arial" panose="020B0604020202020204" pitchFamily="34" charset="0"/>
              <a:buChar char="•"/>
            </a:pPr>
            <a:r>
              <a:rPr lang="en-GB" sz="2000">
                <a:solidFill>
                  <a:srgbClr val="333333"/>
                </a:solidFill>
                <a:ea typeface="Times New Roman" panose="02020603050405020304" pitchFamily="18" charset="0"/>
                <a:cs typeface="Segoe UI" panose="020B0502040204020203" pitchFamily="34" charset="0"/>
              </a:rPr>
              <a:t>Slough has higher than average rates of Children in Need and children receiving Targeted Early Help and Child Protection Plans.</a:t>
            </a:r>
          </a:p>
          <a:p>
            <a:pPr marL="342900" indent="-342900">
              <a:buFont typeface="Arial" panose="020B0604020202020204" pitchFamily="34" charset="0"/>
              <a:buChar char="•"/>
            </a:pPr>
            <a:r>
              <a:rPr lang="en-GB" sz="2000" i="0">
                <a:solidFill>
                  <a:srgbClr val="333333"/>
                </a:solidFill>
                <a:effectLst/>
                <a:latin typeface="+mn-lt"/>
                <a:cs typeface="Segoe UI" panose="020B0502040204020203" pitchFamily="34" charset="0"/>
              </a:rPr>
              <a:t>Slough has </a:t>
            </a:r>
            <a:r>
              <a:rPr lang="en-GB" sz="2000">
                <a:solidFill>
                  <a:srgbClr val="333333"/>
                </a:solidFill>
                <a:cs typeface="Segoe UI" panose="020B0502040204020203" pitchFamily="34" charset="0"/>
              </a:rPr>
              <a:t>a lower rate of Children Looked After than the England average and is similar to the South East average.</a:t>
            </a:r>
          </a:p>
        </p:txBody>
      </p:sp>
      <p:graphicFrame>
        <p:nvGraphicFramePr>
          <p:cNvPr id="3" name="Table 2">
            <a:extLst>
              <a:ext uri="{FF2B5EF4-FFF2-40B4-BE49-F238E27FC236}">
                <a16:creationId xmlns:a16="http://schemas.microsoft.com/office/drawing/2014/main" id="{FA7820F0-BE34-8C68-C092-85666286A04A}"/>
              </a:ext>
            </a:extLst>
          </p:cNvPr>
          <p:cNvGraphicFramePr>
            <a:graphicFrameLocks noGrp="1"/>
          </p:cNvGraphicFramePr>
          <p:nvPr>
            <p:extLst>
              <p:ext uri="{D42A27DB-BD31-4B8C-83A1-F6EECF244321}">
                <p14:modId xmlns:p14="http://schemas.microsoft.com/office/powerpoint/2010/main" val="4066105581"/>
              </p:ext>
            </p:extLst>
          </p:nvPr>
        </p:nvGraphicFramePr>
        <p:xfrm>
          <a:off x="213648" y="1935782"/>
          <a:ext cx="5947180" cy="3891778"/>
        </p:xfrm>
        <a:graphic>
          <a:graphicData uri="http://schemas.openxmlformats.org/drawingml/2006/table">
            <a:tbl>
              <a:tblPr firstRow="1">
                <a:tableStyleId>{5A111915-BE36-4E01-A7E5-04B1672EAD32}</a:tableStyleId>
              </a:tblPr>
              <a:tblGrid>
                <a:gridCol w="3172900">
                  <a:extLst>
                    <a:ext uri="{9D8B030D-6E8A-4147-A177-3AD203B41FA5}">
                      <a16:colId xmlns:a16="http://schemas.microsoft.com/office/drawing/2014/main" val="1806707834"/>
                    </a:ext>
                  </a:extLst>
                </a:gridCol>
                <a:gridCol w="860612">
                  <a:extLst>
                    <a:ext uri="{9D8B030D-6E8A-4147-A177-3AD203B41FA5}">
                      <a16:colId xmlns:a16="http://schemas.microsoft.com/office/drawing/2014/main" val="2539382183"/>
                    </a:ext>
                  </a:extLst>
                </a:gridCol>
                <a:gridCol w="1094094">
                  <a:extLst>
                    <a:ext uri="{9D8B030D-6E8A-4147-A177-3AD203B41FA5}">
                      <a16:colId xmlns:a16="http://schemas.microsoft.com/office/drawing/2014/main" val="1485667195"/>
                    </a:ext>
                  </a:extLst>
                </a:gridCol>
                <a:gridCol w="819574">
                  <a:extLst>
                    <a:ext uri="{9D8B030D-6E8A-4147-A177-3AD203B41FA5}">
                      <a16:colId xmlns:a16="http://schemas.microsoft.com/office/drawing/2014/main" val="2519999424"/>
                    </a:ext>
                  </a:extLst>
                </a:gridCol>
              </a:tblGrid>
              <a:tr h="532926">
                <a:tc>
                  <a:txBody>
                    <a:bodyPr/>
                    <a:lstStyle/>
                    <a:p>
                      <a:pPr algn="l" fontAlgn="b"/>
                      <a:r>
                        <a:rPr lang="en-GB" sz="1600" b="1" i="0" u="none" strike="noStrike" dirty="0">
                          <a:solidFill>
                            <a:schemeClr val="bg1"/>
                          </a:solidFill>
                          <a:effectLst/>
                          <a:latin typeface="+mn-lt"/>
                        </a:rPr>
                        <a:t>Rate (per 10,000 0-17 year olds)</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u="none" strike="noStrike" dirty="0">
                          <a:solidFill>
                            <a:schemeClr val="bg1"/>
                          </a:solidFill>
                          <a:effectLst/>
                          <a:latin typeface="+mn-lt"/>
                        </a:rPr>
                        <a:t>Slough</a:t>
                      </a:r>
                      <a:endParaRPr lang="en-GB" sz="1600" b="1" i="0" u="none" strike="noStrike" dirty="0">
                        <a:solidFill>
                          <a:schemeClr val="bg1"/>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u="none" strike="noStrike" dirty="0">
                          <a:solidFill>
                            <a:schemeClr val="bg1"/>
                          </a:solidFill>
                          <a:effectLst/>
                          <a:latin typeface="+mn-lt"/>
                        </a:rPr>
                        <a:t>South East</a:t>
                      </a:r>
                      <a:endParaRPr lang="en-GB" sz="1600" b="1" i="0" u="none" strike="noStrike" dirty="0">
                        <a:solidFill>
                          <a:schemeClr val="bg1"/>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u="none" strike="noStrike" dirty="0">
                          <a:solidFill>
                            <a:schemeClr val="bg1"/>
                          </a:solidFill>
                          <a:effectLst/>
                          <a:latin typeface="+mn-lt"/>
                        </a:rPr>
                        <a:t>England</a:t>
                      </a:r>
                      <a:endParaRPr lang="en-GB" sz="1600" b="1" i="0" u="none" strike="noStrike" dirty="0">
                        <a:solidFill>
                          <a:schemeClr val="bg1"/>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extLst>
                  <a:ext uri="{0D108BD9-81ED-4DB2-BD59-A6C34878D82A}">
                    <a16:rowId xmlns:a16="http://schemas.microsoft.com/office/drawing/2014/main" val="1998260710"/>
                  </a:ext>
                </a:extLst>
              </a:tr>
              <a:tr h="532926">
                <a:tc>
                  <a:txBody>
                    <a:bodyPr/>
                    <a:lstStyle/>
                    <a:p>
                      <a:pPr algn="l" fontAlgn="b"/>
                      <a:r>
                        <a:rPr lang="en-GB" sz="1600" u="none" strike="noStrike" dirty="0">
                          <a:effectLst/>
                          <a:latin typeface="+mn-lt"/>
                        </a:rPr>
                        <a:t>Rate of Targeted Early Help</a:t>
                      </a:r>
                      <a:endParaRPr lang="en-GB" sz="1600" b="0" i="0" u="none" strike="noStrike" dirty="0">
                        <a:solidFill>
                          <a:srgbClr val="000000"/>
                        </a:solidFill>
                        <a:effectLst/>
                        <a:latin typeface="+mn-lt"/>
                      </a:endParaRP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a:effectLst/>
                          <a:latin typeface="+mn-lt"/>
                        </a:rPr>
                        <a:t>161</a:t>
                      </a:r>
                      <a:endParaRPr lang="en-GB" sz="16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a:effectLst/>
                          <a:latin typeface="+mn-lt"/>
                        </a:rPr>
                        <a:t>125</a:t>
                      </a:r>
                      <a:endParaRPr lang="en-GB" sz="16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a:effectLst/>
                          <a:latin typeface="+mn-lt"/>
                        </a:rPr>
                        <a:t>N/A</a:t>
                      </a:r>
                      <a:endParaRPr lang="en-GB" sz="16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2941286735"/>
                  </a:ext>
                </a:extLst>
              </a:tr>
              <a:tr h="532926">
                <a:tc>
                  <a:txBody>
                    <a:bodyPr/>
                    <a:lstStyle/>
                    <a:p>
                      <a:pPr algn="l" fontAlgn="b"/>
                      <a:r>
                        <a:rPr lang="en-GB" sz="1600" u="none" strike="noStrike">
                          <a:effectLst/>
                          <a:latin typeface="+mn-lt"/>
                        </a:rPr>
                        <a:t>Rate of Children in Need</a:t>
                      </a:r>
                      <a:endParaRPr lang="en-GB" sz="1600" b="0" i="0" u="none" strike="noStrike">
                        <a:solidFill>
                          <a:srgbClr val="000000"/>
                        </a:solidFill>
                        <a:effectLst/>
                        <a:latin typeface="+mn-lt"/>
                      </a:endParaRP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a:effectLst/>
                          <a:latin typeface="+mn-lt"/>
                        </a:rPr>
                        <a:t>388.5</a:t>
                      </a:r>
                      <a:endParaRPr lang="en-GB" sz="16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a:effectLst/>
                          <a:latin typeface="+mn-lt"/>
                        </a:rPr>
                        <a:t>329.1</a:t>
                      </a:r>
                      <a:endParaRPr lang="en-GB" sz="16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a:effectLst/>
                          <a:latin typeface="+mn-lt"/>
                        </a:rPr>
                        <a:t>334.3</a:t>
                      </a:r>
                      <a:endParaRPr lang="en-GB" sz="16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2369315314"/>
                  </a:ext>
                </a:extLst>
              </a:tr>
              <a:tr h="880037">
                <a:tc>
                  <a:txBody>
                    <a:bodyPr/>
                    <a:lstStyle/>
                    <a:p>
                      <a:pPr algn="l" fontAlgn="b"/>
                      <a:r>
                        <a:rPr lang="en-GB" sz="1600" u="none" strike="noStrike">
                          <a:effectLst/>
                          <a:latin typeface="+mn-lt"/>
                        </a:rPr>
                        <a:t>Rate of children subject to Children in Need Plans</a:t>
                      </a:r>
                      <a:endParaRPr lang="en-GB" sz="1600" b="0" i="0" u="none" strike="noStrike">
                        <a:solidFill>
                          <a:srgbClr val="000000"/>
                        </a:solidFill>
                        <a:effectLst/>
                        <a:latin typeface="+mn-lt"/>
                      </a:endParaRP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a:effectLst/>
                          <a:latin typeface="+mn-lt"/>
                        </a:rPr>
                        <a:t>108.8</a:t>
                      </a:r>
                      <a:endParaRPr lang="en-GB" sz="16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a:effectLst/>
                          <a:latin typeface="+mn-lt"/>
                        </a:rPr>
                        <a:t>105.8</a:t>
                      </a:r>
                      <a:endParaRPr lang="en-GB" sz="16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a:effectLst/>
                          <a:latin typeface="+mn-lt"/>
                        </a:rPr>
                        <a:t>91.2</a:t>
                      </a:r>
                      <a:endParaRPr lang="en-GB" sz="16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1538653212"/>
                  </a:ext>
                </a:extLst>
              </a:tr>
              <a:tr h="880037">
                <a:tc>
                  <a:txBody>
                    <a:bodyPr/>
                    <a:lstStyle/>
                    <a:p>
                      <a:pPr algn="l" fontAlgn="b"/>
                      <a:r>
                        <a:rPr lang="en-GB" sz="1600" u="none" strike="noStrike">
                          <a:effectLst/>
                          <a:latin typeface="+mn-lt"/>
                        </a:rPr>
                        <a:t>Rate of children subject to Child Protection Plans</a:t>
                      </a:r>
                      <a:endParaRPr lang="en-GB" sz="1600" b="0" i="0" u="none" strike="noStrike">
                        <a:solidFill>
                          <a:srgbClr val="000000"/>
                        </a:solidFill>
                        <a:effectLst/>
                        <a:latin typeface="+mn-lt"/>
                      </a:endParaRP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a:effectLst/>
                          <a:latin typeface="+mn-lt"/>
                        </a:rPr>
                        <a:t>57.3</a:t>
                      </a:r>
                      <a:endParaRPr lang="en-GB" sz="16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dirty="0">
                          <a:effectLst/>
                          <a:latin typeface="+mn-lt"/>
                        </a:rPr>
                        <a:t>43.1</a:t>
                      </a:r>
                      <a:endParaRPr lang="en-GB" sz="16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dirty="0">
                          <a:effectLst/>
                          <a:latin typeface="+mn-lt"/>
                        </a:rPr>
                        <a:t>42.1</a:t>
                      </a:r>
                      <a:endParaRPr lang="en-GB" sz="16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620887181"/>
                  </a:ext>
                </a:extLst>
              </a:tr>
              <a:tr h="532926">
                <a:tc>
                  <a:txBody>
                    <a:bodyPr/>
                    <a:lstStyle/>
                    <a:p>
                      <a:pPr algn="l" fontAlgn="b"/>
                      <a:r>
                        <a:rPr lang="en-GB" sz="1600" u="none" strike="noStrike">
                          <a:effectLst/>
                          <a:latin typeface="+mn-lt"/>
                        </a:rPr>
                        <a:t>Rate of Children Looked After</a:t>
                      </a:r>
                      <a:endParaRPr lang="en-GB" sz="1600" b="0" i="0" u="none" strike="noStrike">
                        <a:solidFill>
                          <a:srgbClr val="000000"/>
                        </a:solidFill>
                        <a:effectLst/>
                        <a:latin typeface="+mn-lt"/>
                      </a:endParaRP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a:effectLst/>
                          <a:latin typeface="+mn-lt"/>
                        </a:rPr>
                        <a:t>58.2</a:t>
                      </a:r>
                      <a:endParaRPr lang="en-GB" sz="16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a:effectLst/>
                          <a:latin typeface="+mn-lt"/>
                        </a:rPr>
                        <a:t>56</a:t>
                      </a:r>
                      <a:endParaRPr lang="en-GB" sz="16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u="none" strike="noStrike" dirty="0">
                          <a:effectLst/>
                          <a:latin typeface="+mn-lt"/>
                        </a:rPr>
                        <a:t>70</a:t>
                      </a:r>
                      <a:endParaRPr lang="en-GB" sz="16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960351245"/>
                  </a:ext>
                </a:extLst>
              </a:tr>
            </a:tbl>
          </a:graphicData>
        </a:graphic>
      </p:graphicFrame>
      <p:sp>
        <p:nvSpPr>
          <p:cNvPr id="8" name="Slide Number Placeholder 7">
            <a:extLst>
              <a:ext uri="{FF2B5EF4-FFF2-40B4-BE49-F238E27FC236}">
                <a16:creationId xmlns:a16="http://schemas.microsoft.com/office/drawing/2014/main" id="{835505CC-48E9-3B97-2464-2EF57C2E160C}"/>
              </a:ext>
            </a:extLst>
          </p:cNvPr>
          <p:cNvSpPr>
            <a:spLocks noGrp="1"/>
          </p:cNvSpPr>
          <p:nvPr>
            <p:ph type="sldNum" sz="quarter" idx="12"/>
          </p:nvPr>
        </p:nvSpPr>
        <p:spPr/>
        <p:txBody>
          <a:bodyPr/>
          <a:lstStyle/>
          <a:p>
            <a:fld id="{CEDEF9C1-0071-4D4A-89AA-0CC05A8019E4}" type="slidenum">
              <a:rPr lang="en-US" smtClean="0"/>
              <a:t>49</a:t>
            </a:fld>
            <a:endParaRPr lang="en-US"/>
          </a:p>
        </p:txBody>
      </p:sp>
    </p:spTree>
    <p:extLst>
      <p:ext uri="{BB962C8B-B14F-4D97-AF65-F5344CB8AC3E}">
        <p14:creationId xmlns:p14="http://schemas.microsoft.com/office/powerpoint/2010/main" val="94785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EFF9ED-66B8-0890-DB8F-C9BF4FFDD42B}"/>
              </a:ext>
            </a:extLst>
          </p:cNvPr>
          <p:cNvSpPr>
            <a:spLocks noGrp="1"/>
          </p:cNvSpPr>
          <p:nvPr>
            <p:ph type="title" idx="4294967295"/>
          </p:nvPr>
        </p:nvSpPr>
        <p:spPr>
          <a:xfrm>
            <a:off x="306955" y="287"/>
            <a:ext cx="10515600" cy="1325563"/>
          </a:xfrm>
        </p:spPr>
        <p:txBody>
          <a:bodyPr/>
          <a:lstStyle/>
          <a:p>
            <a:r>
              <a:rPr lang="en-GB" dirty="0"/>
              <a:t>Contents (2)</a:t>
            </a:r>
          </a:p>
        </p:txBody>
      </p:sp>
      <p:graphicFrame>
        <p:nvGraphicFramePr>
          <p:cNvPr id="10" name="Table 10">
            <a:extLst>
              <a:ext uri="{FF2B5EF4-FFF2-40B4-BE49-F238E27FC236}">
                <a16:creationId xmlns:a16="http://schemas.microsoft.com/office/drawing/2014/main" id="{9282CC1E-C76A-46A8-7D93-6223C42A3167}"/>
              </a:ext>
            </a:extLst>
          </p:cNvPr>
          <p:cNvGraphicFramePr>
            <a:graphicFrameLocks noGrp="1"/>
          </p:cNvGraphicFramePr>
          <p:nvPr>
            <p:extLst>
              <p:ext uri="{D42A27DB-BD31-4B8C-83A1-F6EECF244321}">
                <p14:modId xmlns:p14="http://schemas.microsoft.com/office/powerpoint/2010/main" val="1528528742"/>
              </p:ext>
            </p:extLst>
          </p:nvPr>
        </p:nvGraphicFramePr>
        <p:xfrm>
          <a:off x="306955" y="1322683"/>
          <a:ext cx="11578089" cy="4841049"/>
        </p:xfrm>
        <a:graphic>
          <a:graphicData uri="http://schemas.openxmlformats.org/drawingml/2006/table">
            <a:tbl>
              <a:tblPr firstRow="1" bandRow="1">
                <a:tableStyleId>{5C22544A-7EE6-4342-B048-85BDC9FD1C3A}</a:tableStyleId>
              </a:tblPr>
              <a:tblGrid>
                <a:gridCol w="2935009">
                  <a:extLst>
                    <a:ext uri="{9D8B030D-6E8A-4147-A177-3AD203B41FA5}">
                      <a16:colId xmlns:a16="http://schemas.microsoft.com/office/drawing/2014/main" val="1842806123"/>
                    </a:ext>
                  </a:extLst>
                </a:gridCol>
                <a:gridCol w="8643080">
                  <a:extLst>
                    <a:ext uri="{9D8B030D-6E8A-4147-A177-3AD203B41FA5}">
                      <a16:colId xmlns:a16="http://schemas.microsoft.com/office/drawing/2014/main" val="4040721763"/>
                    </a:ext>
                  </a:extLst>
                </a:gridCol>
              </a:tblGrid>
              <a:tr h="1290362">
                <a:tc>
                  <a:txBody>
                    <a:bodyPr/>
                    <a:lstStyle/>
                    <a:p>
                      <a:pPr algn="ctr"/>
                      <a:r>
                        <a:rPr lang="en-GB" sz="2000" b="1" kern="1200" dirty="0">
                          <a:solidFill>
                            <a:schemeClr val="bg1"/>
                          </a:solidFill>
                          <a:latin typeface="+mn-lt"/>
                          <a:ea typeface="+mn-ea"/>
                          <a:cs typeface="+mn-cs"/>
                        </a:rPr>
                        <a:t>Income</a:t>
                      </a:r>
                    </a:p>
                    <a:p>
                      <a:pPr algn="ctr"/>
                      <a:endParaRPr lang="en-GB" sz="1400" b="1" kern="1200" dirty="0">
                        <a:solidFill>
                          <a:schemeClr val="bg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slides 52-54</a:t>
                      </a:r>
                    </a:p>
                  </a:txBody>
                  <a:tcPr anchor="ctr">
                    <a:lnB w="19050" cap="flat" cmpd="sng" algn="ctr">
                      <a:solidFill>
                        <a:schemeClr val="bg1"/>
                      </a:solidFill>
                      <a:prstDash val="solid"/>
                      <a:round/>
                      <a:headEnd type="none" w="med" len="med"/>
                      <a:tailEnd type="none" w="med" len="med"/>
                    </a:lnB>
                    <a:solidFill>
                      <a:schemeClr val="tx2"/>
                    </a:solidFill>
                  </a:tcPr>
                </a:tc>
                <a:tc>
                  <a:txBody>
                    <a:bodyPr/>
                    <a:lstStyle/>
                    <a:p>
                      <a:pPr marL="285750" indent="-285750">
                        <a:buFont typeface="Arial" panose="020B0604020202020204" pitchFamily="34" charset="0"/>
                        <a:buChar char="•"/>
                      </a:pPr>
                      <a:r>
                        <a:rPr lang="en-GB" sz="1600" b="0" kern="1200" dirty="0">
                          <a:solidFill>
                            <a:srgbClr val="333333"/>
                          </a:solidFill>
                          <a:latin typeface="+mn-lt"/>
                          <a:ea typeface="+mn-ea"/>
                          <a:cs typeface="+mn-cs"/>
                        </a:rPr>
                        <a:t>Weekly earnings</a:t>
                      </a:r>
                    </a:p>
                    <a:p>
                      <a:pPr marL="285750" indent="-285750">
                        <a:buFont typeface="Arial" panose="020B0604020202020204" pitchFamily="34" charset="0"/>
                        <a:buChar char="•"/>
                      </a:pPr>
                      <a:r>
                        <a:rPr lang="en-GB" sz="1600" b="0" kern="1200" dirty="0">
                          <a:solidFill>
                            <a:srgbClr val="333333"/>
                          </a:solidFill>
                          <a:latin typeface="+mn-lt"/>
                          <a:ea typeface="+mn-ea"/>
                          <a:cs typeface="+mn-cs"/>
                        </a:rPr>
                        <a:t>Income deprivation</a:t>
                      </a:r>
                    </a:p>
                  </a:txBody>
                  <a:tcPr>
                    <a:lnB w="19050" cap="flat" cmpd="sng" algn="ctr">
                      <a:solidFill>
                        <a:schemeClr val="bg1"/>
                      </a:solidFill>
                      <a:prstDash val="solid"/>
                      <a:round/>
                      <a:headEnd type="none" w="med" len="med"/>
                      <a:tailEnd type="none" w="med" len="med"/>
                    </a:lnB>
                    <a:solidFill>
                      <a:schemeClr val="tx2">
                        <a:alpha val="10000"/>
                      </a:schemeClr>
                    </a:solidFill>
                  </a:tcPr>
                </a:tc>
                <a:extLst>
                  <a:ext uri="{0D108BD9-81ED-4DB2-BD59-A6C34878D82A}">
                    <a16:rowId xmlns:a16="http://schemas.microsoft.com/office/drawing/2014/main" val="321608435"/>
                  </a:ext>
                </a:extLst>
              </a:tr>
              <a:tr h="1457610">
                <a:tc>
                  <a:txBody>
                    <a:bodyPr/>
                    <a:lstStyle/>
                    <a:p>
                      <a:pPr algn="ctr"/>
                      <a:r>
                        <a:rPr lang="en-GB" sz="2000" b="1" kern="1200" dirty="0">
                          <a:solidFill>
                            <a:schemeClr val="bg1"/>
                          </a:solidFill>
                          <a:latin typeface="+mn-lt"/>
                          <a:ea typeface="+mn-ea"/>
                          <a:cs typeface="+mn-cs"/>
                        </a:rPr>
                        <a:t>Crime</a:t>
                      </a:r>
                    </a:p>
                    <a:p>
                      <a:pPr algn="ctr"/>
                      <a:endParaRPr lang="en-GB" sz="1400" b="1" kern="1200" dirty="0">
                        <a:solidFill>
                          <a:schemeClr val="bg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slides 55-56</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285750" indent="-285750">
                        <a:buFont typeface="Arial" panose="020B0604020202020204" pitchFamily="34" charset="0"/>
                        <a:buChar char="•"/>
                      </a:pPr>
                      <a:r>
                        <a:rPr lang="en-GB" sz="1600" b="0" kern="1200" dirty="0">
                          <a:solidFill>
                            <a:srgbClr val="333333"/>
                          </a:solidFill>
                          <a:latin typeface="+mn-lt"/>
                          <a:ea typeface="+mn-ea"/>
                          <a:cs typeface="+mn-cs"/>
                        </a:rPr>
                        <a:t>Crime rates</a:t>
                      </a: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alpha val="10000"/>
                      </a:schemeClr>
                    </a:solidFill>
                  </a:tcPr>
                </a:tc>
                <a:extLst>
                  <a:ext uri="{0D108BD9-81ED-4DB2-BD59-A6C34878D82A}">
                    <a16:rowId xmlns:a16="http://schemas.microsoft.com/office/drawing/2014/main" val="3253529865"/>
                  </a:ext>
                </a:extLst>
              </a:tr>
              <a:tr h="2093077">
                <a:tc>
                  <a:txBody>
                    <a:bodyPr/>
                    <a:lstStyle/>
                    <a:p>
                      <a:pPr algn="ctr"/>
                      <a:r>
                        <a:rPr lang="en-GB" sz="2000" b="1" kern="1200" dirty="0">
                          <a:solidFill>
                            <a:schemeClr val="bg1"/>
                          </a:solidFill>
                          <a:latin typeface="+mn-lt"/>
                          <a:ea typeface="+mn-ea"/>
                          <a:cs typeface="+mn-cs"/>
                        </a:rPr>
                        <a:t>Education</a:t>
                      </a:r>
                    </a:p>
                    <a:p>
                      <a:pPr algn="ctr"/>
                      <a:endParaRPr lang="en-GB" sz="1400" b="1" kern="1200" dirty="0">
                        <a:solidFill>
                          <a:schemeClr val="bg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mn-lt"/>
                          <a:ea typeface="+mn-ea"/>
                          <a:cs typeface="+mn-cs"/>
                        </a:rPr>
                        <a:t>slides 57-65</a:t>
                      </a:r>
                      <a:endParaRPr lang="en-GB" sz="1400" b="1" kern="1200" dirty="0">
                        <a:solidFill>
                          <a:schemeClr val="bg1"/>
                        </a:solidFill>
                        <a:latin typeface="+mn-lt"/>
                        <a:ea typeface="+mn-ea"/>
                        <a:cs typeface="+mn-cs"/>
                      </a:endParaRPr>
                    </a:p>
                  </a:txBody>
                  <a:tcPr anchor="ctr">
                    <a:lnT w="19050" cap="flat" cmpd="sng" algn="ctr">
                      <a:solidFill>
                        <a:schemeClr val="bg1"/>
                      </a:solidFill>
                      <a:prstDash val="solid"/>
                      <a:round/>
                      <a:headEnd type="none" w="med" len="med"/>
                      <a:tailEnd type="none" w="med" len="med"/>
                    </a:lnT>
                    <a:solidFill>
                      <a:schemeClr val="accent1"/>
                    </a:solidFill>
                  </a:tcPr>
                </a:tc>
                <a:tc>
                  <a:txBody>
                    <a:bodyPr/>
                    <a:lstStyle/>
                    <a:p>
                      <a:pPr marL="285750" indent="-285750">
                        <a:buFont typeface="Arial" panose="020B0604020202020204" pitchFamily="34" charset="0"/>
                        <a:buChar char="•"/>
                      </a:pPr>
                      <a:r>
                        <a:rPr lang="en-GB" sz="1600" b="0" kern="1200" dirty="0">
                          <a:solidFill>
                            <a:srgbClr val="333333"/>
                          </a:solidFill>
                          <a:latin typeface="+mn-lt"/>
                          <a:ea typeface="+mn-ea"/>
                          <a:cs typeface="+mn-cs"/>
                        </a:rPr>
                        <a:t>Early Years Foundation Stage (EYFS)</a:t>
                      </a:r>
                    </a:p>
                    <a:p>
                      <a:pPr marL="285750" indent="-285750">
                        <a:buFont typeface="Arial" panose="020B0604020202020204" pitchFamily="34" charset="0"/>
                        <a:buChar char="•"/>
                      </a:pPr>
                      <a:r>
                        <a:rPr lang="en-GB" sz="1600" b="0" kern="1200" dirty="0">
                          <a:solidFill>
                            <a:srgbClr val="333333"/>
                          </a:solidFill>
                          <a:latin typeface="+mn-lt"/>
                          <a:ea typeface="+mn-ea"/>
                          <a:cs typeface="+mn-cs"/>
                        </a:rPr>
                        <a:t>Key Stage 2</a:t>
                      </a:r>
                    </a:p>
                    <a:p>
                      <a:pPr marL="285750" indent="-285750">
                        <a:buFont typeface="Arial" panose="020B0604020202020204" pitchFamily="34" charset="0"/>
                        <a:buChar char="•"/>
                      </a:pPr>
                      <a:r>
                        <a:rPr lang="en-GB" sz="1600" b="0" kern="1200" dirty="0">
                          <a:solidFill>
                            <a:srgbClr val="333333"/>
                          </a:solidFill>
                          <a:latin typeface="+mn-lt"/>
                          <a:ea typeface="+mn-ea"/>
                          <a:cs typeface="+mn-cs"/>
                        </a:rPr>
                        <a:t>Key Stage 4</a:t>
                      </a:r>
                    </a:p>
                    <a:p>
                      <a:pPr marL="285750" indent="-285750">
                        <a:buFont typeface="Arial" panose="020B0604020202020204" pitchFamily="34" charset="0"/>
                        <a:buChar char="•"/>
                      </a:pPr>
                      <a:r>
                        <a:rPr lang="en-GB" sz="1600" b="0" kern="1200" dirty="0">
                          <a:solidFill>
                            <a:srgbClr val="333333"/>
                          </a:solidFill>
                          <a:latin typeface="+mn-lt"/>
                          <a:ea typeface="+mn-ea"/>
                          <a:cs typeface="+mn-cs"/>
                        </a:rPr>
                        <a:t>Post-16</a:t>
                      </a:r>
                    </a:p>
                    <a:p>
                      <a:pPr marL="285750" indent="-285750">
                        <a:buFont typeface="Arial" panose="020B0604020202020204" pitchFamily="34" charset="0"/>
                        <a:buChar char="•"/>
                      </a:pPr>
                      <a:r>
                        <a:rPr lang="en-GB" sz="1600" b="0" kern="1200" dirty="0">
                          <a:solidFill>
                            <a:srgbClr val="333333"/>
                          </a:solidFill>
                          <a:latin typeface="+mn-lt"/>
                          <a:ea typeface="+mn-ea"/>
                          <a:cs typeface="+mn-cs"/>
                        </a:rPr>
                        <a:t>Qualifications</a:t>
                      </a:r>
                    </a:p>
                    <a:p>
                      <a:pPr marL="285750" indent="-285750">
                        <a:buFont typeface="Arial" panose="020B0604020202020204" pitchFamily="34" charset="0"/>
                        <a:buChar char="•"/>
                      </a:pPr>
                      <a:r>
                        <a:rPr lang="en-GB" sz="1600" b="0" kern="1200" dirty="0">
                          <a:solidFill>
                            <a:srgbClr val="333333"/>
                          </a:solidFill>
                          <a:latin typeface="+mn-lt"/>
                          <a:ea typeface="+mn-ea"/>
                          <a:cs typeface="+mn-cs"/>
                        </a:rPr>
                        <a:t>SEND</a:t>
                      </a:r>
                    </a:p>
                    <a:p>
                      <a:pPr marL="285750" indent="-285750">
                        <a:buFont typeface="Arial" panose="020B0604020202020204" pitchFamily="34" charset="0"/>
                        <a:buChar char="•"/>
                      </a:pPr>
                      <a:r>
                        <a:rPr lang="en-GB" sz="1600" b="0" kern="1200" dirty="0">
                          <a:solidFill>
                            <a:srgbClr val="333333"/>
                          </a:solidFill>
                          <a:latin typeface="+mn-lt"/>
                          <a:ea typeface="+mn-ea"/>
                          <a:cs typeface="+mn-cs"/>
                        </a:rPr>
                        <a:t>EHC plans</a:t>
                      </a:r>
                    </a:p>
                    <a:p>
                      <a:pPr marL="285750" indent="-285750">
                        <a:buFont typeface="Arial" panose="020B0604020202020204" pitchFamily="34" charset="0"/>
                        <a:buChar char="•"/>
                      </a:pPr>
                      <a:r>
                        <a:rPr lang="en-GB" sz="1600" b="0" kern="1200" dirty="0">
                          <a:solidFill>
                            <a:srgbClr val="333333"/>
                          </a:solidFill>
                          <a:latin typeface="+mn-lt"/>
                          <a:ea typeface="+mn-ea"/>
                          <a:cs typeface="+mn-cs"/>
                        </a:rPr>
                        <a:t>SEN support &amp; EHC plan attainment</a:t>
                      </a:r>
                    </a:p>
                  </a:txBody>
                  <a:tcPr>
                    <a:lnT w="19050" cap="flat" cmpd="sng" algn="ctr">
                      <a:solidFill>
                        <a:schemeClr val="bg1"/>
                      </a:solidFill>
                      <a:prstDash val="solid"/>
                      <a:round/>
                      <a:headEnd type="none" w="med" len="med"/>
                      <a:tailEnd type="none" w="med" len="med"/>
                    </a:lnT>
                    <a:solidFill>
                      <a:schemeClr val="accent4">
                        <a:alpha val="10000"/>
                      </a:schemeClr>
                    </a:solidFill>
                  </a:tcPr>
                </a:tc>
                <a:extLst>
                  <a:ext uri="{0D108BD9-81ED-4DB2-BD59-A6C34878D82A}">
                    <a16:rowId xmlns:a16="http://schemas.microsoft.com/office/drawing/2014/main" val="4224380723"/>
                  </a:ext>
                </a:extLst>
              </a:tr>
            </a:tbl>
          </a:graphicData>
        </a:graphic>
      </p:graphicFrame>
      <p:sp>
        <p:nvSpPr>
          <p:cNvPr id="3" name="Slide Number Placeholder 2">
            <a:extLst>
              <a:ext uri="{FF2B5EF4-FFF2-40B4-BE49-F238E27FC236}">
                <a16:creationId xmlns:a16="http://schemas.microsoft.com/office/drawing/2014/main" id="{67DF5A5B-18EA-BE10-E297-E6F72D507CA5}"/>
              </a:ext>
            </a:extLst>
          </p:cNvPr>
          <p:cNvSpPr>
            <a:spLocks noGrp="1"/>
          </p:cNvSpPr>
          <p:nvPr>
            <p:ph type="sldNum" sz="quarter" idx="12"/>
          </p:nvPr>
        </p:nvSpPr>
        <p:spPr/>
        <p:txBody>
          <a:bodyPr/>
          <a:lstStyle/>
          <a:p>
            <a:fld id="{CEDEF9C1-0071-4D4A-89AA-0CC05A8019E4}" type="slidenum">
              <a:rPr lang="en-US" smtClean="0"/>
              <a:t>5</a:t>
            </a:fld>
            <a:endParaRPr lang="en-US" dirty="0"/>
          </a:p>
        </p:txBody>
      </p:sp>
    </p:spTree>
    <p:extLst>
      <p:ext uri="{BB962C8B-B14F-4D97-AF65-F5344CB8AC3E}">
        <p14:creationId xmlns:p14="http://schemas.microsoft.com/office/powerpoint/2010/main" val="2097733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rgbClr val="009AB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Vulnerability – Projected adult needs (aged 18-64)</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009AB4"/>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5" name="Graphic 4">
            <a:extLst>
              <a:ext uri="{FF2B5EF4-FFF2-40B4-BE49-F238E27FC236}">
                <a16:creationId xmlns:a16="http://schemas.microsoft.com/office/drawing/2014/main" id="{66A84FD7-B119-AD9A-13F2-653DE7186D4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9" name="TextBox 8">
            <a:extLst>
              <a:ext uri="{FF2B5EF4-FFF2-40B4-BE49-F238E27FC236}">
                <a16:creationId xmlns:a16="http://schemas.microsoft.com/office/drawing/2014/main" id="{4F8C5368-0877-35C8-71D7-25DE01F90E2A}"/>
              </a:ext>
            </a:extLst>
          </p:cNvPr>
          <p:cNvSpPr txBox="1"/>
          <p:nvPr/>
        </p:nvSpPr>
        <p:spPr>
          <a:xfrm>
            <a:off x="451884" y="1270467"/>
            <a:ext cx="11288229"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rgbClr val="333333"/>
                </a:solidFill>
                <a:ea typeface="Times New Roman" panose="02020603050405020304" pitchFamily="18" charset="0"/>
                <a:cs typeface="Segoe UI" panose="020B0502040204020203" pitchFamily="34" charset="0"/>
              </a:rPr>
              <a:t>PANSI projects increases in learning and physical disabilities and mental illness in Slough’s population aged 18-64 from 2020 to 2030.</a:t>
            </a:r>
          </a:p>
          <a:p>
            <a:pPr marL="342900" indent="-342900">
              <a:buFont typeface="Arial" panose="020B0604020202020204" pitchFamily="34" charset="0"/>
              <a:buChar char="•"/>
            </a:pPr>
            <a:r>
              <a:rPr lang="en-GB" sz="2000" dirty="0">
                <a:solidFill>
                  <a:srgbClr val="333333"/>
                </a:solidFill>
                <a:ea typeface="Times New Roman" panose="02020603050405020304" pitchFamily="18" charset="0"/>
                <a:cs typeface="Segoe UI" panose="020B0502040204020203" pitchFamily="34" charset="0"/>
              </a:rPr>
              <a:t>Most of these increases are in line with the increases for the South East and England. </a:t>
            </a:r>
          </a:p>
          <a:p>
            <a:pPr marL="342900" indent="-342900">
              <a:buFont typeface="Arial" panose="020B0604020202020204" pitchFamily="34" charset="0"/>
              <a:buChar char="•"/>
            </a:pPr>
            <a:r>
              <a:rPr lang="en-GB" sz="2000" dirty="0">
                <a:solidFill>
                  <a:srgbClr val="333333"/>
                </a:solidFill>
                <a:ea typeface="Times New Roman" panose="02020603050405020304" pitchFamily="18" charset="0"/>
                <a:cs typeface="Segoe UI" panose="020B0502040204020203" pitchFamily="34" charset="0"/>
              </a:rPr>
              <a:t>However, Slough is predicted to have larger increases in impaired mobility and personal care disabilities in the population than the South East and England. </a:t>
            </a:r>
            <a:endParaRPr lang="en-GB" sz="2000" dirty="0">
              <a:solidFill>
                <a:srgbClr val="333333"/>
              </a:solidFill>
              <a:cs typeface="Segoe UI" panose="020B0502040204020203" pitchFamily="34" charset="0"/>
            </a:endParaRPr>
          </a:p>
        </p:txBody>
      </p:sp>
      <p:graphicFrame>
        <p:nvGraphicFramePr>
          <p:cNvPr id="3" name="Table 2">
            <a:extLst>
              <a:ext uri="{FF2B5EF4-FFF2-40B4-BE49-F238E27FC236}">
                <a16:creationId xmlns:a16="http://schemas.microsoft.com/office/drawing/2014/main" id="{FA7820F0-BE34-8C68-C092-85666286A04A}"/>
              </a:ext>
            </a:extLst>
          </p:cNvPr>
          <p:cNvGraphicFramePr>
            <a:graphicFrameLocks noGrp="1"/>
          </p:cNvGraphicFramePr>
          <p:nvPr>
            <p:extLst>
              <p:ext uri="{D42A27DB-BD31-4B8C-83A1-F6EECF244321}">
                <p14:modId xmlns:p14="http://schemas.microsoft.com/office/powerpoint/2010/main" val="126795275"/>
              </p:ext>
            </p:extLst>
          </p:nvPr>
        </p:nvGraphicFramePr>
        <p:xfrm>
          <a:off x="1528854" y="3086083"/>
          <a:ext cx="9526008" cy="3482636"/>
        </p:xfrm>
        <a:graphic>
          <a:graphicData uri="http://schemas.openxmlformats.org/drawingml/2006/table">
            <a:tbl>
              <a:tblPr firstRow="1">
                <a:tableStyleId>{5A111915-BE36-4E01-A7E5-04B1672EAD32}</a:tableStyleId>
              </a:tblPr>
              <a:tblGrid>
                <a:gridCol w="4192008">
                  <a:extLst>
                    <a:ext uri="{9D8B030D-6E8A-4147-A177-3AD203B41FA5}">
                      <a16:colId xmlns:a16="http://schemas.microsoft.com/office/drawing/2014/main" val="1806707834"/>
                    </a:ext>
                  </a:extLst>
                </a:gridCol>
                <a:gridCol w="1066800">
                  <a:extLst>
                    <a:ext uri="{9D8B030D-6E8A-4147-A177-3AD203B41FA5}">
                      <a16:colId xmlns:a16="http://schemas.microsoft.com/office/drawing/2014/main" val="2536345163"/>
                    </a:ext>
                  </a:extLst>
                </a:gridCol>
                <a:gridCol w="1066800">
                  <a:extLst>
                    <a:ext uri="{9D8B030D-6E8A-4147-A177-3AD203B41FA5}">
                      <a16:colId xmlns:a16="http://schemas.microsoft.com/office/drawing/2014/main" val="3541104108"/>
                    </a:ext>
                  </a:extLst>
                </a:gridCol>
                <a:gridCol w="1066800">
                  <a:extLst>
                    <a:ext uri="{9D8B030D-6E8A-4147-A177-3AD203B41FA5}">
                      <a16:colId xmlns:a16="http://schemas.microsoft.com/office/drawing/2014/main" val="2539382183"/>
                    </a:ext>
                  </a:extLst>
                </a:gridCol>
                <a:gridCol w="1066800">
                  <a:extLst>
                    <a:ext uri="{9D8B030D-6E8A-4147-A177-3AD203B41FA5}">
                      <a16:colId xmlns:a16="http://schemas.microsoft.com/office/drawing/2014/main" val="1485667195"/>
                    </a:ext>
                  </a:extLst>
                </a:gridCol>
                <a:gridCol w="1066800">
                  <a:extLst>
                    <a:ext uri="{9D8B030D-6E8A-4147-A177-3AD203B41FA5}">
                      <a16:colId xmlns:a16="http://schemas.microsoft.com/office/drawing/2014/main" val="2519999424"/>
                    </a:ext>
                  </a:extLst>
                </a:gridCol>
              </a:tblGrid>
              <a:tr h="1009323">
                <a:tc>
                  <a:txBody>
                    <a:bodyPr/>
                    <a:lstStyle/>
                    <a:p>
                      <a:pPr algn="l" fontAlgn="b"/>
                      <a:r>
                        <a:rPr lang="en-GB" sz="1600" b="1" i="0" u="none" strike="noStrike" dirty="0">
                          <a:solidFill>
                            <a:schemeClr val="bg1"/>
                          </a:solidFill>
                          <a:effectLst/>
                          <a:latin typeface="+mn-lt"/>
                        </a:rPr>
                        <a:t>Projected population change from 2020 to 2030 (Aged 18-64)</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i="0" u="none" strike="noStrike" dirty="0">
                          <a:solidFill>
                            <a:schemeClr val="bg1"/>
                          </a:solidFill>
                          <a:effectLst/>
                          <a:latin typeface="+mn-lt"/>
                        </a:rPr>
                        <a:t>Slough Residents 2020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i="0" u="none" strike="noStrike" dirty="0">
                          <a:solidFill>
                            <a:schemeClr val="bg1"/>
                          </a:solidFill>
                          <a:effectLst/>
                          <a:latin typeface="+mn-lt"/>
                        </a:rPr>
                        <a:t>Slough Residents 2030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u="none" strike="noStrike" dirty="0">
                          <a:solidFill>
                            <a:schemeClr val="bg1"/>
                          </a:solidFill>
                          <a:effectLst/>
                          <a:latin typeface="+mn-lt"/>
                        </a:rPr>
                        <a:t>Slough Change</a:t>
                      </a:r>
                      <a:endParaRPr lang="en-GB" sz="1600" b="1" i="0" u="none" strike="noStrike" dirty="0">
                        <a:solidFill>
                          <a:schemeClr val="bg1"/>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u="none" strike="noStrike" dirty="0">
                          <a:solidFill>
                            <a:schemeClr val="bg1"/>
                          </a:solidFill>
                          <a:effectLst/>
                          <a:latin typeface="+mn-lt"/>
                        </a:rPr>
                        <a:t>South East Change</a:t>
                      </a:r>
                      <a:endParaRPr lang="en-GB" sz="1600" b="1" i="0" u="none" strike="noStrike" dirty="0">
                        <a:solidFill>
                          <a:schemeClr val="bg1"/>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u="none" strike="noStrike" dirty="0">
                          <a:solidFill>
                            <a:schemeClr val="bg1"/>
                          </a:solidFill>
                          <a:effectLst/>
                          <a:latin typeface="+mn-lt"/>
                        </a:rPr>
                        <a:t>England Change</a:t>
                      </a:r>
                      <a:endParaRPr lang="en-GB" sz="1600" b="1" i="0" u="none" strike="noStrike" dirty="0">
                        <a:solidFill>
                          <a:schemeClr val="bg1"/>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extLst>
                  <a:ext uri="{0D108BD9-81ED-4DB2-BD59-A6C34878D82A}">
                    <a16:rowId xmlns:a16="http://schemas.microsoft.com/office/drawing/2014/main" val="1785895551"/>
                  </a:ext>
                </a:extLst>
              </a:tr>
              <a:tr h="417104">
                <a:tc>
                  <a:txBody>
                    <a:bodyPr/>
                    <a:lstStyle/>
                    <a:p>
                      <a:pPr algn="l" fontAlgn="b"/>
                      <a:r>
                        <a:rPr lang="en-GB" sz="1600" u="none" strike="noStrike" dirty="0">
                          <a:effectLst/>
                          <a:latin typeface="+mn-lt"/>
                        </a:rPr>
                        <a:t>Learning Disability</a:t>
                      </a:r>
                      <a:endParaRPr lang="en-GB" sz="1600" b="0" i="0" u="none" strike="noStrike" dirty="0">
                        <a:solidFill>
                          <a:srgbClr val="000000"/>
                        </a:solidFill>
                        <a:effectLst/>
                        <a:latin typeface="+mn-lt"/>
                      </a:endParaRP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2,235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2,268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+1.5%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+1.9%</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2941286735"/>
                  </a:ext>
                </a:extLst>
              </a:tr>
              <a:tr h="417104">
                <a:tc>
                  <a:txBody>
                    <a:bodyPr/>
                    <a:lstStyle/>
                    <a:p>
                      <a:pPr algn="l" fontAlgn="b"/>
                      <a:r>
                        <a:rPr lang="en-GB" sz="1600" b="0" i="0" u="none" strike="noStrike">
                          <a:solidFill>
                            <a:srgbClr val="000000"/>
                          </a:solidFill>
                          <a:effectLst/>
                          <a:latin typeface="+mn-lt"/>
                        </a:rPr>
                        <a:t>Down’s Syndrome</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+0.7%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+1.5%</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2369315314"/>
                  </a:ext>
                </a:extLst>
              </a:tr>
              <a:tr h="387793">
                <a:tc>
                  <a:txBody>
                    <a:bodyPr/>
                    <a:lstStyle/>
                    <a:p>
                      <a:pPr algn="l" fontAlgn="b"/>
                      <a:r>
                        <a:rPr lang="en-GB" sz="1600" b="0" i="0" u="none" strike="noStrike">
                          <a:solidFill>
                            <a:srgbClr val="000000"/>
                          </a:solidFill>
                          <a:effectLst/>
                          <a:latin typeface="+mn-lt"/>
                        </a:rPr>
                        <a:t>Autism</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930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953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+2.0%</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1538653212"/>
                  </a:ext>
                </a:extLst>
              </a:tr>
              <a:tr h="417104">
                <a:tc>
                  <a:txBody>
                    <a:bodyPr/>
                    <a:lstStyle/>
                    <a:p>
                      <a:pPr algn="l" fontAlgn="b"/>
                      <a:r>
                        <a:rPr lang="en-GB" sz="1600" b="0" i="0" u="none" strike="noStrike">
                          <a:solidFill>
                            <a:srgbClr val="000000"/>
                          </a:solidFill>
                          <a:effectLst/>
                          <a:latin typeface="+mn-lt"/>
                        </a:rPr>
                        <a:t>Common Mental Health Problems</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17,191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17,336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+0.8%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+0.6%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+1.4%</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620887181"/>
                  </a:ext>
                </a:extLst>
              </a:tr>
              <a:tr h="417104">
                <a:tc>
                  <a:txBody>
                    <a:bodyPr/>
                    <a:lstStyle/>
                    <a:p>
                      <a:pPr algn="l" fontAlgn="b"/>
                      <a:r>
                        <a:rPr lang="en-GB" sz="1600" b="0" i="0" u="none" strike="noStrike">
                          <a:solidFill>
                            <a:srgbClr val="000000"/>
                          </a:solidFill>
                          <a:effectLst/>
                          <a:latin typeface="+mn-lt"/>
                        </a:rPr>
                        <a:t>Impaired Mobility</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4,596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4,846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+3.3%</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960351245"/>
                  </a:ext>
                </a:extLst>
              </a:tr>
              <a:tr h="417104">
                <a:tc>
                  <a:txBody>
                    <a:bodyPr/>
                    <a:lstStyle/>
                    <a:p>
                      <a:pPr algn="l" fontAlgn="b"/>
                      <a:r>
                        <a:rPr lang="en-GB" sz="1600" b="0" i="0" u="none" strike="noStrike">
                          <a:solidFill>
                            <a:srgbClr val="000000"/>
                          </a:solidFill>
                          <a:effectLst/>
                          <a:latin typeface="+mn-lt"/>
                        </a:rPr>
                        <a:t>Personal Care Disability</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4,059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4,324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+1.5%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+2.1%</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3696422830"/>
                  </a:ext>
                </a:extLst>
              </a:tr>
            </a:tbl>
          </a:graphicData>
        </a:graphic>
      </p:graphicFrame>
      <p:sp>
        <p:nvSpPr>
          <p:cNvPr id="8" name="Slide Number Placeholder 7">
            <a:extLst>
              <a:ext uri="{FF2B5EF4-FFF2-40B4-BE49-F238E27FC236}">
                <a16:creationId xmlns:a16="http://schemas.microsoft.com/office/drawing/2014/main" id="{835505CC-48E9-3B97-2464-2EF57C2E160C}"/>
              </a:ext>
            </a:extLst>
          </p:cNvPr>
          <p:cNvSpPr>
            <a:spLocks noGrp="1"/>
          </p:cNvSpPr>
          <p:nvPr>
            <p:ph type="sldNum" sz="quarter" idx="12"/>
          </p:nvPr>
        </p:nvSpPr>
        <p:spPr/>
        <p:txBody>
          <a:bodyPr/>
          <a:lstStyle/>
          <a:p>
            <a:fld id="{CEDEF9C1-0071-4D4A-89AA-0CC05A8019E4}" type="slidenum">
              <a:rPr lang="en-US" smtClean="0"/>
              <a:t>50</a:t>
            </a:fld>
            <a:endParaRPr lang="en-US"/>
          </a:p>
        </p:txBody>
      </p:sp>
    </p:spTree>
    <p:extLst>
      <p:ext uri="{BB962C8B-B14F-4D97-AF65-F5344CB8AC3E}">
        <p14:creationId xmlns:p14="http://schemas.microsoft.com/office/powerpoint/2010/main" val="1464060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2" y="384434"/>
            <a:ext cx="11288229" cy="698499"/>
          </a:xfrm>
          <a:prstGeom prst="rect">
            <a:avLst/>
          </a:prstGeom>
          <a:solidFill>
            <a:srgbClr val="009AB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Vulnerability – Projected adult needs (aged 65 and over)</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009AB4"/>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5" name="Graphic 4">
            <a:extLst>
              <a:ext uri="{FF2B5EF4-FFF2-40B4-BE49-F238E27FC236}">
                <a16:creationId xmlns:a16="http://schemas.microsoft.com/office/drawing/2014/main" id="{66A84FD7-B119-AD9A-13F2-653DE7186D4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9" name="TextBox 8">
            <a:extLst>
              <a:ext uri="{FF2B5EF4-FFF2-40B4-BE49-F238E27FC236}">
                <a16:creationId xmlns:a16="http://schemas.microsoft.com/office/drawing/2014/main" id="{4F8C5368-0877-35C8-71D7-25DE01F90E2A}"/>
              </a:ext>
            </a:extLst>
          </p:cNvPr>
          <p:cNvSpPr txBox="1"/>
          <p:nvPr/>
        </p:nvSpPr>
        <p:spPr>
          <a:xfrm>
            <a:off x="451882" y="1270467"/>
            <a:ext cx="11288231"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rgbClr val="333333"/>
                </a:solidFill>
                <a:ea typeface="Times New Roman" panose="02020603050405020304" pitchFamily="18" charset="0"/>
                <a:cs typeface="Segoe UI" panose="020B0502040204020203" pitchFamily="34" charset="0"/>
              </a:rPr>
              <a:t>POPPI projects increases in support needs, health issues, and disabilities in Slough’s population aged 65 and over from 2020 to 2030. </a:t>
            </a:r>
          </a:p>
          <a:p>
            <a:pPr marL="342900" indent="-342900">
              <a:buFont typeface="Arial" panose="020B0604020202020204" pitchFamily="34" charset="0"/>
              <a:buChar char="•"/>
            </a:pPr>
            <a:r>
              <a:rPr lang="en-GB" sz="2000" dirty="0">
                <a:solidFill>
                  <a:srgbClr val="333333"/>
                </a:solidFill>
                <a:ea typeface="Times New Roman" panose="02020603050405020304" pitchFamily="18" charset="0"/>
                <a:cs typeface="Segoe UI" panose="020B0502040204020203" pitchFamily="34" charset="0"/>
              </a:rPr>
              <a:t>Most of these increases are in line with the increases for the South East and England. </a:t>
            </a:r>
          </a:p>
          <a:p>
            <a:pPr marL="342900" indent="-342900">
              <a:buFont typeface="Arial" panose="020B0604020202020204" pitchFamily="34" charset="0"/>
              <a:buChar char="•"/>
            </a:pPr>
            <a:r>
              <a:rPr lang="en-GB" sz="2000" dirty="0">
                <a:solidFill>
                  <a:srgbClr val="333333"/>
                </a:solidFill>
                <a:cs typeface="Segoe UI" panose="020B0502040204020203" pitchFamily="34" charset="0"/>
              </a:rPr>
              <a:t>However, Slough is predicted to have larger increases in learning disabilities, Autism, depression, and cardiovascular disease in the population than the South East and England.</a:t>
            </a:r>
          </a:p>
        </p:txBody>
      </p:sp>
      <p:graphicFrame>
        <p:nvGraphicFramePr>
          <p:cNvPr id="10" name="Table 9">
            <a:extLst>
              <a:ext uri="{FF2B5EF4-FFF2-40B4-BE49-F238E27FC236}">
                <a16:creationId xmlns:a16="http://schemas.microsoft.com/office/drawing/2014/main" id="{6F86CE99-EB89-F9DE-0949-ED3C5BF0D2B9}"/>
              </a:ext>
            </a:extLst>
          </p:cNvPr>
          <p:cNvGraphicFramePr>
            <a:graphicFrameLocks noGrp="1"/>
          </p:cNvGraphicFramePr>
          <p:nvPr>
            <p:extLst>
              <p:ext uri="{D42A27DB-BD31-4B8C-83A1-F6EECF244321}">
                <p14:modId xmlns:p14="http://schemas.microsoft.com/office/powerpoint/2010/main" val="2187983661"/>
              </p:ext>
            </p:extLst>
          </p:nvPr>
        </p:nvGraphicFramePr>
        <p:xfrm>
          <a:off x="1158237" y="3015688"/>
          <a:ext cx="9875520" cy="3699221"/>
        </p:xfrm>
        <a:graphic>
          <a:graphicData uri="http://schemas.openxmlformats.org/drawingml/2006/table">
            <a:tbl>
              <a:tblPr firstRow="1">
                <a:tableStyleId>{5A111915-BE36-4E01-A7E5-04B1672EAD32}</a:tableStyleId>
              </a:tblPr>
              <a:tblGrid>
                <a:gridCol w="4541110">
                  <a:extLst>
                    <a:ext uri="{9D8B030D-6E8A-4147-A177-3AD203B41FA5}">
                      <a16:colId xmlns:a16="http://schemas.microsoft.com/office/drawing/2014/main" val="1806707834"/>
                    </a:ext>
                  </a:extLst>
                </a:gridCol>
                <a:gridCol w="1066882">
                  <a:extLst>
                    <a:ext uri="{9D8B030D-6E8A-4147-A177-3AD203B41FA5}">
                      <a16:colId xmlns:a16="http://schemas.microsoft.com/office/drawing/2014/main" val="2536345163"/>
                    </a:ext>
                  </a:extLst>
                </a:gridCol>
                <a:gridCol w="1066882">
                  <a:extLst>
                    <a:ext uri="{9D8B030D-6E8A-4147-A177-3AD203B41FA5}">
                      <a16:colId xmlns:a16="http://schemas.microsoft.com/office/drawing/2014/main" val="3541104108"/>
                    </a:ext>
                  </a:extLst>
                </a:gridCol>
                <a:gridCol w="1066882">
                  <a:extLst>
                    <a:ext uri="{9D8B030D-6E8A-4147-A177-3AD203B41FA5}">
                      <a16:colId xmlns:a16="http://schemas.microsoft.com/office/drawing/2014/main" val="2539382183"/>
                    </a:ext>
                  </a:extLst>
                </a:gridCol>
                <a:gridCol w="1066882">
                  <a:extLst>
                    <a:ext uri="{9D8B030D-6E8A-4147-A177-3AD203B41FA5}">
                      <a16:colId xmlns:a16="http://schemas.microsoft.com/office/drawing/2014/main" val="1485667195"/>
                    </a:ext>
                  </a:extLst>
                </a:gridCol>
                <a:gridCol w="1066882">
                  <a:extLst>
                    <a:ext uri="{9D8B030D-6E8A-4147-A177-3AD203B41FA5}">
                      <a16:colId xmlns:a16="http://schemas.microsoft.com/office/drawing/2014/main" val="2519999424"/>
                    </a:ext>
                  </a:extLst>
                </a:gridCol>
              </a:tblGrid>
              <a:tr h="690493">
                <a:tc>
                  <a:txBody>
                    <a:bodyPr/>
                    <a:lstStyle/>
                    <a:p>
                      <a:pPr algn="l" fontAlgn="b"/>
                      <a:r>
                        <a:rPr lang="en-GB" sz="1600" b="1" i="0" u="none" strike="noStrike" dirty="0">
                          <a:solidFill>
                            <a:schemeClr val="bg1"/>
                          </a:solidFill>
                          <a:effectLst/>
                          <a:latin typeface="+mn-lt"/>
                        </a:rPr>
                        <a:t>Projected population change from 2020 to 2030 (Aged 65 and over)</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i="0" u="none" strike="noStrike" dirty="0">
                          <a:solidFill>
                            <a:schemeClr val="bg1"/>
                          </a:solidFill>
                          <a:effectLst/>
                          <a:latin typeface="+mn-lt"/>
                        </a:rPr>
                        <a:t>Slough Residents</a:t>
                      </a:r>
                    </a:p>
                    <a:p>
                      <a:pPr algn="ctr" fontAlgn="b"/>
                      <a:r>
                        <a:rPr lang="en-GB" sz="1600" b="1" i="0" u="none" strike="noStrike" dirty="0">
                          <a:solidFill>
                            <a:schemeClr val="bg1"/>
                          </a:solidFill>
                          <a:effectLst/>
                          <a:latin typeface="+mn-lt"/>
                        </a:rPr>
                        <a:t>2020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i="0" u="none" strike="noStrike" dirty="0">
                          <a:solidFill>
                            <a:schemeClr val="bg1"/>
                          </a:solidFill>
                          <a:effectLst/>
                          <a:latin typeface="+mn-lt"/>
                        </a:rPr>
                        <a:t>Slough Residents</a:t>
                      </a:r>
                    </a:p>
                    <a:p>
                      <a:pPr algn="ctr" fontAlgn="b"/>
                      <a:r>
                        <a:rPr lang="en-GB" sz="1600" b="1" i="0" u="none" strike="noStrike" dirty="0">
                          <a:solidFill>
                            <a:schemeClr val="bg1"/>
                          </a:solidFill>
                          <a:effectLst/>
                          <a:latin typeface="+mn-lt"/>
                        </a:rPr>
                        <a:t>2030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u="none" strike="noStrike" dirty="0">
                          <a:solidFill>
                            <a:schemeClr val="bg1"/>
                          </a:solidFill>
                          <a:effectLst/>
                          <a:latin typeface="+mn-lt"/>
                        </a:rPr>
                        <a:t>Slough </a:t>
                      </a:r>
                      <a:r>
                        <a:rPr lang="en-GB" sz="1600" b="1" i="0" u="none" strike="noStrike" dirty="0">
                          <a:solidFill>
                            <a:schemeClr val="bg1"/>
                          </a:solidFill>
                          <a:effectLst/>
                          <a:latin typeface="+mn-lt"/>
                        </a:rPr>
                        <a:t>Change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u="none" strike="noStrike" dirty="0">
                          <a:solidFill>
                            <a:schemeClr val="bg1"/>
                          </a:solidFill>
                          <a:effectLst/>
                          <a:latin typeface="+mn-lt"/>
                        </a:rPr>
                        <a:t>South East </a:t>
                      </a:r>
                      <a:r>
                        <a:rPr lang="en-GB" sz="1600" b="1" i="0" u="none" strike="noStrike" dirty="0">
                          <a:solidFill>
                            <a:schemeClr val="bg1"/>
                          </a:solidFill>
                          <a:effectLst/>
                          <a:latin typeface="+mn-lt"/>
                        </a:rPr>
                        <a:t>Change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tc>
                  <a:txBody>
                    <a:bodyPr/>
                    <a:lstStyle/>
                    <a:p>
                      <a:pPr algn="ctr" fontAlgn="b"/>
                      <a:r>
                        <a:rPr lang="en-GB" sz="1600" b="1" u="none" strike="noStrike" dirty="0">
                          <a:solidFill>
                            <a:schemeClr val="bg1"/>
                          </a:solidFill>
                          <a:effectLst/>
                          <a:latin typeface="+mn-lt"/>
                        </a:rPr>
                        <a:t>England </a:t>
                      </a:r>
                      <a:r>
                        <a:rPr lang="en-GB" sz="1600" b="1" i="0" u="none" strike="noStrike" dirty="0">
                          <a:solidFill>
                            <a:schemeClr val="bg1"/>
                          </a:solidFill>
                          <a:effectLst/>
                          <a:latin typeface="+mn-lt"/>
                        </a:rPr>
                        <a:t>Change</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solidFill>
                      <a:srgbClr val="009AB4"/>
                    </a:solidFill>
                  </a:tcPr>
                </a:tc>
                <a:extLst>
                  <a:ext uri="{0D108BD9-81ED-4DB2-BD59-A6C34878D82A}">
                    <a16:rowId xmlns:a16="http://schemas.microsoft.com/office/drawing/2014/main" val="1785895551"/>
                  </a:ext>
                </a:extLst>
              </a:tr>
              <a:tr h="329039">
                <a:tc>
                  <a:txBody>
                    <a:bodyPr/>
                    <a:lstStyle/>
                    <a:p>
                      <a:pPr algn="l" fontAlgn="b"/>
                      <a:r>
                        <a:rPr lang="en-GB" sz="1600" u="none" strike="noStrike">
                          <a:effectLst/>
                          <a:latin typeface="+mn-lt"/>
                        </a:rPr>
                        <a:t>Learning Disability</a:t>
                      </a:r>
                      <a:endParaRPr lang="en-GB" sz="1600" b="0" i="0" u="none" strike="noStrike">
                        <a:solidFill>
                          <a:srgbClr val="000000"/>
                        </a:solidFill>
                        <a:effectLst/>
                        <a:latin typeface="+mn-lt"/>
                      </a:endParaRP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325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404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+20.9%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+20.8%</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2941286735"/>
                  </a:ext>
                </a:extLst>
              </a:tr>
              <a:tr h="329039">
                <a:tc>
                  <a:txBody>
                    <a:bodyPr/>
                    <a:lstStyle/>
                    <a:p>
                      <a:pPr algn="l" fontAlgn="b"/>
                      <a:r>
                        <a:rPr lang="en-GB" sz="1600" b="0" i="0" u="none" strike="noStrike" dirty="0">
                          <a:solidFill>
                            <a:srgbClr val="000000"/>
                          </a:solidFill>
                          <a:effectLst/>
                          <a:latin typeface="+mn-lt"/>
                        </a:rPr>
                        <a:t>Autism</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146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185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+22.3%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+22.0%</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1538653212"/>
                  </a:ext>
                </a:extLst>
              </a:tr>
              <a:tr h="329039">
                <a:tc>
                  <a:txBody>
                    <a:bodyPr/>
                    <a:lstStyle/>
                    <a:p>
                      <a:pPr algn="l" fontAlgn="b"/>
                      <a:r>
                        <a:rPr lang="en-GB" sz="1600" b="0" i="0" u="none" strike="noStrike">
                          <a:solidFill>
                            <a:srgbClr val="000000"/>
                          </a:solidFill>
                          <a:effectLst/>
                          <a:latin typeface="+mn-lt"/>
                        </a:rPr>
                        <a:t>Impaired Mobility</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2,749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3,393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+24.1%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+23.0%</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620887181"/>
                  </a:ext>
                </a:extLst>
              </a:tr>
              <a:tr h="3290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mn-lt"/>
                        </a:rPr>
                        <a:t>Self Care Disability</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4,309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5,416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+22.9%</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960351245"/>
                  </a:ext>
                </a:extLst>
              </a:tr>
              <a:tr h="329039">
                <a:tc>
                  <a:txBody>
                    <a:bodyPr/>
                    <a:lstStyle/>
                    <a:p>
                      <a:pPr algn="l" fontAlgn="b"/>
                      <a:r>
                        <a:rPr lang="en-GB" sz="1600" b="0" i="0" u="none" strike="noStrike" dirty="0">
                          <a:solidFill>
                            <a:srgbClr val="000000"/>
                          </a:solidFill>
                          <a:effectLst/>
                          <a:latin typeface="+mn-lt"/>
                        </a:rPr>
                        <a:t>Limiting Long-Term Illness (activities limited a lot)</a:t>
                      </a:r>
                    </a:p>
                  </a:txBody>
                  <a:tcPr marL="6350" marR="6350" marT="6350" marB="0" anchor="ctr">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4,271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5,255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+23.0%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+23.0%</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3696422830"/>
                  </a:ext>
                </a:extLst>
              </a:tr>
              <a:tr h="329039">
                <a:tc>
                  <a:txBody>
                    <a:bodyPr/>
                    <a:lstStyle/>
                    <a:p>
                      <a:pPr algn="l" fontAlgn="b"/>
                      <a:r>
                        <a:rPr lang="en-GB" sz="1600" b="0" i="0" u="none" strike="noStrike">
                          <a:solidFill>
                            <a:srgbClr val="000000"/>
                          </a:solidFill>
                          <a:effectLst/>
                          <a:latin typeface="+mn-lt"/>
                        </a:rPr>
                        <a:t>Need help with at least one domestic task</a:t>
                      </a:r>
                    </a:p>
                  </a:txBody>
                  <a:tcPr marL="6350" marR="6350" marT="6350" marB="0" anchor="b">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4,323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5,434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+24.0%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+23.1%</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1639628021"/>
                  </a:ext>
                </a:extLst>
              </a:tr>
              <a:tr h="329039">
                <a:tc>
                  <a:txBody>
                    <a:bodyPr/>
                    <a:lstStyle/>
                    <a:p>
                      <a:pPr algn="l" fontAlgn="b"/>
                      <a:r>
                        <a:rPr lang="en-GB" sz="1600" b="0" i="0" u="none" strike="noStrike" dirty="0">
                          <a:solidFill>
                            <a:srgbClr val="000000"/>
                          </a:solidFill>
                          <a:effectLst/>
                          <a:latin typeface="+mn-lt"/>
                        </a:rPr>
                        <a:t>Depression</a:t>
                      </a:r>
                    </a:p>
                  </a:txBody>
                  <a:tcPr marL="6350" marR="6350" marT="6350" marB="0" anchor="b">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1,326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1,667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+21.2%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+20.9%</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4125343183"/>
                  </a:ext>
                </a:extLst>
              </a:tr>
              <a:tr h="329039">
                <a:tc>
                  <a:txBody>
                    <a:bodyPr/>
                    <a:lstStyle/>
                    <a:p>
                      <a:pPr algn="l" fontAlgn="b"/>
                      <a:r>
                        <a:rPr lang="en-GB" sz="1600" b="0" i="0" u="none" strike="noStrike" dirty="0">
                          <a:solidFill>
                            <a:srgbClr val="000000"/>
                          </a:solidFill>
                          <a:effectLst/>
                          <a:latin typeface="+mn-lt"/>
                        </a:rPr>
                        <a:t>Dementia</a:t>
                      </a:r>
                    </a:p>
                  </a:txBody>
                  <a:tcPr marL="6350" marR="6350" marT="6350" marB="0" anchor="b">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1,041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1,301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+25.2%</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902705006"/>
                  </a:ext>
                </a:extLst>
              </a:tr>
              <a:tr h="329039">
                <a:tc>
                  <a:txBody>
                    <a:bodyPr/>
                    <a:lstStyle/>
                    <a:p>
                      <a:pPr algn="l" fontAlgn="b"/>
                      <a:r>
                        <a:rPr lang="en-GB" sz="1600" b="0" i="0" u="none" strike="noStrike" dirty="0">
                          <a:solidFill>
                            <a:srgbClr val="000000"/>
                          </a:solidFill>
                          <a:effectLst/>
                          <a:latin typeface="+mn-lt"/>
                        </a:rPr>
                        <a:t>Cardiovascular Disease</a:t>
                      </a:r>
                    </a:p>
                  </a:txBody>
                  <a:tcPr marL="6350" marR="6350" marT="6350" marB="0" anchor="b">
                    <a:lnL w="12700" cap="flat" cmpd="sng" algn="ctr">
                      <a:solidFill>
                        <a:srgbClr val="009A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4,879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6,158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mn-lt"/>
                        </a:rPr>
                        <a:t>+26.2%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+22.5%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+22.0%</a:t>
                      </a:r>
                    </a:p>
                  </a:txBody>
                  <a:tcPr marL="6350" marR="6350" marT="6350" marB="0" anchor="ctr">
                    <a:lnL w="12700" cap="flat" cmpd="sng" algn="ctr">
                      <a:noFill/>
                      <a:prstDash val="solid"/>
                      <a:round/>
                      <a:headEnd type="none" w="med" len="med"/>
                      <a:tailEnd type="none" w="med" len="med"/>
                    </a:lnL>
                    <a:lnR w="12700" cap="flat" cmpd="sng" algn="ctr">
                      <a:solidFill>
                        <a:srgbClr val="009AB4"/>
                      </a:solidFill>
                      <a:prstDash val="solid"/>
                      <a:round/>
                      <a:headEnd type="none" w="med" len="med"/>
                      <a:tailEnd type="none" w="med" len="med"/>
                    </a:lnR>
                    <a:lnT w="12700" cap="flat" cmpd="sng" algn="ctr">
                      <a:solidFill>
                        <a:srgbClr val="009AB4"/>
                      </a:solidFill>
                      <a:prstDash val="solid"/>
                      <a:round/>
                      <a:headEnd type="none" w="med" len="med"/>
                      <a:tailEnd type="none" w="med" len="med"/>
                    </a:lnT>
                    <a:lnB w="12700" cap="flat" cmpd="sng" algn="ctr">
                      <a:solidFill>
                        <a:srgbClr val="009AB4"/>
                      </a:solidFill>
                      <a:prstDash val="solid"/>
                      <a:round/>
                      <a:headEnd type="none" w="med" len="med"/>
                      <a:tailEnd type="none" w="med" len="med"/>
                    </a:lnB>
                  </a:tcPr>
                </a:tc>
                <a:extLst>
                  <a:ext uri="{0D108BD9-81ED-4DB2-BD59-A6C34878D82A}">
                    <a16:rowId xmlns:a16="http://schemas.microsoft.com/office/drawing/2014/main" val="736844307"/>
                  </a:ext>
                </a:extLst>
              </a:tr>
            </a:tbl>
          </a:graphicData>
        </a:graphic>
      </p:graphicFrame>
      <p:sp>
        <p:nvSpPr>
          <p:cNvPr id="8" name="Slide Number Placeholder 7">
            <a:extLst>
              <a:ext uri="{FF2B5EF4-FFF2-40B4-BE49-F238E27FC236}">
                <a16:creationId xmlns:a16="http://schemas.microsoft.com/office/drawing/2014/main" id="{835505CC-48E9-3B97-2464-2EF57C2E160C}"/>
              </a:ext>
            </a:extLst>
          </p:cNvPr>
          <p:cNvSpPr>
            <a:spLocks noGrp="1"/>
          </p:cNvSpPr>
          <p:nvPr>
            <p:ph type="sldNum" sz="quarter" idx="12"/>
          </p:nvPr>
        </p:nvSpPr>
        <p:spPr/>
        <p:txBody>
          <a:bodyPr/>
          <a:lstStyle/>
          <a:p>
            <a:fld id="{CEDEF9C1-0071-4D4A-89AA-0CC05A8019E4}" type="slidenum">
              <a:rPr lang="en-US" smtClean="0"/>
              <a:t>51</a:t>
            </a:fld>
            <a:endParaRPr lang="en-US"/>
          </a:p>
        </p:txBody>
      </p:sp>
    </p:spTree>
    <p:extLst>
      <p:ext uri="{BB962C8B-B14F-4D97-AF65-F5344CB8AC3E}">
        <p14:creationId xmlns:p14="http://schemas.microsoft.com/office/powerpoint/2010/main" val="1314784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3CE3DF1-7527-CD96-38B5-8A16861F1B35}"/>
              </a:ext>
              <a:ext uri="{C183D7F6-B498-43B3-948B-1728B52AA6E4}">
                <adec:decorative xmlns:adec="http://schemas.microsoft.com/office/drawing/2017/decorative" val="1"/>
              </a:ext>
            </a:extLst>
          </p:cNvPr>
          <p:cNvGrpSpPr/>
          <p:nvPr/>
        </p:nvGrpSpPr>
        <p:grpSpPr>
          <a:xfrm>
            <a:off x="3137336" y="327025"/>
            <a:ext cx="5917327" cy="5247920"/>
            <a:chOff x="3137336" y="327025"/>
            <a:chExt cx="5917327" cy="5247920"/>
          </a:xfrm>
        </p:grpSpPr>
        <p:sp>
          <p:nvSpPr>
            <p:cNvPr id="5" name="Freeform: Shape 4">
              <a:extLst>
                <a:ext uri="{FF2B5EF4-FFF2-40B4-BE49-F238E27FC236}">
                  <a16:creationId xmlns:a16="http://schemas.microsoft.com/office/drawing/2014/main" id="{1560CC71-8930-6ECE-B381-A3D7DB8ACA99}"/>
                </a:ext>
              </a:extLst>
            </p:cNvPr>
            <p:cNvSpPr/>
            <p:nvPr/>
          </p:nvSpPr>
          <p:spPr>
            <a:xfrm>
              <a:off x="4823774" y="2328419"/>
              <a:ext cx="2543859" cy="2200541"/>
            </a:xfrm>
            <a:custGeom>
              <a:avLst/>
              <a:gdLst>
                <a:gd name="connsiteX0" fmla="*/ 0 w 2543859"/>
                <a:gd name="connsiteY0" fmla="*/ 1100271 h 2200541"/>
                <a:gd name="connsiteX1" fmla="*/ 628695 w 2543859"/>
                <a:gd name="connsiteY1" fmla="*/ 1 h 2200541"/>
                <a:gd name="connsiteX2" fmla="*/ 1915164 w 2543859"/>
                <a:gd name="connsiteY2" fmla="*/ 1 h 2200541"/>
                <a:gd name="connsiteX3" fmla="*/ 2543859 w 2543859"/>
                <a:gd name="connsiteY3" fmla="*/ 1100271 h 2200541"/>
                <a:gd name="connsiteX4" fmla="*/ 1915164 w 2543859"/>
                <a:gd name="connsiteY4" fmla="*/ 2200540 h 2200541"/>
                <a:gd name="connsiteX5" fmla="*/ 628695 w 2543859"/>
                <a:gd name="connsiteY5" fmla="*/ 2200540 h 2200541"/>
                <a:gd name="connsiteX6" fmla="*/ 0 w 2543859"/>
                <a:gd name="connsiteY6" fmla="*/ 1100271 h 220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859" h="2200541">
                  <a:moveTo>
                    <a:pt x="0" y="1100271"/>
                  </a:moveTo>
                  <a:lnTo>
                    <a:pt x="628695" y="1"/>
                  </a:lnTo>
                  <a:lnTo>
                    <a:pt x="1915164" y="1"/>
                  </a:lnTo>
                  <a:lnTo>
                    <a:pt x="2543859" y="1100271"/>
                  </a:lnTo>
                  <a:lnTo>
                    <a:pt x="1915164" y="2200540"/>
                  </a:lnTo>
                  <a:lnTo>
                    <a:pt x="628695" y="2200540"/>
                  </a:lnTo>
                  <a:lnTo>
                    <a:pt x="0" y="110027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4413" tIns="387520" rIns="444413" bIns="387520" numCol="1" spcCol="1270" anchor="ctr" anchorCtr="0">
              <a:noAutofit/>
            </a:bodyPr>
            <a:lstStyle/>
            <a:p>
              <a:pPr marL="0" lvl="0" indent="0" algn="ctr" defTabSz="800100">
                <a:lnSpc>
                  <a:spcPct val="90000"/>
                </a:lnSpc>
                <a:spcBef>
                  <a:spcPct val="0"/>
                </a:spcBef>
                <a:spcAft>
                  <a:spcPct val="35000"/>
                </a:spcAft>
                <a:buNone/>
              </a:pPr>
              <a:r>
                <a:rPr lang="en-GB" sz="1800" kern="1200"/>
                <a:t>Health &amp; Wellbeing</a:t>
              </a:r>
            </a:p>
          </p:txBody>
        </p:sp>
        <p:sp>
          <p:nvSpPr>
            <p:cNvPr id="6" name="Hexagon 5">
              <a:extLst>
                <a:ext uri="{FF2B5EF4-FFF2-40B4-BE49-F238E27FC236}">
                  <a16:creationId xmlns:a16="http://schemas.microsoft.com/office/drawing/2014/main" id="{6CCEA744-E196-7C5A-9A0A-1B84C69EB67E}"/>
                </a:ext>
              </a:extLst>
            </p:cNvPr>
            <p:cNvSpPr/>
            <p:nvPr/>
          </p:nvSpPr>
          <p:spPr>
            <a:xfrm>
              <a:off x="6416719" y="1275608"/>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E0B3B339-85AA-B99B-FAC6-E65275F78448}"/>
                </a:ext>
              </a:extLst>
            </p:cNvPr>
            <p:cNvSpPr/>
            <p:nvPr/>
          </p:nvSpPr>
          <p:spPr>
            <a:xfrm>
              <a:off x="5058100" y="327025"/>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Built &amp; natural environment</a:t>
              </a:r>
            </a:p>
          </p:txBody>
        </p:sp>
        <p:sp>
          <p:nvSpPr>
            <p:cNvPr id="8" name="Hexagon 7">
              <a:extLst>
                <a:ext uri="{FF2B5EF4-FFF2-40B4-BE49-F238E27FC236}">
                  <a16:creationId xmlns:a16="http://schemas.microsoft.com/office/drawing/2014/main" id="{08B69C2A-9372-FB3E-786E-6F2FA504CF00}"/>
                </a:ext>
              </a:extLst>
            </p:cNvPr>
            <p:cNvSpPr/>
            <p:nvPr/>
          </p:nvSpPr>
          <p:spPr>
            <a:xfrm>
              <a:off x="7536869" y="2821633"/>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93F26AF2-ABB0-50F4-F00A-7123EE3BBD95}"/>
                </a:ext>
              </a:extLst>
            </p:cNvPr>
            <p:cNvSpPr/>
            <p:nvPr/>
          </p:nvSpPr>
          <p:spPr>
            <a:xfrm>
              <a:off x="6969989" y="1436291"/>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Work &amp; Labour Market</a:t>
              </a:r>
            </a:p>
          </p:txBody>
        </p:sp>
        <p:sp>
          <p:nvSpPr>
            <p:cNvPr id="10" name="Hexagon 9">
              <a:extLst>
                <a:ext uri="{FF2B5EF4-FFF2-40B4-BE49-F238E27FC236}">
                  <a16:creationId xmlns:a16="http://schemas.microsoft.com/office/drawing/2014/main" id="{1A830679-AA75-B9C5-7C93-354CB3331177}"/>
                </a:ext>
              </a:extLst>
            </p:cNvPr>
            <p:cNvSpPr/>
            <p:nvPr/>
          </p:nvSpPr>
          <p:spPr>
            <a:xfrm>
              <a:off x="6758740" y="4566804"/>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F6B2254A-A207-F21C-6A50-AEB90BF8EA12}"/>
                </a:ext>
              </a:extLst>
            </p:cNvPr>
            <p:cNvSpPr/>
            <p:nvPr/>
          </p:nvSpPr>
          <p:spPr>
            <a:xfrm>
              <a:off x="6969989" y="3616979"/>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Vulnerability</a:t>
              </a:r>
            </a:p>
          </p:txBody>
        </p:sp>
        <p:sp>
          <p:nvSpPr>
            <p:cNvPr id="12" name="Hexagon 11">
              <a:extLst>
                <a:ext uri="{FF2B5EF4-FFF2-40B4-BE49-F238E27FC236}">
                  <a16:creationId xmlns:a16="http://schemas.microsoft.com/office/drawing/2014/main" id="{579022F0-C897-B408-2FB6-8CA0AC1B1CB6}"/>
                </a:ext>
              </a:extLst>
            </p:cNvPr>
            <p:cNvSpPr/>
            <p:nvPr/>
          </p:nvSpPr>
          <p:spPr>
            <a:xfrm>
              <a:off x="4828508" y="4747959"/>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Hexagon 13">
              <a:extLst>
                <a:ext uri="{FF2B5EF4-FFF2-40B4-BE49-F238E27FC236}">
                  <a16:creationId xmlns:a16="http://schemas.microsoft.com/office/drawing/2014/main" id="{77720AB9-DAA4-0AA1-8A27-08B4A6B25C34}"/>
                </a:ext>
              </a:extLst>
            </p:cNvPr>
            <p:cNvSpPr/>
            <p:nvPr/>
          </p:nvSpPr>
          <p:spPr>
            <a:xfrm>
              <a:off x="3690014" y="3202555"/>
              <a:ext cx="959790" cy="826986"/>
            </a:xfrm>
            <a:prstGeom prst="hexagon">
              <a:avLst>
                <a:gd name="adj" fmla="val 28900"/>
                <a:gd name="vf" fmla="val 115470"/>
              </a:avLst>
            </a:prstGeom>
            <a:solidFill>
              <a:schemeClr val="bg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CDF8837C-016B-7D9C-D04F-4A1A699FF801}"/>
                </a:ext>
              </a:extLst>
            </p:cNvPr>
            <p:cNvSpPr/>
            <p:nvPr/>
          </p:nvSpPr>
          <p:spPr>
            <a:xfrm>
              <a:off x="3137336" y="3618220"/>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Crime</a:t>
              </a:r>
            </a:p>
          </p:txBody>
        </p:sp>
        <p:sp>
          <p:nvSpPr>
            <p:cNvPr id="16" name="Freeform: Shape 15">
              <a:extLst>
                <a:ext uri="{FF2B5EF4-FFF2-40B4-BE49-F238E27FC236}">
                  <a16:creationId xmlns:a16="http://schemas.microsoft.com/office/drawing/2014/main" id="{4D3CD178-C38B-FFBD-C713-303CEB086456}"/>
                </a:ext>
              </a:extLst>
            </p:cNvPr>
            <p:cNvSpPr/>
            <p:nvPr/>
          </p:nvSpPr>
          <p:spPr>
            <a:xfrm>
              <a:off x="3137336" y="1433809"/>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Education</a:t>
              </a:r>
            </a:p>
          </p:txBody>
        </p:sp>
      </p:grpSp>
      <p:sp>
        <p:nvSpPr>
          <p:cNvPr id="4" name="Slide Number Placeholder 3">
            <a:extLst>
              <a:ext uri="{FF2B5EF4-FFF2-40B4-BE49-F238E27FC236}">
                <a16:creationId xmlns:a16="http://schemas.microsoft.com/office/drawing/2014/main" id="{BC16CE24-1357-5E30-0C0D-6DFE6C2E027C}"/>
              </a:ext>
            </a:extLst>
          </p:cNvPr>
          <p:cNvSpPr>
            <a:spLocks noGrp="1"/>
          </p:cNvSpPr>
          <p:nvPr>
            <p:ph type="sldNum" sz="quarter" idx="12"/>
          </p:nvPr>
        </p:nvSpPr>
        <p:spPr/>
        <p:txBody>
          <a:bodyPr/>
          <a:lstStyle/>
          <a:p>
            <a:fld id="{CEDEF9C1-0071-4D4A-89AA-0CC05A8019E4}" type="slidenum">
              <a:rPr lang="en-US" smtClean="0"/>
              <a:t>52</a:t>
            </a:fld>
            <a:endParaRPr lang="en-US"/>
          </a:p>
        </p:txBody>
      </p:sp>
      <p:sp>
        <p:nvSpPr>
          <p:cNvPr id="13" name="Title 12">
            <a:extLst>
              <a:ext uri="{FF2B5EF4-FFF2-40B4-BE49-F238E27FC236}">
                <a16:creationId xmlns:a16="http://schemas.microsoft.com/office/drawing/2014/main" id="{CD465D0C-C153-FAE0-2A7C-2A2BB37B0A37}"/>
              </a:ext>
            </a:extLst>
          </p:cNvPr>
          <p:cNvSpPr>
            <a:spLocks noGrp="1"/>
          </p:cNvSpPr>
          <p:nvPr>
            <p:ph type="title" idx="4294967295"/>
          </p:nvPr>
        </p:nvSpPr>
        <p:spPr>
          <a:xfrm>
            <a:off x="5058100" y="4727486"/>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tx2"/>
          </a:solidFill>
          <a:ln w="12700" cap="flat" cmpd="sng" algn="ctr">
            <a:solidFill>
              <a:schemeClr val="lt1">
                <a:hueOff val="0"/>
                <a:satOff val="0"/>
                <a:lumOff val="0"/>
                <a:alphaOff val="0"/>
              </a:schemeClr>
            </a:solidFill>
            <a:prstDash val="solid"/>
            <a:miter lim="800000"/>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368335" tIns="321736" rIns="368335" bIns="321736" numCol="1" spcCol="1270" rtlCol="0" fromWordArt="0" anchor="ctr" anchorCtr="0" forceAA="0" compatLnSpc="1">
            <a:prstTxWarp prst="textNoShape">
              <a:avLst/>
            </a:prstTxWarp>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chemeClr val="lt1"/>
                </a:solidFill>
                <a:effectLst/>
                <a:uLnTx/>
                <a:uFillTx/>
                <a:latin typeface="+mn-lt"/>
                <a:ea typeface="+mn-ea"/>
                <a:cs typeface="+mn-cs"/>
              </a:rPr>
              <a:t>Income</a:t>
            </a:r>
          </a:p>
        </p:txBody>
      </p:sp>
    </p:spTree>
    <p:extLst>
      <p:ext uri="{BB962C8B-B14F-4D97-AF65-F5344CB8AC3E}">
        <p14:creationId xmlns:p14="http://schemas.microsoft.com/office/powerpoint/2010/main" val="3481878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Income – Weekly earnings</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tx2"/>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4" name="TextBox 3">
            <a:extLst>
              <a:ext uri="{FF2B5EF4-FFF2-40B4-BE49-F238E27FC236}">
                <a16:creationId xmlns:a16="http://schemas.microsoft.com/office/drawing/2014/main" id="{7B03A61D-6C09-B9DE-2B65-97D74B4AE209}"/>
              </a:ext>
            </a:extLst>
          </p:cNvPr>
          <p:cNvSpPr txBox="1"/>
          <p:nvPr/>
        </p:nvSpPr>
        <p:spPr>
          <a:xfrm>
            <a:off x="298691" y="1407539"/>
            <a:ext cx="115386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t>Slough residents earn £27.8 less per week than the regional average.</a:t>
            </a:r>
          </a:p>
          <a:p>
            <a:endParaRPr lang="en-GB" sz="2000" dirty="0">
              <a:cs typeface="Segoe UI"/>
            </a:endParaRPr>
          </a:p>
          <a:p>
            <a:r>
              <a:rPr lang="en-GB" sz="2000" dirty="0">
                <a:cs typeface="Segoe UI"/>
              </a:rPr>
              <a:t>There is a gap of £84 between Slough residents (£657.5) and all those who work in Slough (£741.5).</a:t>
            </a:r>
            <a:endParaRPr lang="en-US" sz="2000" dirty="0">
              <a:cs typeface="Segoe UI"/>
            </a:endParaRPr>
          </a:p>
        </p:txBody>
      </p:sp>
      <p:graphicFrame>
        <p:nvGraphicFramePr>
          <p:cNvPr id="5" name="Table 3">
            <a:extLst>
              <a:ext uri="{FF2B5EF4-FFF2-40B4-BE49-F238E27FC236}">
                <a16:creationId xmlns:a16="http://schemas.microsoft.com/office/drawing/2014/main" id="{EF51F79A-8AC2-19F6-AB5A-614E437F2404}"/>
              </a:ext>
            </a:extLst>
          </p:cNvPr>
          <p:cNvGraphicFramePr>
            <a:graphicFrameLocks noGrp="1"/>
          </p:cNvGraphicFramePr>
          <p:nvPr>
            <p:extLst>
              <p:ext uri="{D42A27DB-BD31-4B8C-83A1-F6EECF244321}">
                <p14:modId xmlns:p14="http://schemas.microsoft.com/office/powerpoint/2010/main" val="528127605"/>
              </p:ext>
            </p:extLst>
          </p:nvPr>
        </p:nvGraphicFramePr>
        <p:xfrm>
          <a:off x="356883" y="2576579"/>
          <a:ext cx="5586719" cy="1814946"/>
        </p:xfrm>
        <a:graphic>
          <a:graphicData uri="http://schemas.openxmlformats.org/drawingml/2006/table">
            <a:tbl>
              <a:tblPr firstRow="1" bandRow="1">
                <a:tableStyleId>{2D5ABB26-0587-4C30-8999-92F81FD0307C}</a:tableStyleId>
              </a:tblPr>
              <a:tblGrid>
                <a:gridCol w="2409341">
                  <a:extLst>
                    <a:ext uri="{9D8B030D-6E8A-4147-A177-3AD203B41FA5}">
                      <a16:colId xmlns:a16="http://schemas.microsoft.com/office/drawing/2014/main" val="875307090"/>
                    </a:ext>
                  </a:extLst>
                </a:gridCol>
                <a:gridCol w="1059126">
                  <a:extLst>
                    <a:ext uri="{9D8B030D-6E8A-4147-A177-3AD203B41FA5}">
                      <a16:colId xmlns:a16="http://schemas.microsoft.com/office/drawing/2014/main" val="2918345821"/>
                    </a:ext>
                  </a:extLst>
                </a:gridCol>
                <a:gridCol w="1059126">
                  <a:extLst>
                    <a:ext uri="{9D8B030D-6E8A-4147-A177-3AD203B41FA5}">
                      <a16:colId xmlns:a16="http://schemas.microsoft.com/office/drawing/2014/main" val="3078935411"/>
                    </a:ext>
                  </a:extLst>
                </a:gridCol>
                <a:gridCol w="1059126">
                  <a:extLst>
                    <a:ext uri="{9D8B030D-6E8A-4147-A177-3AD203B41FA5}">
                      <a16:colId xmlns:a16="http://schemas.microsoft.com/office/drawing/2014/main" val="2997604109"/>
                    </a:ext>
                  </a:extLst>
                </a:gridCol>
              </a:tblGrid>
              <a:tr h="655103">
                <a:tc>
                  <a:txBody>
                    <a:bodyPr/>
                    <a:lstStyle/>
                    <a:p>
                      <a:pPr algn="l"/>
                      <a:r>
                        <a:rPr lang="en-GB" sz="1600" b="1" kern="1200" dirty="0">
                          <a:solidFill>
                            <a:schemeClr val="bg1"/>
                          </a:solidFill>
                          <a:latin typeface="+mn-lt"/>
                          <a:ea typeface="+mn-ea"/>
                          <a:cs typeface="+mn-cs"/>
                        </a:rPr>
                        <a:t>Earnings by Residence: Gross Weekly 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1" dirty="0">
                          <a:solidFill>
                            <a:schemeClr val="bg1"/>
                          </a:solidFill>
                        </a:rPr>
                        <a:t>Slough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1" dirty="0">
                          <a:solidFill>
                            <a:schemeClr val="bg1"/>
                          </a:solidFill>
                        </a:rPr>
                        <a:t>South East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1" dirty="0">
                          <a:solidFill>
                            <a:schemeClr val="bg1"/>
                          </a:solidFill>
                        </a:rPr>
                        <a:t>Great Britain</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396095839"/>
                  </a:ext>
                </a:extLst>
              </a:tr>
              <a:tr h="3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33333"/>
                          </a:solidFill>
                        </a:rPr>
                        <a:t>Full Time Earners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657.5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685.3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642.2</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97264913"/>
                  </a:ext>
                </a:extLst>
              </a:tr>
              <a:tr h="3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33333"/>
                          </a:solidFill>
                        </a:rPr>
                        <a:t>Males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683.2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735.4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687.5</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67829532"/>
                  </a:ext>
                </a:extLst>
              </a:tr>
              <a:tr h="403361">
                <a:tc>
                  <a:txBody>
                    <a:bodyPr/>
                    <a:lstStyle/>
                    <a:p>
                      <a:pPr algn="l"/>
                      <a:r>
                        <a:rPr lang="en-GB" sz="1600" dirty="0">
                          <a:solidFill>
                            <a:srgbClr val="333333"/>
                          </a:solidFill>
                        </a:rPr>
                        <a:t>Females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625.7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610.7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584.5</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73264265"/>
                  </a:ext>
                </a:extLst>
              </a:tr>
            </a:tbl>
          </a:graphicData>
        </a:graphic>
      </p:graphicFrame>
      <p:graphicFrame>
        <p:nvGraphicFramePr>
          <p:cNvPr id="3" name="Table 2">
            <a:extLst>
              <a:ext uri="{FF2B5EF4-FFF2-40B4-BE49-F238E27FC236}">
                <a16:creationId xmlns:a16="http://schemas.microsoft.com/office/drawing/2014/main" id="{D617CDAC-19DA-D386-D4B1-1274031AA4C8}"/>
              </a:ext>
            </a:extLst>
          </p:cNvPr>
          <p:cNvGraphicFramePr>
            <a:graphicFrameLocks noGrp="1"/>
          </p:cNvGraphicFramePr>
          <p:nvPr>
            <p:extLst>
              <p:ext uri="{D42A27DB-BD31-4B8C-83A1-F6EECF244321}">
                <p14:modId xmlns:p14="http://schemas.microsoft.com/office/powerpoint/2010/main" val="705484361"/>
              </p:ext>
            </p:extLst>
          </p:nvPr>
        </p:nvGraphicFramePr>
        <p:xfrm>
          <a:off x="356885" y="4575117"/>
          <a:ext cx="5586717" cy="1860276"/>
        </p:xfrm>
        <a:graphic>
          <a:graphicData uri="http://schemas.openxmlformats.org/drawingml/2006/table">
            <a:tbl>
              <a:tblPr firstRow="1" bandRow="1">
                <a:tableStyleId>{2D5ABB26-0587-4C30-8999-92F81FD0307C}</a:tableStyleId>
              </a:tblPr>
              <a:tblGrid>
                <a:gridCol w="2374170">
                  <a:extLst>
                    <a:ext uri="{9D8B030D-6E8A-4147-A177-3AD203B41FA5}">
                      <a16:colId xmlns:a16="http://schemas.microsoft.com/office/drawing/2014/main" val="516108627"/>
                    </a:ext>
                  </a:extLst>
                </a:gridCol>
                <a:gridCol w="1070849">
                  <a:extLst>
                    <a:ext uri="{9D8B030D-6E8A-4147-A177-3AD203B41FA5}">
                      <a16:colId xmlns:a16="http://schemas.microsoft.com/office/drawing/2014/main" val="1225896880"/>
                    </a:ext>
                  </a:extLst>
                </a:gridCol>
                <a:gridCol w="1070849">
                  <a:extLst>
                    <a:ext uri="{9D8B030D-6E8A-4147-A177-3AD203B41FA5}">
                      <a16:colId xmlns:a16="http://schemas.microsoft.com/office/drawing/2014/main" val="984080712"/>
                    </a:ext>
                  </a:extLst>
                </a:gridCol>
                <a:gridCol w="1070849">
                  <a:extLst>
                    <a:ext uri="{9D8B030D-6E8A-4147-A177-3AD203B41FA5}">
                      <a16:colId xmlns:a16="http://schemas.microsoft.com/office/drawing/2014/main" val="1457475059"/>
                    </a:ext>
                  </a:extLst>
                </a:gridCol>
              </a:tblGrid>
              <a:tr h="345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mn-cs"/>
                        </a:rPr>
                        <a:t>Earnings by Residence: Hourly Pay (£) (excl. overtime)</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1" dirty="0">
                          <a:solidFill>
                            <a:schemeClr val="bg1"/>
                          </a:solidFill>
                        </a:rPr>
                        <a:t>Slough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1" dirty="0">
                          <a:solidFill>
                            <a:schemeClr val="bg1"/>
                          </a:solidFill>
                        </a:rPr>
                        <a:t>South East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1" dirty="0">
                          <a:solidFill>
                            <a:schemeClr val="bg1"/>
                          </a:solidFill>
                        </a:rPr>
                        <a:t>Great Britain</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276011015"/>
                  </a:ext>
                </a:extLst>
              </a:tr>
              <a:tr h="345772">
                <a:tc>
                  <a:txBody>
                    <a:bodyPr/>
                    <a:lstStyle/>
                    <a:p>
                      <a:pPr algn="l"/>
                      <a:r>
                        <a:rPr lang="en-GB" sz="1600" dirty="0">
                          <a:solidFill>
                            <a:srgbClr val="333333"/>
                          </a:solidFill>
                        </a:rPr>
                        <a:t>Full Time Earners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16.93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17.58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16.37</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26918747"/>
                  </a:ext>
                </a:extLst>
              </a:tr>
              <a:tr h="345772">
                <a:tc>
                  <a:txBody>
                    <a:bodyPr/>
                    <a:lstStyle/>
                    <a:p>
                      <a:pPr algn="l"/>
                      <a:r>
                        <a:rPr lang="en-GB" sz="1600" dirty="0">
                          <a:solidFill>
                            <a:srgbClr val="333333"/>
                          </a:solidFill>
                        </a:rPr>
                        <a:t>Male</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18.15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18.49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16.97</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55519120"/>
                  </a:ext>
                </a:extLst>
              </a:tr>
              <a:tr h="345772">
                <a:tc>
                  <a:txBody>
                    <a:bodyPr/>
                    <a:lstStyle/>
                    <a:p>
                      <a:pPr algn="l"/>
                      <a:r>
                        <a:rPr lang="en-GB" sz="1600" dirty="0">
                          <a:solidFill>
                            <a:srgbClr val="333333"/>
                          </a:solidFill>
                        </a:rPr>
                        <a:t>Females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a:solidFill>
                            <a:srgbClr val="333333"/>
                          </a:solidFill>
                        </a:rPr>
                        <a:t>15.56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a:solidFill>
                            <a:srgbClr val="333333"/>
                          </a:solidFill>
                        </a:rPr>
                        <a:t>16.26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15.49</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12699094"/>
                  </a:ext>
                </a:extLst>
              </a:tr>
            </a:tbl>
          </a:graphicData>
        </a:graphic>
      </p:graphicFrame>
      <p:graphicFrame>
        <p:nvGraphicFramePr>
          <p:cNvPr id="10" name="Table 3">
            <a:extLst>
              <a:ext uri="{FF2B5EF4-FFF2-40B4-BE49-F238E27FC236}">
                <a16:creationId xmlns:a16="http://schemas.microsoft.com/office/drawing/2014/main" id="{87982820-87BA-6004-7CD1-9661845D1C7E}"/>
              </a:ext>
            </a:extLst>
          </p:cNvPr>
          <p:cNvGraphicFramePr>
            <a:graphicFrameLocks noGrp="1"/>
          </p:cNvGraphicFramePr>
          <p:nvPr>
            <p:extLst>
              <p:ext uri="{D42A27DB-BD31-4B8C-83A1-F6EECF244321}">
                <p14:modId xmlns:p14="http://schemas.microsoft.com/office/powerpoint/2010/main" val="1236929350"/>
              </p:ext>
            </p:extLst>
          </p:nvPr>
        </p:nvGraphicFramePr>
        <p:xfrm>
          <a:off x="6153393" y="2576579"/>
          <a:ext cx="5586720" cy="1814946"/>
        </p:xfrm>
        <a:graphic>
          <a:graphicData uri="http://schemas.openxmlformats.org/drawingml/2006/table">
            <a:tbl>
              <a:tblPr firstRow="1" bandRow="1">
                <a:tableStyleId>{2D5ABB26-0587-4C30-8999-92F81FD0307C}</a:tableStyleId>
              </a:tblPr>
              <a:tblGrid>
                <a:gridCol w="2756145">
                  <a:extLst>
                    <a:ext uri="{9D8B030D-6E8A-4147-A177-3AD203B41FA5}">
                      <a16:colId xmlns:a16="http://schemas.microsoft.com/office/drawing/2014/main" val="875307090"/>
                    </a:ext>
                  </a:extLst>
                </a:gridCol>
                <a:gridCol w="943525">
                  <a:extLst>
                    <a:ext uri="{9D8B030D-6E8A-4147-A177-3AD203B41FA5}">
                      <a16:colId xmlns:a16="http://schemas.microsoft.com/office/drawing/2014/main" val="2918345821"/>
                    </a:ext>
                  </a:extLst>
                </a:gridCol>
                <a:gridCol w="943525">
                  <a:extLst>
                    <a:ext uri="{9D8B030D-6E8A-4147-A177-3AD203B41FA5}">
                      <a16:colId xmlns:a16="http://schemas.microsoft.com/office/drawing/2014/main" val="3078935411"/>
                    </a:ext>
                  </a:extLst>
                </a:gridCol>
                <a:gridCol w="943525">
                  <a:extLst>
                    <a:ext uri="{9D8B030D-6E8A-4147-A177-3AD203B41FA5}">
                      <a16:colId xmlns:a16="http://schemas.microsoft.com/office/drawing/2014/main" val="755731101"/>
                    </a:ext>
                  </a:extLst>
                </a:gridCol>
              </a:tblGrid>
              <a:tr h="676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mn-cs"/>
                        </a:rPr>
                        <a:t>Earnings by Place of Work: Gross Weekly Pay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1" dirty="0">
                          <a:solidFill>
                            <a:schemeClr val="bg1"/>
                          </a:solidFill>
                        </a:rPr>
                        <a:t>Slough</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1" dirty="0">
                          <a:solidFill>
                            <a:schemeClr val="bg1"/>
                          </a:solidFill>
                        </a:rPr>
                        <a:t>South East</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Great Britain</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396095839"/>
                  </a:ext>
                </a:extLst>
              </a:tr>
              <a:tr h="390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33333"/>
                          </a:solidFill>
                        </a:rPr>
                        <a:t>Full Time Earners</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741.5</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664.3</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642.0</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97264913"/>
                  </a:ext>
                </a:extLst>
              </a:tr>
              <a:tr h="390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33333"/>
                          </a:solidFill>
                        </a:rPr>
                        <a:t>Males</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831.7</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708.9</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686.7</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67829532"/>
                  </a:ext>
                </a:extLst>
              </a:tr>
              <a:tr h="357103">
                <a:tc>
                  <a:txBody>
                    <a:bodyPr/>
                    <a:lstStyle/>
                    <a:p>
                      <a:pPr algn="l"/>
                      <a:r>
                        <a:rPr lang="en-GB" sz="1600" dirty="0">
                          <a:solidFill>
                            <a:srgbClr val="333333"/>
                          </a:solidFill>
                        </a:rPr>
                        <a:t>Females</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658.1</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593.8</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584.5</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73264265"/>
                  </a:ext>
                </a:extLst>
              </a:tr>
            </a:tbl>
          </a:graphicData>
        </a:graphic>
      </p:graphicFrame>
      <p:graphicFrame>
        <p:nvGraphicFramePr>
          <p:cNvPr id="7" name="Table 6">
            <a:extLst>
              <a:ext uri="{FF2B5EF4-FFF2-40B4-BE49-F238E27FC236}">
                <a16:creationId xmlns:a16="http://schemas.microsoft.com/office/drawing/2014/main" id="{D417FC21-DA87-84DC-8D12-0173D2DF5322}"/>
              </a:ext>
            </a:extLst>
          </p:cNvPr>
          <p:cNvGraphicFramePr>
            <a:graphicFrameLocks noGrp="1"/>
          </p:cNvGraphicFramePr>
          <p:nvPr>
            <p:extLst>
              <p:ext uri="{D42A27DB-BD31-4B8C-83A1-F6EECF244321}">
                <p14:modId xmlns:p14="http://schemas.microsoft.com/office/powerpoint/2010/main" val="4228021386"/>
              </p:ext>
            </p:extLst>
          </p:nvPr>
        </p:nvGraphicFramePr>
        <p:xfrm>
          <a:off x="6153394" y="4575117"/>
          <a:ext cx="5586719" cy="1860276"/>
        </p:xfrm>
        <a:graphic>
          <a:graphicData uri="http://schemas.openxmlformats.org/drawingml/2006/table">
            <a:tbl>
              <a:tblPr firstRow="1" bandRow="1">
                <a:tableStyleId>{2D5ABB26-0587-4C30-8999-92F81FD0307C}</a:tableStyleId>
              </a:tblPr>
              <a:tblGrid>
                <a:gridCol w="2790515">
                  <a:extLst>
                    <a:ext uri="{9D8B030D-6E8A-4147-A177-3AD203B41FA5}">
                      <a16:colId xmlns:a16="http://schemas.microsoft.com/office/drawing/2014/main" val="2855230662"/>
                    </a:ext>
                  </a:extLst>
                </a:gridCol>
                <a:gridCol w="932068">
                  <a:extLst>
                    <a:ext uri="{9D8B030D-6E8A-4147-A177-3AD203B41FA5}">
                      <a16:colId xmlns:a16="http://schemas.microsoft.com/office/drawing/2014/main" val="355987829"/>
                    </a:ext>
                  </a:extLst>
                </a:gridCol>
                <a:gridCol w="932068">
                  <a:extLst>
                    <a:ext uri="{9D8B030D-6E8A-4147-A177-3AD203B41FA5}">
                      <a16:colId xmlns:a16="http://schemas.microsoft.com/office/drawing/2014/main" val="47025234"/>
                    </a:ext>
                  </a:extLst>
                </a:gridCol>
                <a:gridCol w="932068">
                  <a:extLst>
                    <a:ext uri="{9D8B030D-6E8A-4147-A177-3AD203B41FA5}">
                      <a16:colId xmlns:a16="http://schemas.microsoft.com/office/drawing/2014/main" val="3896901925"/>
                    </a:ext>
                  </a:extLst>
                </a:gridCol>
              </a:tblGrid>
              <a:tr h="345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mn-cs"/>
                        </a:rPr>
                        <a:t>Earnings by Place of Work: Hourly Pay (£) </a:t>
                      </a:r>
                      <a:br>
                        <a:rPr lang="en-GB" sz="1600" b="1" kern="1200" dirty="0">
                          <a:solidFill>
                            <a:schemeClr val="bg1"/>
                          </a:solidFill>
                          <a:latin typeface="+mn-lt"/>
                          <a:ea typeface="+mn-ea"/>
                          <a:cs typeface="+mn-cs"/>
                        </a:rPr>
                      </a:br>
                      <a:r>
                        <a:rPr lang="en-GB" sz="1600" b="1" kern="1200" dirty="0">
                          <a:solidFill>
                            <a:schemeClr val="bg1"/>
                          </a:solidFill>
                          <a:latin typeface="+mn-lt"/>
                          <a:ea typeface="+mn-ea"/>
                          <a:cs typeface="+mn-cs"/>
                        </a:rPr>
                        <a:t>(excl. overtime)</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1" dirty="0">
                          <a:solidFill>
                            <a:schemeClr val="bg1"/>
                          </a:solidFill>
                        </a:rPr>
                        <a:t>Slough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1" dirty="0">
                          <a:solidFill>
                            <a:schemeClr val="bg1"/>
                          </a:solidFill>
                        </a:rPr>
                        <a:t>South East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Great Britain</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490149892"/>
                  </a:ext>
                </a:extLst>
              </a:tr>
              <a:tr h="345772">
                <a:tc>
                  <a:txBody>
                    <a:bodyPr/>
                    <a:lstStyle/>
                    <a:p>
                      <a:pPr algn="l"/>
                      <a:r>
                        <a:rPr lang="en-GB" sz="1600">
                          <a:solidFill>
                            <a:srgbClr val="333333"/>
                          </a:solidFill>
                        </a:rPr>
                        <a:t>Full Time Earners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18.99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16.99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a:solidFill>
                            <a:srgbClr val="333333"/>
                          </a:solidFill>
                        </a:rPr>
                        <a:t>16.37</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67137545"/>
                  </a:ext>
                </a:extLst>
              </a:tr>
              <a:tr h="345772">
                <a:tc>
                  <a:txBody>
                    <a:bodyPr/>
                    <a:lstStyle/>
                    <a:p>
                      <a:pPr algn="l"/>
                      <a:r>
                        <a:rPr lang="en-GB" sz="1600">
                          <a:solidFill>
                            <a:srgbClr val="333333"/>
                          </a:solidFill>
                        </a:rPr>
                        <a:t>Male</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20.26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17.88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16.96</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2257063"/>
                  </a:ext>
                </a:extLst>
              </a:tr>
              <a:tr h="345772">
                <a:tc>
                  <a:txBody>
                    <a:bodyPr/>
                    <a:lstStyle/>
                    <a:p>
                      <a:pPr algn="l"/>
                      <a:r>
                        <a:rPr lang="en-GB" sz="1600">
                          <a:solidFill>
                            <a:srgbClr val="333333"/>
                          </a:solidFill>
                        </a:rPr>
                        <a:t>Females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17.35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15.65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600" dirty="0">
                          <a:solidFill>
                            <a:srgbClr val="333333"/>
                          </a:solidFill>
                        </a:rPr>
                        <a:t>15.48</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84424912"/>
                  </a:ext>
                </a:extLst>
              </a:tr>
            </a:tbl>
          </a:graphicData>
        </a:graphic>
      </p:graphicFrame>
      <p:sp>
        <p:nvSpPr>
          <p:cNvPr id="9" name="Slide Number Placeholder 8">
            <a:extLst>
              <a:ext uri="{FF2B5EF4-FFF2-40B4-BE49-F238E27FC236}">
                <a16:creationId xmlns:a16="http://schemas.microsoft.com/office/drawing/2014/main" id="{C7D46484-9E98-96F2-919D-BA70049E7486}"/>
              </a:ext>
            </a:extLst>
          </p:cNvPr>
          <p:cNvSpPr>
            <a:spLocks noGrp="1"/>
          </p:cNvSpPr>
          <p:nvPr>
            <p:ph type="sldNum" sz="quarter" idx="12"/>
          </p:nvPr>
        </p:nvSpPr>
        <p:spPr/>
        <p:txBody>
          <a:bodyPr/>
          <a:lstStyle/>
          <a:p>
            <a:fld id="{CEDEF9C1-0071-4D4A-89AA-0CC05A8019E4}" type="slidenum">
              <a:rPr lang="en-US" smtClean="0"/>
              <a:t>53</a:t>
            </a:fld>
            <a:endParaRPr lang="en-US"/>
          </a:p>
        </p:txBody>
      </p:sp>
    </p:spTree>
    <p:extLst>
      <p:ext uri="{BB962C8B-B14F-4D97-AF65-F5344CB8AC3E}">
        <p14:creationId xmlns:p14="http://schemas.microsoft.com/office/powerpoint/2010/main" val="2280261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Income – Deprivation</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tx2"/>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4" name="TextBox 3">
            <a:extLst>
              <a:ext uri="{FF2B5EF4-FFF2-40B4-BE49-F238E27FC236}">
                <a16:creationId xmlns:a16="http://schemas.microsoft.com/office/drawing/2014/main" id="{7B03A61D-6C09-B9DE-2B65-97D74B4AE209}"/>
              </a:ext>
            </a:extLst>
          </p:cNvPr>
          <p:cNvSpPr txBox="1"/>
          <p:nvPr/>
        </p:nvSpPr>
        <p:spPr>
          <a:xfrm>
            <a:off x="355601" y="1270000"/>
            <a:ext cx="1138451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333333"/>
                </a:solidFill>
              </a:rPr>
              <a:t>The charts below show where Slough’s neighbourhoods fall on the income domains of the 2019 Indices of Deprivation. For all three, most of Slough’s LSOAs fall below the national average.</a:t>
            </a:r>
          </a:p>
          <a:p>
            <a:endParaRPr lang="en-GB">
              <a:solidFill>
                <a:srgbClr val="333333"/>
              </a:solidFill>
            </a:endParaRPr>
          </a:p>
          <a:p>
            <a:r>
              <a:rPr lang="en-US">
                <a:solidFill>
                  <a:srgbClr val="333333"/>
                </a:solidFill>
              </a:rPr>
              <a:t>For further data on children living in low-income families and pensioners in poverty, please see slide 45.</a:t>
            </a:r>
            <a:endParaRPr lang="en-US"/>
          </a:p>
        </p:txBody>
      </p:sp>
      <p:pic>
        <p:nvPicPr>
          <p:cNvPr id="13" name="Picture 12" descr="The first of three graphics showing the number and percentage of LSOAs in Slough in each decile for three measures of deprivation. The first decile is the most deprived and the tenth decile is the least deprived. &#10;This first graphic is for income deprivation.&#10;Most of Slough's LSOAs fall within the third to fifth deciles for income deprivation, with 26% in the fourth decile. ">
            <a:extLst>
              <a:ext uri="{FF2B5EF4-FFF2-40B4-BE49-F238E27FC236}">
                <a16:creationId xmlns:a16="http://schemas.microsoft.com/office/drawing/2014/main" id="{4C5619B5-2EF0-3370-45CF-5710A7A56F0F}"/>
              </a:ext>
            </a:extLst>
          </p:cNvPr>
          <p:cNvPicPr>
            <a:picLocks noChangeAspect="1"/>
          </p:cNvPicPr>
          <p:nvPr/>
        </p:nvPicPr>
        <p:blipFill>
          <a:blip r:embed="rId5"/>
          <a:stretch>
            <a:fillRect/>
          </a:stretch>
        </p:blipFill>
        <p:spPr>
          <a:xfrm>
            <a:off x="8467" y="2529729"/>
            <a:ext cx="12192000" cy="1385001"/>
          </a:xfrm>
          <a:prstGeom prst="rect">
            <a:avLst/>
          </a:prstGeom>
        </p:spPr>
      </p:pic>
      <p:pic>
        <p:nvPicPr>
          <p:cNvPr id="11" name="Picture 10" descr="This second graphic is for the income deprivation affecting children index. &#10;Most of Slough's LSOAs fall within the fourth to sixth deciles for income deprivation affecting children, with 33% in the fifth decile. ">
            <a:extLst>
              <a:ext uri="{FF2B5EF4-FFF2-40B4-BE49-F238E27FC236}">
                <a16:creationId xmlns:a16="http://schemas.microsoft.com/office/drawing/2014/main" id="{C7582AD4-06E5-CEE5-8D22-CBD0E57AB96B}"/>
              </a:ext>
            </a:extLst>
          </p:cNvPr>
          <p:cNvPicPr>
            <a:picLocks noChangeAspect="1"/>
          </p:cNvPicPr>
          <p:nvPr/>
        </p:nvPicPr>
        <p:blipFill>
          <a:blip r:embed="rId6"/>
          <a:stretch>
            <a:fillRect/>
          </a:stretch>
        </p:blipFill>
        <p:spPr>
          <a:xfrm>
            <a:off x="19076" y="3944323"/>
            <a:ext cx="12192000" cy="1430049"/>
          </a:xfrm>
          <a:prstGeom prst="rect">
            <a:avLst/>
          </a:prstGeom>
        </p:spPr>
      </p:pic>
      <p:pic>
        <p:nvPicPr>
          <p:cNvPr id="15" name="Picture 14" descr="This third graphic is for the income deprivation affecting older people index. &#10;Most of Slough's LSOAs fall within the first to fifth deciles for income deprivation affecting older people, with 18% in the second decile and 19% in the fifth decile.">
            <a:extLst>
              <a:ext uri="{FF2B5EF4-FFF2-40B4-BE49-F238E27FC236}">
                <a16:creationId xmlns:a16="http://schemas.microsoft.com/office/drawing/2014/main" id="{7DFD1625-AAFF-48DE-CBA6-D20CAB1B0795}"/>
              </a:ext>
            </a:extLst>
          </p:cNvPr>
          <p:cNvPicPr>
            <a:picLocks noChangeAspect="1"/>
          </p:cNvPicPr>
          <p:nvPr/>
        </p:nvPicPr>
        <p:blipFill>
          <a:blip r:embed="rId7"/>
          <a:stretch>
            <a:fillRect/>
          </a:stretch>
        </p:blipFill>
        <p:spPr>
          <a:xfrm>
            <a:off x="-6325" y="5323570"/>
            <a:ext cx="12192000" cy="1509866"/>
          </a:xfrm>
          <a:prstGeom prst="rect">
            <a:avLst/>
          </a:prstGeom>
        </p:spPr>
      </p:pic>
      <p:sp>
        <p:nvSpPr>
          <p:cNvPr id="7" name="Slide Number Placeholder 6">
            <a:extLst>
              <a:ext uri="{FF2B5EF4-FFF2-40B4-BE49-F238E27FC236}">
                <a16:creationId xmlns:a16="http://schemas.microsoft.com/office/drawing/2014/main" id="{226063AC-0CFF-0645-C1BA-A370A6828096}"/>
              </a:ext>
            </a:extLst>
          </p:cNvPr>
          <p:cNvSpPr>
            <a:spLocks noGrp="1"/>
          </p:cNvSpPr>
          <p:nvPr>
            <p:ph type="sldNum" sz="quarter" idx="12"/>
          </p:nvPr>
        </p:nvSpPr>
        <p:spPr/>
        <p:txBody>
          <a:bodyPr/>
          <a:lstStyle/>
          <a:p>
            <a:fld id="{CEDEF9C1-0071-4D4A-89AA-0CC05A8019E4}" type="slidenum">
              <a:rPr lang="en-US" smtClean="0"/>
              <a:t>54</a:t>
            </a:fld>
            <a:endParaRPr lang="en-US"/>
          </a:p>
        </p:txBody>
      </p:sp>
    </p:spTree>
    <p:extLst>
      <p:ext uri="{BB962C8B-B14F-4D97-AF65-F5344CB8AC3E}">
        <p14:creationId xmlns:p14="http://schemas.microsoft.com/office/powerpoint/2010/main" val="1177610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8647B41-B44D-EE28-44DF-CD984F2B64D2}"/>
              </a:ext>
              <a:ext uri="{C183D7F6-B498-43B3-948B-1728B52AA6E4}">
                <adec:decorative xmlns:adec="http://schemas.microsoft.com/office/drawing/2017/decorative" val="1"/>
              </a:ext>
            </a:extLst>
          </p:cNvPr>
          <p:cNvGrpSpPr/>
          <p:nvPr/>
        </p:nvGrpSpPr>
        <p:grpSpPr>
          <a:xfrm>
            <a:off x="3137336" y="327025"/>
            <a:ext cx="5917327" cy="6203949"/>
            <a:chOff x="3137336" y="327025"/>
            <a:chExt cx="5917327" cy="6203949"/>
          </a:xfrm>
        </p:grpSpPr>
        <p:sp>
          <p:nvSpPr>
            <p:cNvPr id="5" name="Freeform: Shape 4">
              <a:extLst>
                <a:ext uri="{FF2B5EF4-FFF2-40B4-BE49-F238E27FC236}">
                  <a16:creationId xmlns:a16="http://schemas.microsoft.com/office/drawing/2014/main" id="{FCD6D20A-1FF1-D146-04B4-DDA0CF269882}"/>
                </a:ext>
              </a:extLst>
            </p:cNvPr>
            <p:cNvSpPr/>
            <p:nvPr/>
          </p:nvSpPr>
          <p:spPr>
            <a:xfrm>
              <a:off x="4824079" y="2328727"/>
              <a:ext cx="2543859" cy="2200541"/>
            </a:xfrm>
            <a:custGeom>
              <a:avLst/>
              <a:gdLst>
                <a:gd name="connsiteX0" fmla="*/ 0 w 2543859"/>
                <a:gd name="connsiteY0" fmla="*/ 1100271 h 2200541"/>
                <a:gd name="connsiteX1" fmla="*/ 628695 w 2543859"/>
                <a:gd name="connsiteY1" fmla="*/ 1 h 2200541"/>
                <a:gd name="connsiteX2" fmla="*/ 1915164 w 2543859"/>
                <a:gd name="connsiteY2" fmla="*/ 1 h 2200541"/>
                <a:gd name="connsiteX3" fmla="*/ 2543859 w 2543859"/>
                <a:gd name="connsiteY3" fmla="*/ 1100271 h 2200541"/>
                <a:gd name="connsiteX4" fmla="*/ 1915164 w 2543859"/>
                <a:gd name="connsiteY4" fmla="*/ 2200540 h 2200541"/>
                <a:gd name="connsiteX5" fmla="*/ 628695 w 2543859"/>
                <a:gd name="connsiteY5" fmla="*/ 2200540 h 2200541"/>
                <a:gd name="connsiteX6" fmla="*/ 0 w 2543859"/>
                <a:gd name="connsiteY6" fmla="*/ 1100271 h 220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859" h="2200541">
                  <a:moveTo>
                    <a:pt x="0" y="1100271"/>
                  </a:moveTo>
                  <a:lnTo>
                    <a:pt x="628695" y="1"/>
                  </a:lnTo>
                  <a:lnTo>
                    <a:pt x="1915164" y="1"/>
                  </a:lnTo>
                  <a:lnTo>
                    <a:pt x="2543859" y="1100271"/>
                  </a:lnTo>
                  <a:lnTo>
                    <a:pt x="1915164" y="2200540"/>
                  </a:lnTo>
                  <a:lnTo>
                    <a:pt x="628695" y="2200540"/>
                  </a:lnTo>
                  <a:lnTo>
                    <a:pt x="0" y="110027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4413" tIns="387520" rIns="444413" bIns="387520" numCol="1" spcCol="1270" anchor="ctr" anchorCtr="0">
              <a:noAutofit/>
            </a:bodyPr>
            <a:lstStyle/>
            <a:p>
              <a:pPr marL="0" lvl="0" indent="0" algn="ctr" defTabSz="800100">
                <a:lnSpc>
                  <a:spcPct val="90000"/>
                </a:lnSpc>
                <a:spcBef>
                  <a:spcPct val="0"/>
                </a:spcBef>
                <a:spcAft>
                  <a:spcPct val="35000"/>
                </a:spcAft>
                <a:buNone/>
              </a:pPr>
              <a:r>
                <a:rPr lang="en-GB" sz="1800" kern="1200"/>
                <a:t>Health &amp; Wellbeing</a:t>
              </a:r>
            </a:p>
          </p:txBody>
        </p:sp>
        <p:sp>
          <p:nvSpPr>
            <p:cNvPr id="6" name="Hexagon 5">
              <a:extLst>
                <a:ext uri="{FF2B5EF4-FFF2-40B4-BE49-F238E27FC236}">
                  <a16:creationId xmlns:a16="http://schemas.microsoft.com/office/drawing/2014/main" id="{CB938DDD-E532-E880-234F-E8A041048EEA}"/>
                </a:ext>
              </a:extLst>
            </p:cNvPr>
            <p:cNvSpPr/>
            <p:nvPr/>
          </p:nvSpPr>
          <p:spPr>
            <a:xfrm>
              <a:off x="6416719" y="1275608"/>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EB47BF8E-CF97-9476-86ED-3F08435D7B50}"/>
                </a:ext>
              </a:extLst>
            </p:cNvPr>
            <p:cNvSpPr/>
            <p:nvPr/>
          </p:nvSpPr>
          <p:spPr>
            <a:xfrm>
              <a:off x="5058100" y="327025"/>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Built &amp; natural environment</a:t>
              </a:r>
            </a:p>
          </p:txBody>
        </p:sp>
        <p:sp>
          <p:nvSpPr>
            <p:cNvPr id="8" name="Hexagon 7">
              <a:extLst>
                <a:ext uri="{FF2B5EF4-FFF2-40B4-BE49-F238E27FC236}">
                  <a16:creationId xmlns:a16="http://schemas.microsoft.com/office/drawing/2014/main" id="{9EE5AD4D-8502-8190-FBC9-4964123707AD}"/>
                </a:ext>
              </a:extLst>
            </p:cNvPr>
            <p:cNvSpPr/>
            <p:nvPr/>
          </p:nvSpPr>
          <p:spPr>
            <a:xfrm>
              <a:off x="7536869" y="2821633"/>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79B69C30-0343-46FC-843C-74D16AA29B33}"/>
                </a:ext>
              </a:extLst>
            </p:cNvPr>
            <p:cNvSpPr/>
            <p:nvPr/>
          </p:nvSpPr>
          <p:spPr>
            <a:xfrm>
              <a:off x="6969989" y="1436291"/>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Work &amp; Labour Market</a:t>
              </a:r>
            </a:p>
          </p:txBody>
        </p:sp>
        <p:sp>
          <p:nvSpPr>
            <p:cNvPr id="10" name="Hexagon 9">
              <a:extLst>
                <a:ext uri="{FF2B5EF4-FFF2-40B4-BE49-F238E27FC236}">
                  <a16:creationId xmlns:a16="http://schemas.microsoft.com/office/drawing/2014/main" id="{E12BB9C7-277F-A972-FDB0-5781A54DEDB8}"/>
                </a:ext>
              </a:extLst>
            </p:cNvPr>
            <p:cNvSpPr/>
            <p:nvPr/>
          </p:nvSpPr>
          <p:spPr>
            <a:xfrm>
              <a:off x="6758740" y="4566804"/>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1C72FFA1-42CD-EDA9-D0C3-6741848B1ABE}"/>
                </a:ext>
              </a:extLst>
            </p:cNvPr>
            <p:cNvSpPr/>
            <p:nvPr/>
          </p:nvSpPr>
          <p:spPr>
            <a:xfrm>
              <a:off x="6969989" y="3616979"/>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Vulnerability</a:t>
              </a:r>
            </a:p>
          </p:txBody>
        </p:sp>
        <p:sp>
          <p:nvSpPr>
            <p:cNvPr id="12" name="Hexagon 11">
              <a:extLst>
                <a:ext uri="{FF2B5EF4-FFF2-40B4-BE49-F238E27FC236}">
                  <a16:creationId xmlns:a16="http://schemas.microsoft.com/office/drawing/2014/main" id="{7C953F67-78A9-492D-029E-CF01C1C72BD4}"/>
                </a:ext>
              </a:extLst>
            </p:cNvPr>
            <p:cNvSpPr/>
            <p:nvPr/>
          </p:nvSpPr>
          <p:spPr>
            <a:xfrm>
              <a:off x="4828508" y="4747959"/>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A85303B6-0311-292C-A2D2-B826EF390E97}"/>
                </a:ext>
              </a:extLst>
            </p:cNvPr>
            <p:cNvSpPr/>
            <p:nvPr/>
          </p:nvSpPr>
          <p:spPr>
            <a:xfrm>
              <a:off x="5058100" y="4727486"/>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Income</a:t>
              </a:r>
            </a:p>
          </p:txBody>
        </p:sp>
        <p:sp>
          <p:nvSpPr>
            <p:cNvPr id="14" name="Hexagon 13">
              <a:extLst>
                <a:ext uri="{FF2B5EF4-FFF2-40B4-BE49-F238E27FC236}">
                  <a16:creationId xmlns:a16="http://schemas.microsoft.com/office/drawing/2014/main" id="{6BC47C41-105A-27E6-2EBA-F2048911C9B6}"/>
                </a:ext>
              </a:extLst>
            </p:cNvPr>
            <p:cNvSpPr/>
            <p:nvPr/>
          </p:nvSpPr>
          <p:spPr>
            <a:xfrm>
              <a:off x="3690014" y="3202555"/>
              <a:ext cx="959790" cy="826986"/>
            </a:xfrm>
            <a:prstGeom prst="hexagon">
              <a:avLst>
                <a:gd name="adj" fmla="val 28900"/>
                <a:gd name="vf" fmla="val 115470"/>
              </a:avLst>
            </a:prstGeom>
            <a:solidFill>
              <a:schemeClr val="bg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AA7A6170-495C-DCCB-E3D4-056BE89CB47C}"/>
                </a:ext>
              </a:extLst>
            </p:cNvPr>
            <p:cNvSpPr/>
            <p:nvPr/>
          </p:nvSpPr>
          <p:spPr>
            <a:xfrm>
              <a:off x="3137336" y="1433809"/>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dirty="0"/>
                <a:t>Education</a:t>
              </a:r>
            </a:p>
          </p:txBody>
        </p:sp>
      </p:grpSp>
      <p:sp>
        <p:nvSpPr>
          <p:cNvPr id="4" name="Slide Number Placeholder 3">
            <a:extLst>
              <a:ext uri="{FF2B5EF4-FFF2-40B4-BE49-F238E27FC236}">
                <a16:creationId xmlns:a16="http://schemas.microsoft.com/office/drawing/2014/main" id="{1C242DCE-C5ED-DC3C-11EA-C51F98D2D1EA}"/>
              </a:ext>
            </a:extLst>
          </p:cNvPr>
          <p:cNvSpPr>
            <a:spLocks noGrp="1"/>
          </p:cNvSpPr>
          <p:nvPr>
            <p:ph type="sldNum" sz="quarter" idx="12"/>
          </p:nvPr>
        </p:nvSpPr>
        <p:spPr/>
        <p:txBody>
          <a:bodyPr/>
          <a:lstStyle/>
          <a:p>
            <a:fld id="{CEDEF9C1-0071-4D4A-89AA-0CC05A8019E4}" type="slidenum">
              <a:rPr lang="en-US" smtClean="0"/>
              <a:t>55</a:t>
            </a:fld>
            <a:endParaRPr lang="en-US"/>
          </a:p>
        </p:txBody>
      </p:sp>
      <p:sp>
        <p:nvSpPr>
          <p:cNvPr id="15" name="Title 14">
            <a:extLst>
              <a:ext uri="{FF2B5EF4-FFF2-40B4-BE49-F238E27FC236}">
                <a16:creationId xmlns:a16="http://schemas.microsoft.com/office/drawing/2014/main" id="{A49029A0-F7DF-0762-3DA9-2D365CDF130B}"/>
              </a:ext>
            </a:extLst>
          </p:cNvPr>
          <p:cNvSpPr>
            <a:spLocks noGrp="1"/>
          </p:cNvSpPr>
          <p:nvPr>
            <p:ph type="title" idx="4294967295"/>
          </p:nvPr>
        </p:nvSpPr>
        <p:spPr>
          <a:xfrm>
            <a:off x="3137336" y="3618220"/>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2"/>
          </a:solidFill>
          <a:ln w="12700" cap="flat" cmpd="sng" algn="ctr">
            <a:solidFill>
              <a:schemeClr val="lt1">
                <a:hueOff val="0"/>
                <a:satOff val="0"/>
                <a:lumOff val="0"/>
                <a:alphaOff val="0"/>
              </a:schemeClr>
            </a:solidFill>
            <a:prstDash val="solid"/>
            <a:miter lim="800000"/>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368335" tIns="321736" rIns="368335" bIns="321736" numCol="1" spcCol="1270" rtlCol="0" fromWordArt="0" anchor="ctr" anchorCtr="0" forceAA="0" compatLnSpc="1">
            <a:prstTxWarp prst="textNoShape">
              <a:avLst/>
            </a:prstTxWarp>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chemeClr val="lt1"/>
                </a:solidFill>
                <a:effectLst/>
                <a:uLnTx/>
                <a:uFillTx/>
                <a:latin typeface="+mn-lt"/>
                <a:ea typeface="+mn-ea"/>
                <a:cs typeface="+mn-cs"/>
              </a:rPr>
              <a:t>Crime</a:t>
            </a:r>
          </a:p>
        </p:txBody>
      </p:sp>
    </p:spTree>
    <p:extLst>
      <p:ext uri="{BB962C8B-B14F-4D97-AF65-F5344CB8AC3E}">
        <p14:creationId xmlns:p14="http://schemas.microsoft.com/office/powerpoint/2010/main" val="1820286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Crime - Rates</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bg2"/>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7" name="TextBox 6">
            <a:extLst>
              <a:ext uri="{FF2B5EF4-FFF2-40B4-BE49-F238E27FC236}">
                <a16:creationId xmlns:a16="http://schemas.microsoft.com/office/drawing/2014/main" id="{103C9ED6-9F25-75AA-C3C3-2AEE7B2FE40D}"/>
              </a:ext>
            </a:extLst>
          </p:cNvPr>
          <p:cNvSpPr txBox="1"/>
          <p:nvPr/>
        </p:nvSpPr>
        <p:spPr>
          <a:xfrm>
            <a:off x="1914696" y="1251138"/>
            <a:ext cx="8362603" cy="369332"/>
          </a:xfrm>
          <a:prstGeom prst="rect">
            <a:avLst/>
          </a:prstGeom>
          <a:noFill/>
        </p:spPr>
        <p:txBody>
          <a:bodyPr wrap="square" rtlCol="0">
            <a:spAutoFit/>
          </a:bodyPr>
          <a:lstStyle/>
          <a:p>
            <a:pPr algn="ctr"/>
            <a:r>
              <a:rPr lang="en-GB" i="1"/>
              <a:t>Year ending September 2022</a:t>
            </a:r>
          </a:p>
        </p:txBody>
      </p:sp>
      <p:graphicFrame>
        <p:nvGraphicFramePr>
          <p:cNvPr id="5" name="Table 6">
            <a:extLst>
              <a:ext uri="{FF2B5EF4-FFF2-40B4-BE49-F238E27FC236}">
                <a16:creationId xmlns:a16="http://schemas.microsoft.com/office/drawing/2014/main" id="{B014C90B-9E1F-929F-8D64-C39889F67488}"/>
              </a:ext>
            </a:extLst>
          </p:cNvPr>
          <p:cNvGraphicFramePr>
            <a:graphicFrameLocks noGrp="1"/>
          </p:cNvGraphicFramePr>
          <p:nvPr>
            <p:extLst>
              <p:ext uri="{D42A27DB-BD31-4B8C-83A1-F6EECF244321}">
                <p14:modId xmlns:p14="http://schemas.microsoft.com/office/powerpoint/2010/main" val="42012149"/>
              </p:ext>
            </p:extLst>
          </p:nvPr>
        </p:nvGraphicFramePr>
        <p:xfrm>
          <a:off x="451884" y="1804870"/>
          <a:ext cx="11288232" cy="4686523"/>
        </p:xfrm>
        <a:graphic>
          <a:graphicData uri="http://schemas.openxmlformats.org/drawingml/2006/table">
            <a:tbl>
              <a:tblPr firstRow="1" bandRow="1">
                <a:tableStyleId>{B301B821-A1FF-4177-AEE7-76D212191A09}</a:tableStyleId>
              </a:tblPr>
              <a:tblGrid>
                <a:gridCol w="2366620">
                  <a:extLst>
                    <a:ext uri="{9D8B030D-6E8A-4147-A177-3AD203B41FA5}">
                      <a16:colId xmlns:a16="http://schemas.microsoft.com/office/drawing/2014/main" val="3196325140"/>
                    </a:ext>
                  </a:extLst>
                </a:gridCol>
                <a:gridCol w="2230403">
                  <a:extLst>
                    <a:ext uri="{9D8B030D-6E8A-4147-A177-3AD203B41FA5}">
                      <a16:colId xmlns:a16="http://schemas.microsoft.com/office/drawing/2014/main" val="3819694655"/>
                    </a:ext>
                  </a:extLst>
                </a:gridCol>
                <a:gridCol w="2230403">
                  <a:extLst>
                    <a:ext uri="{9D8B030D-6E8A-4147-A177-3AD203B41FA5}">
                      <a16:colId xmlns:a16="http://schemas.microsoft.com/office/drawing/2014/main" val="2628055034"/>
                    </a:ext>
                  </a:extLst>
                </a:gridCol>
                <a:gridCol w="2230403">
                  <a:extLst>
                    <a:ext uri="{9D8B030D-6E8A-4147-A177-3AD203B41FA5}">
                      <a16:colId xmlns:a16="http://schemas.microsoft.com/office/drawing/2014/main" val="1769423076"/>
                    </a:ext>
                  </a:extLst>
                </a:gridCol>
                <a:gridCol w="2230403">
                  <a:extLst>
                    <a:ext uri="{9D8B030D-6E8A-4147-A177-3AD203B41FA5}">
                      <a16:colId xmlns:a16="http://schemas.microsoft.com/office/drawing/2014/main" val="2225917872"/>
                    </a:ext>
                  </a:extLst>
                </a:gridCol>
              </a:tblGrid>
              <a:tr h="619117">
                <a:tc>
                  <a:txBody>
                    <a:bodyPr/>
                    <a:lstStyle/>
                    <a:p>
                      <a:pPr algn="ctr"/>
                      <a:r>
                        <a:rPr lang="en-GB" b="1"/>
                        <a:t>Crime</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b="1"/>
                        <a:t>Slough Number</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b="1"/>
                        <a:t>Slough Rate </a:t>
                      </a:r>
                    </a:p>
                    <a:p>
                      <a:pPr algn="ctr"/>
                      <a:r>
                        <a:rPr lang="en-GB" sz="1400" b="1"/>
                        <a:t>(per 1,000 pop)</a:t>
                      </a:r>
                      <a:endParaRPr lang="en-GB" b="1"/>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b="1"/>
                        <a:t>TVP Rate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(per 1,000 pop)</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b="1"/>
                        <a:t>Eng &amp; Wal Rate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(per 1,000 pop)</a:t>
                      </a: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14049561"/>
                  </a:ext>
                </a:extLst>
              </a:tr>
              <a:tr h="571221">
                <a:tc>
                  <a:txBody>
                    <a:bodyPr/>
                    <a:lstStyle/>
                    <a:p>
                      <a:r>
                        <a:rPr lang="en-GB" sz="1800"/>
                        <a:t>Total recorded crime</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16,542 </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111</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74</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82</a:t>
                      </a: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2017209"/>
                  </a:ext>
                </a:extLst>
              </a:tr>
              <a:tr h="619117">
                <a:tc>
                  <a:txBody>
                    <a:bodyPr/>
                    <a:lstStyle/>
                    <a:p>
                      <a:r>
                        <a:rPr lang="en-GB" sz="1800"/>
                        <a:t>Violence against the person</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6,388 </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43</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27</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32</a:t>
                      </a: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858908"/>
                  </a:ext>
                </a:extLst>
              </a:tr>
              <a:tr h="571221">
                <a:tc>
                  <a:txBody>
                    <a:bodyPr/>
                    <a:lstStyle/>
                    <a:p>
                      <a:r>
                        <a:rPr lang="en-GB" sz="1800"/>
                        <a:t>Sexual offences</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489 </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3</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3</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3</a:t>
                      </a: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409682"/>
                  </a:ext>
                </a:extLst>
              </a:tr>
              <a:tr h="571221">
                <a:tc>
                  <a:txBody>
                    <a:bodyPr/>
                    <a:lstStyle/>
                    <a:p>
                      <a:r>
                        <a:rPr lang="en-GB" sz="1800"/>
                        <a:t>Theft offences</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4,930 </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33</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23</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23</a:t>
                      </a: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1069169"/>
                  </a:ext>
                </a:extLst>
              </a:tr>
              <a:tr h="571221">
                <a:tc>
                  <a:txBody>
                    <a:bodyPr/>
                    <a:lstStyle/>
                    <a:p>
                      <a:r>
                        <a:rPr lang="en-GB" sz="1800"/>
                        <a:t>Criminal damage</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1,551 </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10</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7</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8</a:t>
                      </a: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3922906"/>
                  </a:ext>
                </a:extLst>
              </a:tr>
              <a:tr h="571221">
                <a:tc>
                  <a:txBody>
                    <a:bodyPr/>
                    <a:lstStyle/>
                    <a:p>
                      <a:r>
                        <a:rPr lang="en-GB" sz="1800"/>
                        <a:t>Drug offences</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440 </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3</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2</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3</a:t>
                      </a: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1041712"/>
                  </a:ext>
                </a:extLst>
              </a:tr>
              <a:tr h="571221">
                <a:tc>
                  <a:txBody>
                    <a:bodyPr/>
                    <a:lstStyle/>
                    <a:p>
                      <a:r>
                        <a:rPr lang="en-GB" sz="1800"/>
                        <a:t>Public order offences</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2,226 </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15</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10</a:t>
                      </a: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t>9</a:t>
                      </a: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8406942"/>
                  </a:ext>
                </a:extLst>
              </a:tr>
            </a:tbl>
          </a:graphicData>
        </a:graphic>
      </p:graphicFrame>
      <p:sp>
        <p:nvSpPr>
          <p:cNvPr id="4" name="Slide Number Placeholder 3">
            <a:extLst>
              <a:ext uri="{FF2B5EF4-FFF2-40B4-BE49-F238E27FC236}">
                <a16:creationId xmlns:a16="http://schemas.microsoft.com/office/drawing/2014/main" id="{4533EA2E-96A1-7D85-FBD6-F890372DACB9}"/>
              </a:ext>
            </a:extLst>
          </p:cNvPr>
          <p:cNvSpPr>
            <a:spLocks noGrp="1"/>
          </p:cNvSpPr>
          <p:nvPr>
            <p:ph type="sldNum" sz="quarter" idx="12"/>
          </p:nvPr>
        </p:nvSpPr>
        <p:spPr/>
        <p:txBody>
          <a:bodyPr/>
          <a:lstStyle/>
          <a:p>
            <a:fld id="{CEDEF9C1-0071-4D4A-89AA-0CC05A8019E4}" type="slidenum">
              <a:rPr lang="en-US" smtClean="0"/>
              <a:t>56</a:t>
            </a:fld>
            <a:endParaRPr lang="en-US"/>
          </a:p>
        </p:txBody>
      </p:sp>
    </p:spTree>
    <p:extLst>
      <p:ext uri="{BB962C8B-B14F-4D97-AF65-F5344CB8AC3E}">
        <p14:creationId xmlns:p14="http://schemas.microsoft.com/office/powerpoint/2010/main" val="652155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D39EFAF-AC74-C3D3-DF71-5B97BD345F75}"/>
              </a:ext>
              <a:ext uri="{C183D7F6-B498-43B3-948B-1728B52AA6E4}">
                <adec:decorative xmlns:adec="http://schemas.microsoft.com/office/drawing/2017/decorative" val="1"/>
              </a:ext>
            </a:extLst>
          </p:cNvPr>
          <p:cNvGrpSpPr/>
          <p:nvPr/>
        </p:nvGrpSpPr>
        <p:grpSpPr>
          <a:xfrm>
            <a:off x="3137336" y="327025"/>
            <a:ext cx="5917327" cy="6203949"/>
            <a:chOff x="3137336" y="327025"/>
            <a:chExt cx="5917327" cy="6203949"/>
          </a:xfrm>
        </p:grpSpPr>
        <p:sp>
          <p:nvSpPr>
            <p:cNvPr id="5" name="Freeform: Shape 4">
              <a:extLst>
                <a:ext uri="{FF2B5EF4-FFF2-40B4-BE49-F238E27FC236}">
                  <a16:creationId xmlns:a16="http://schemas.microsoft.com/office/drawing/2014/main" id="{2F19C004-97E1-9B7A-3845-4276F58C0F42}"/>
                </a:ext>
              </a:extLst>
            </p:cNvPr>
            <p:cNvSpPr/>
            <p:nvPr/>
          </p:nvSpPr>
          <p:spPr>
            <a:xfrm>
              <a:off x="4823774" y="2328419"/>
              <a:ext cx="2543859" cy="2200541"/>
            </a:xfrm>
            <a:custGeom>
              <a:avLst/>
              <a:gdLst>
                <a:gd name="connsiteX0" fmla="*/ 0 w 2543859"/>
                <a:gd name="connsiteY0" fmla="*/ 1100271 h 2200541"/>
                <a:gd name="connsiteX1" fmla="*/ 628695 w 2543859"/>
                <a:gd name="connsiteY1" fmla="*/ 1 h 2200541"/>
                <a:gd name="connsiteX2" fmla="*/ 1915164 w 2543859"/>
                <a:gd name="connsiteY2" fmla="*/ 1 h 2200541"/>
                <a:gd name="connsiteX3" fmla="*/ 2543859 w 2543859"/>
                <a:gd name="connsiteY3" fmla="*/ 1100271 h 2200541"/>
                <a:gd name="connsiteX4" fmla="*/ 1915164 w 2543859"/>
                <a:gd name="connsiteY4" fmla="*/ 2200540 h 2200541"/>
                <a:gd name="connsiteX5" fmla="*/ 628695 w 2543859"/>
                <a:gd name="connsiteY5" fmla="*/ 2200540 h 2200541"/>
                <a:gd name="connsiteX6" fmla="*/ 0 w 2543859"/>
                <a:gd name="connsiteY6" fmla="*/ 1100271 h 220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859" h="2200541">
                  <a:moveTo>
                    <a:pt x="0" y="1100271"/>
                  </a:moveTo>
                  <a:lnTo>
                    <a:pt x="628695" y="1"/>
                  </a:lnTo>
                  <a:lnTo>
                    <a:pt x="1915164" y="1"/>
                  </a:lnTo>
                  <a:lnTo>
                    <a:pt x="2543859" y="1100271"/>
                  </a:lnTo>
                  <a:lnTo>
                    <a:pt x="1915164" y="2200540"/>
                  </a:lnTo>
                  <a:lnTo>
                    <a:pt x="628695" y="2200540"/>
                  </a:lnTo>
                  <a:lnTo>
                    <a:pt x="0" y="110027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4413" tIns="387520" rIns="444413" bIns="387520" numCol="1" spcCol="1270" anchor="ctr" anchorCtr="0">
              <a:noAutofit/>
            </a:bodyPr>
            <a:lstStyle/>
            <a:p>
              <a:pPr marL="0" lvl="0" indent="0" algn="ctr" defTabSz="800100">
                <a:lnSpc>
                  <a:spcPct val="90000"/>
                </a:lnSpc>
                <a:spcBef>
                  <a:spcPct val="0"/>
                </a:spcBef>
                <a:spcAft>
                  <a:spcPct val="35000"/>
                </a:spcAft>
                <a:buNone/>
              </a:pPr>
              <a:r>
                <a:rPr lang="en-GB" sz="1800" kern="1200"/>
                <a:t>Health &amp; Wellbeing</a:t>
              </a:r>
            </a:p>
          </p:txBody>
        </p:sp>
        <p:sp>
          <p:nvSpPr>
            <p:cNvPr id="6" name="Hexagon 5">
              <a:extLst>
                <a:ext uri="{FF2B5EF4-FFF2-40B4-BE49-F238E27FC236}">
                  <a16:creationId xmlns:a16="http://schemas.microsoft.com/office/drawing/2014/main" id="{0D778DE4-E1AB-D7B4-D4B6-3FBF7289AA9D}"/>
                </a:ext>
              </a:extLst>
            </p:cNvPr>
            <p:cNvSpPr/>
            <p:nvPr/>
          </p:nvSpPr>
          <p:spPr>
            <a:xfrm>
              <a:off x="6416719" y="1275608"/>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1B0121C3-35B3-8B27-3211-7A060D328FAC}"/>
                </a:ext>
              </a:extLst>
            </p:cNvPr>
            <p:cNvSpPr/>
            <p:nvPr/>
          </p:nvSpPr>
          <p:spPr>
            <a:xfrm>
              <a:off x="5058100" y="327025"/>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dirty="0"/>
                <a:t>Built &amp; natural environment</a:t>
              </a:r>
            </a:p>
          </p:txBody>
        </p:sp>
        <p:sp>
          <p:nvSpPr>
            <p:cNvPr id="8" name="Hexagon 7">
              <a:extLst>
                <a:ext uri="{FF2B5EF4-FFF2-40B4-BE49-F238E27FC236}">
                  <a16:creationId xmlns:a16="http://schemas.microsoft.com/office/drawing/2014/main" id="{683184AA-8806-BF0D-A99D-B59DEE09B9A9}"/>
                </a:ext>
              </a:extLst>
            </p:cNvPr>
            <p:cNvSpPr/>
            <p:nvPr/>
          </p:nvSpPr>
          <p:spPr>
            <a:xfrm>
              <a:off x="7536869" y="2821633"/>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9126101B-BEB8-A555-0F22-02D07248A69B}"/>
                </a:ext>
              </a:extLst>
            </p:cNvPr>
            <p:cNvSpPr/>
            <p:nvPr/>
          </p:nvSpPr>
          <p:spPr>
            <a:xfrm>
              <a:off x="6969989" y="1436291"/>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Work &amp; Labour Market</a:t>
              </a:r>
            </a:p>
          </p:txBody>
        </p:sp>
        <p:sp>
          <p:nvSpPr>
            <p:cNvPr id="10" name="Hexagon 9">
              <a:extLst>
                <a:ext uri="{FF2B5EF4-FFF2-40B4-BE49-F238E27FC236}">
                  <a16:creationId xmlns:a16="http://schemas.microsoft.com/office/drawing/2014/main" id="{32C635EF-6CAF-7486-E2B0-F80011A18DDB}"/>
                </a:ext>
              </a:extLst>
            </p:cNvPr>
            <p:cNvSpPr/>
            <p:nvPr/>
          </p:nvSpPr>
          <p:spPr>
            <a:xfrm>
              <a:off x="6758740" y="4566804"/>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4622F072-872F-4A0B-3436-DA4D97644449}"/>
                </a:ext>
              </a:extLst>
            </p:cNvPr>
            <p:cNvSpPr/>
            <p:nvPr/>
          </p:nvSpPr>
          <p:spPr>
            <a:xfrm>
              <a:off x="6969989" y="3616979"/>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Vulnerability</a:t>
              </a:r>
            </a:p>
          </p:txBody>
        </p:sp>
        <p:sp>
          <p:nvSpPr>
            <p:cNvPr id="12" name="Hexagon 11">
              <a:extLst>
                <a:ext uri="{FF2B5EF4-FFF2-40B4-BE49-F238E27FC236}">
                  <a16:creationId xmlns:a16="http://schemas.microsoft.com/office/drawing/2014/main" id="{CCB917D2-F112-6A52-B624-554CAD5608E3}"/>
                </a:ext>
              </a:extLst>
            </p:cNvPr>
            <p:cNvSpPr/>
            <p:nvPr/>
          </p:nvSpPr>
          <p:spPr>
            <a:xfrm>
              <a:off x="4828508" y="4747959"/>
              <a:ext cx="959790" cy="826986"/>
            </a:xfrm>
            <a:prstGeom prst="hexagon">
              <a:avLst>
                <a:gd name="adj" fmla="val 28900"/>
                <a:gd name="vf" fmla="val 11547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79185512-1E47-9ADC-F761-4F58396FD808}"/>
                </a:ext>
              </a:extLst>
            </p:cNvPr>
            <p:cNvSpPr/>
            <p:nvPr/>
          </p:nvSpPr>
          <p:spPr>
            <a:xfrm>
              <a:off x="5058100" y="4727486"/>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Income</a:t>
              </a:r>
            </a:p>
          </p:txBody>
        </p:sp>
        <p:sp>
          <p:nvSpPr>
            <p:cNvPr id="14" name="Hexagon 13">
              <a:extLst>
                <a:ext uri="{FF2B5EF4-FFF2-40B4-BE49-F238E27FC236}">
                  <a16:creationId xmlns:a16="http://schemas.microsoft.com/office/drawing/2014/main" id="{9518AE56-3029-7215-4642-7F822C3AFE14}"/>
                </a:ext>
              </a:extLst>
            </p:cNvPr>
            <p:cNvSpPr/>
            <p:nvPr/>
          </p:nvSpPr>
          <p:spPr>
            <a:xfrm>
              <a:off x="3690014" y="3202555"/>
              <a:ext cx="959790" cy="826986"/>
            </a:xfrm>
            <a:prstGeom prst="hexagon">
              <a:avLst>
                <a:gd name="adj" fmla="val 28900"/>
                <a:gd name="vf" fmla="val 115470"/>
              </a:avLst>
            </a:prstGeom>
            <a:solidFill>
              <a:schemeClr val="bg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6FA034C4-1CBE-277A-1F19-018718B5EBC1}"/>
                </a:ext>
              </a:extLst>
            </p:cNvPr>
            <p:cNvSpPr/>
            <p:nvPr/>
          </p:nvSpPr>
          <p:spPr>
            <a:xfrm>
              <a:off x="3137336" y="3618220"/>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335" tIns="321736" rIns="368335" bIns="321736" numCol="1" spcCol="1270" anchor="ctr" anchorCtr="0">
              <a:noAutofit/>
            </a:bodyPr>
            <a:lstStyle/>
            <a:p>
              <a:pPr marL="0" lvl="0" indent="0" algn="ctr" defTabSz="800100">
                <a:lnSpc>
                  <a:spcPct val="90000"/>
                </a:lnSpc>
                <a:spcBef>
                  <a:spcPct val="0"/>
                </a:spcBef>
                <a:spcAft>
                  <a:spcPct val="35000"/>
                </a:spcAft>
                <a:buNone/>
              </a:pPr>
              <a:r>
                <a:rPr lang="en-GB" sz="1800" kern="1200"/>
                <a:t>Crime</a:t>
              </a:r>
            </a:p>
          </p:txBody>
        </p:sp>
      </p:grpSp>
      <p:sp>
        <p:nvSpPr>
          <p:cNvPr id="4" name="Slide Number Placeholder 3">
            <a:extLst>
              <a:ext uri="{FF2B5EF4-FFF2-40B4-BE49-F238E27FC236}">
                <a16:creationId xmlns:a16="http://schemas.microsoft.com/office/drawing/2014/main" id="{49C248BA-984A-1AF4-5A47-A78FA856BB13}"/>
              </a:ext>
            </a:extLst>
          </p:cNvPr>
          <p:cNvSpPr>
            <a:spLocks noGrp="1"/>
          </p:cNvSpPr>
          <p:nvPr>
            <p:ph type="sldNum" sz="quarter" idx="12"/>
          </p:nvPr>
        </p:nvSpPr>
        <p:spPr/>
        <p:txBody>
          <a:bodyPr/>
          <a:lstStyle/>
          <a:p>
            <a:fld id="{CEDEF9C1-0071-4D4A-89AA-0CC05A8019E4}" type="slidenum">
              <a:rPr lang="en-US" smtClean="0"/>
              <a:t>57</a:t>
            </a:fld>
            <a:endParaRPr lang="en-US"/>
          </a:p>
        </p:txBody>
      </p:sp>
      <p:sp>
        <p:nvSpPr>
          <p:cNvPr id="16" name="Title 15">
            <a:extLst>
              <a:ext uri="{FF2B5EF4-FFF2-40B4-BE49-F238E27FC236}">
                <a16:creationId xmlns:a16="http://schemas.microsoft.com/office/drawing/2014/main" id="{AC2C2AD7-D8E4-E6C1-E6AB-ABC681E15CC1}"/>
              </a:ext>
            </a:extLst>
          </p:cNvPr>
          <p:cNvSpPr>
            <a:spLocks noGrp="1"/>
          </p:cNvSpPr>
          <p:nvPr>
            <p:ph type="title" idx="4294967295"/>
          </p:nvPr>
        </p:nvSpPr>
        <p:spPr>
          <a:xfrm>
            <a:off x="3137336" y="1433809"/>
            <a:ext cx="2084674" cy="1803488"/>
          </a:xfrm>
          <a:custGeom>
            <a:avLst/>
            <a:gdLst>
              <a:gd name="connsiteX0" fmla="*/ 0 w 2084674"/>
              <a:gd name="connsiteY0" fmla="*/ 901744 h 1803488"/>
              <a:gd name="connsiteX1" fmla="*/ 515257 w 2084674"/>
              <a:gd name="connsiteY1" fmla="*/ 0 h 1803488"/>
              <a:gd name="connsiteX2" fmla="*/ 1569417 w 2084674"/>
              <a:gd name="connsiteY2" fmla="*/ 0 h 1803488"/>
              <a:gd name="connsiteX3" fmla="*/ 2084674 w 2084674"/>
              <a:gd name="connsiteY3" fmla="*/ 901744 h 1803488"/>
              <a:gd name="connsiteX4" fmla="*/ 1569417 w 2084674"/>
              <a:gd name="connsiteY4" fmla="*/ 1803488 h 1803488"/>
              <a:gd name="connsiteX5" fmla="*/ 515257 w 2084674"/>
              <a:gd name="connsiteY5" fmla="*/ 1803488 h 1803488"/>
              <a:gd name="connsiteX6" fmla="*/ 0 w 2084674"/>
              <a:gd name="connsiteY6" fmla="*/ 901744 h 18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674" h="1803488">
                <a:moveTo>
                  <a:pt x="0" y="901744"/>
                </a:moveTo>
                <a:lnTo>
                  <a:pt x="515257" y="0"/>
                </a:lnTo>
                <a:lnTo>
                  <a:pt x="1569417" y="0"/>
                </a:lnTo>
                <a:lnTo>
                  <a:pt x="2084674" y="901744"/>
                </a:lnTo>
                <a:lnTo>
                  <a:pt x="1569417" y="1803488"/>
                </a:lnTo>
                <a:lnTo>
                  <a:pt x="515257" y="1803488"/>
                </a:lnTo>
                <a:lnTo>
                  <a:pt x="0" y="901744"/>
                </a:lnTo>
                <a:close/>
              </a:path>
            </a:pathLst>
          </a:custGeom>
          <a:solidFill>
            <a:schemeClr val="accent1"/>
          </a:solidFill>
          <a:ln w="12700" cap="flat" cmpd="sng" algn="ctr">
            <a:solidFill>
              <a:schemeClr val="lt1">
                <a:hueOff val="0"/>
                <a:satOff val="0"/>
                <a:lumOff val="0"/>
                <a:alphaOff val="0"/>
              </a:schemeClr>
            </a:solidFill>
            <a:prstDash val="solid"/>
            <a:miter lim="800000"/>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368335" tIns="321736" rIns="368335" bIns="321736" numCol="1" spcCol="1270" rtlCol="0" fromWordArt="0" anchor="ctr" anchorCtr="0" forceAA="0" compatLnSpc="1">
            <a:prstTxWarp prst="textNoShape">
              <a:avLst/>
            </a:prstTxWarp>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chemeClr val="lt1"/>
                </a:solidFill>
                <a:effectLst/>
                <a:uLnTx/>
                <a:uFillTx/>
                <a:latin typeface="+mn-lt"/>
                <a:ea typeface="+mn-ea"/>
                <a:cs typeface="+mn-cs"/>
              </a:rPr>
              <a:t>Education</a:t>
            </a:r>
          </a:p>
        </p:txBody>
      </p:sp>
    </p:spTree>
    <p:extLst>
      <p:ext uri="{BB962C8B-B14F-4D97-AF65-F5344CB8AC3E}">
        <p14:creationId xmlns:p14="http://schemas.microsoft.com/office/powerpoint/2010/main" val="1196181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Education – EYFS</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accent1"/>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pic>
        <p:nvPicPr>
          <p:cNvPr id="4" name="Graphic 3">
            <a:extLst>
              <a:ext uri="{FF2B5EF4-FFF2-40B4-BE49-F238E27FC236}">
                <a16:creationId xmlns:a16="http://schemas.microsoft.com/office/drawing/2014/main" id="{11F6EC3E-9D9D-3E18-7643-8FBDD52F67F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4888" y="3911874"/>
            <a:ext cx="3323321" cy="3323321"/>
          </a:xfrm>
          <a:prstGeom prst="rect">
            <a:avLst/>
          </a:prstGeom>
        </p:spPr>
      </p:pic>
      <p:sp>
        <p:nvSpPr>
          <p:cNvPr id="5" name="TextBox 4">
            <a:extLst>
              <a:ext uri="{FF2B5EF4-FFF2-40B4-BE49-F238E27FC236}">
                <a16:creationId xmlns:a16="http://schemas.microsoft.com/office/drawing/2014/main" id="{624F45F1-E88E-773F-D74E-FB7BEC8CA06C}"/>
              </a:ext>
            </a:extLst>
          </p:cNvPr>
          <p:cNvSpPr txBox="1"/>
          <p:nvPr/>
        </p:nvSpPr>
        <p:spPr>
          <a:xfrm>
            <a:off x="6708303" y="1587750"/>
            <a:ext cx="5031810" cy="4093428"/>
          </a:xfrm>
          <a:prstGeom prst="rect">
            <a:avLst/>
          </a:prstGeom>
          <a:noFill/>
        </p:spPr>
        <p:txBody>
          <a:bodyPr wrap="square" rtlCol="0">
            <a:spAutoFit/>
          </a:bodyPr>
          <a:lstStyle/>
          <a:p>
            <a:r>
              <a:rPr lang="en-GB" sz="2000" dirty="0"/>
              <a:t>Prior to COVID, Slough was performing in the top quartile nationally for the proportion of children who achieved a good level of development at Early Years Foundation Stage.</a:t>
            </a:r>
          </a:p>
          <a:p>
            <a:endParaRPr lang="en-GB" sz="2000" dirty="0"/>
          </a:p>
          <a:p>
            <a:r>
              <a:rPr lang="en-GB" sz="2000" dirty="0"/>
              <a:t>Slough is now slightly below the national average.</a:t>
            </a:r>
          </a:p>
          <a:p>
            <a:endParaRPr lang="en-GB" sz="2000" dirty="0"/>
          </a:p>
          <a:p>
            <a:r>
              <a:rPr lang="en-GB" sz="2000" dirty="0"/>
              <a:t>2022 is not directly comparable with previous years due to the</a:t>
            </a:r>
            <a:br>
              <a:rPr lang="en-GB" sz="2000" dirty="0"/>
            </a:br>
            <a:r>
              <a:rPr lang="en-GB" sz="2000" dirty="0"/>
              <a:t>introduction of a new framework</a:t>
            </a:r>
            <a:br>
              <a:rPr lang="en-GB" sz="2000" dirty="0"/>
            </a:br>
            <a:r>
              <a:rPr lang="en-GB" sz="2000" dirty="0"/>
              <a:t>for EYFS.</a:t>
            </a:r>
          </a:p>
        </p:txBody>
      </p:sp>
      <p:graphicFrame>
        <p:nvGraphicFramePr>
          <p:cNvPr id="10" name="Chart 9" descr="A line graph comparing the percentage of Slough and England students achieving a good level of development in 2018, 2019, and 2022. Slough has higher proportions of achievement than the England average in 2018 and 2019 but has a slightly smaller proportion the England average in 2022.">
            <a:extLst>
              <a:ext uri="{FF2B5EF4-FFF2-40B4-BE49-F238E27FC236}">
                <a16:creationId xmlns:a16="http://schemas.microsoft.com/office/drawing/2014/main" id="{7EEC9079-BB8F-871B-F513-70E2273478A7}"/>
              </a:ext>
            </a:extLst>
          </p:cNvPr>
          <p:cNvGraphicFramePr>
            <a:graphicFrameLocks/>
          </p:cNvGraphicFramePr>
          <p:nvPr>
            <p:extLst>
              <p:ext uri="{D42A27DB-BD31-4B8C-83A1-F6EECF244321}">
                <p14:modId xmlns:p14="http://schemas.microsoft.com/office/powerpoint/2010/main" val="3032438818"/>
              </p:ext>
            </p:extLst>
          </p:nvPr>
        </p:nvGraphicFramePr>
        <p:xfrm>
          <a:off x="451884" y="1554271"/>
          <a:ext cx="5833413" cy="5007384"/>
        </p:xfrm>
        <a:graphic>
          <a:graphicData uri="http://schemas.openxmlformats.org/drawingml/2006/chart">
            <c:chart xmlns:c="http://schemas.openxmlformats.org/drawingml/2006/chart" xmlns:r="http://schemas.openxmlformats.org/officeDocument/2006/relationships" r:id="rId7"/>
          </a:graphicData>
        </a:graphic>
      </p:graphicFrame>
      <p:sp>
        <p:nvSpPr>
          <p:cNvPr id="7" name="Slide Number Placeholder 6">
            <a:extLst>
              <a:ext uri="{FF2B5EF4-FFF2-40B4-BE49-F238E27FC236}">
                <a16:creationId xmlns:a16="http://schemas.microsoft.com/office/drawing/2014/main" id="{6CA45E9C-953B-FB34-90B0-03FD1BA68B16}"/>
              </a:ext>
            </a:extLst>
          </p:cNvPr>
          <p:cNvSpPr>
            <a:spLocks noGrp="1"/>
          </p:cNvSpPr>
          <p:nvPr>
            <p:ph type="sldNum" sz="quarter" idx="12"/>
          </p:nvPr>
        </p:nvSpPr>
        <p:spPr/>
        <p:txBody>
          <a:bodyPr/>
          <a:lstStyle/>
          <a:p>
            <a:fld id="{CEDEF9C1-0071-4D4A-89AA-0CC05A8019E4}" type="slidenum">
              <a:rPr lang="en-US" smtClean="0"/>
              <a:t>58</a:t>
            </a:fld>
            <a:endParaRPr lang="en-US"/>
          </a:p>
        </p:txBody>
      </p:sp>
    </p:spTree>
    <p:extLst>
      <p:ext uri="{BB962C8B-B14F-4D97-AF65-F5344CB8AC3E}">
        <p14:creationId xmlns:p14="http://schemas.microsoft.com/office/powerpoint/2010/main" val="1102113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Education – Key Stage 2</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accent1"/>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9" name="TextBox 8">
            <a:extLst>
              <a:ext uri="{FF2B5EF4-FFF2-40B4-BE49-F238E27FC236}">
                <a16:creationId xmlns:a16="http://schemas.microsoft.com/office/drawing/2014/main" id="{E19FE142-F17F-C1EA-C8FD-11718F0EC5B3}"/>
              </a:ext>
            </a:extLst>
          </p:cNvPr>
          <p:cNvSpPr txBox="1"/>
          <p:nvPr/>
        </p:nvSpPr>
        <p:spPr>
          <a:xfrm>
            <a:off x="489376" y="1472096"/>
            <a:ext cx="11250737" cy="400110"/>
          </a:xfrm>
          <a:prstGeom prst="rect">
            <a:avLst/>
          </a:prstGeom>
          <a:noFill/>
        </p:spPr>
        <p:txBody>
          <a:bodyPr wrap="square" rtlCol="0">
            <a:spAutoFit/>
          </a:bodyPr>
          <a:lstStyle/>
          <a:p>
            <a:r>
              <a:rPr lang="en-GB" sz="2000"/>
              <a:t>Slough significantly exceeds the national average for attainment at KS2. </a:t>
            </a:r>
          </a:p>
        </p:txBody>
      </p:sp>
      <p:graphicFrame>
        <p:nvGraphicFramePr>
          <p:cNvPr id="5" name="Chart 4" descr="A line graph comparing the percentage of Slough and England students achieving expected KS2 standard for reading, writing and maths (combined) in 2018, 2019, and 2022. Slough has larger proportions of achievement than the England average in all three years. ">
            <a:extLst>
              <a:ext uri="{FF2B5EF4-FFF2-40B4-BE49-F238E27FC236}">
                <a16:creationId xmlns:a16="http://schemas.microsoft.com/office/drawing/2014/main" id="{B3EEB2E4-C22F-F36C-95D1-0422ECC60D40}"/>
              </a:ext>
            </a:extLst>
          </p:cNvPr>
          <p:cNvGraphicFramePr>
            <a:graphicFrameLocks/>
          </p:cNvGraphicFramePr>
          <p:nvPr>
            <p:extLst>
              <p:ext uri="{D42A27DB-BD31-4B8C-83A1-F6EECF244321}">
                <p14:modId xmlns:p14="http://schemas.microsoft.com/office/powerpoint/2010/main" val="678698491"/>
              </p:ext>
            </p:extLst>
          </p:nvPr>
        </p:nvGraphicFramePr>
        <p:xfrm>
          <a:off x="133349" y="2302626"/>
          <a:ext cx="5743865" cy="41678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descr="A line graph comparing the percentage of Slough and England students achieving expected KS2 higher for reading, writing and maths (combined) in 2018, 2019, and 2022. Slough has larger proportions of achievement than the England average in all three years.">
            <a:extLst>
              <a:ext uri="{FF2B5EF4-FFF2-40B4-BE49-F238E27FC236}">
                <a16:creationId xmlns:a16="http://schemas.microsoft.com/office/drawing/2014/main" id="{3BA036FC-3025-8D50-CC74-2FD67A5BDEB6}"/>
              </a:ext>
            </a:extLst>
          </p:cNvPr>
          <p:cNvGraphicFramePr>
            <a:graphicFrameLocks/>
          </p:cNvGraphicFramePr>
          <p:nvPr>
            <p:extLst>
              <p:ext uri="{D42A27DB-BD31-4B8C-83A1-F6EECF244321}">
                <p14:modId xmlns:p14="http://schemas.microsoft.com/office/powerpoint/2010/main" val="2280855320"/>
              </p:ext>
            </p:extLst>
          </p:nvPr>
        </p:nvGraphicFramePr>
        <p:xfrm>
          <a:off x="6095998" y="2302625"/>
          <a:ext cx="5743865" cy="4167806"/>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a:extLst>
              <a:ext uri="{FF2B5EF4-FFF2-40B4-BE49-F238E27FC236}">
                <a16:creationId xmlns:a16="http://schemas.microsoft.com/office/drawing/2014/main" id="{485DE591-D1A4-B539-AB8B-BF2270C4A114}"/>
              </a:ext>
            </a:extLst>
          </p:cNvPr>
          <p:cNvSpPr>
            <a:spLocks noGrp="1"/>
          </p:cNvSpPr>
          <p:nvPr>
            <p:ph type="sldNum" sz="quarter" idx="12"/>
          </p:nvPr>
        </p:nvSpPr>
        <p:spPr/>
        <p:txBody>
          <a:bodyPr/>
          <a:lstStyle/>
          <a:p>
            <a:fld id="{CEDEF9C1-0071-4D4A-89AA-0CC05A8019E4}" type="slidenum">
              <a:rPr lang="en-US" smtClean="0"/>
              <a:t>59</a:t>
            </a:fld>
            <a:endParaRPr lang="en-US"/>
          </a:p>
        </p:txBody>
      </p:sp>
    </p:spTree>
    <p:extLst>
      <p:ext uri="{BB962C8B-B14F-4D97-AF65-F5344CB8AC3E}">
        <p14:creationId xmlns:p14="http://schemas.microsoft.com/office/powerpoint/2010/main" val="372252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EBC7-5445-049B-34CD-899CC0EA9FA9}"/>
              </a:ext>
            </a:extLst>
          </p:cNvPr>
          <p:cNvSpPr>
            <a:spLocks noGrp="1"/>
          </p:cNvSpPr>
          <p:nvPr>
            <p:ph type="title"/>
          </p:nvPr>
        </p:nvSpPr>
        <p:spPr/>
        <p:txBody>
          <a:bodyPr/>
          <a:lstStyle/>
          <a:p>
            <a:r>
              <a:rPr lang="en-GB" dirty="0"/>
              <a:t>Population</a:t>
            </a:r>
          </a:p>
        </p:txBody>
      </p:sp>
      <p:sp>
        <p:nvSpPr>
          <p:cNvPr id="3" name="Text Placeholder 2">
            <a:extLst>
              <a:ext uri="{FF2B5EF4-FFF2-40B4-BE49-F238E27FC236}">
                <a16:creationId xmlns:a16="http://schemas.microsoft.com/office/drawing/2014/main" id="{757CC38A-DFC2-6615-7D00-2FEAD7998289}"/>
              </a:ext>
              <a:ext uri="{C183D7F6-B498-43B3-948B-1728B52AA6E4}">
                <adec:decorative xmlns:adec="http://schemas.microsoft.com/office/drawing/2017/decorative" val="1"/>
              </a:ext>
            </a:extLst>
          </p:cNvPr>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78FA009C-9B50-3300-1CFC-19C62917439D}"/>
              </a:ext>
            </a:extLst>
          </p:cNvPr>
          <p:cNvSpPr>
            <a:spLocks noGrp="1"/>
          </p:cNvSpPr>
          <p:nvPr>
            <p:ph type="sldNum" sz="quarter" idx="12"/>
          </p:nvPr>
        </p:nvSpPr>
        <p:spPr/>
        <p:txBody>
          <a:bodyPr/>
          <a:lstStyle/>
          <a:p>
            <a:fld id="{CEDEF9C1-0071-4D4A-89AA-0CC05A8019E4}"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3069743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Education – Key Stage 4</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accent1"/>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9" name="TextBox 8">
            <a:extLst>
              <a:ext uri="{FF2B5EF4-FFF2-40B4-BE49-F238E27FC236}">
                <a16:creationId xmlns:a16="http://schemas.microsoft.com/office/drawing/2014/main" id="{E19FE142-F17F-C1EA-C8FD-11718F0EC5B3}"/>
              </a:ext>
            </a:extLst>
          </p:cNvPr>
          <p:cNvSpPr txBox="1"/>
          <p:nvPr/>
        </p:nvSpPr>
        <p:spPr>
          <a:xfrm>
            <a:off x="489376" y="1472096"/>
            <a:ext cx="11250737" cy="400110"/>
          </a:xfrm>
          <a:prstGeom prst="rect">
            <a:avLst/>
          </a:prstGeom>
          <a:noFill/>
        </p:spPr>
        <p:txBody>
          <a:bodyPr wrap="square" rtlCol="0">
            <a:spAutoFit/>
          </a:bodyPr>
          <a:lstStyle/>
          <a:p>
            <a:r>
              <a:rPr lang="en-GB" sz="2000"/>
              <a:t>Slough’s results continue to exceed national averages at KS4, falling in the top quartile.</a:t>
            </a:r>
          </a:p>
        </p:txBody>
      </p:sp>
      <p:graphicFrame>
        <p:nvGraphicFramePr>
          <p:cNvPr id="5" name="Chart 4" descr="A line graph comparing the percentage of Slough and England students achieving grade 5 or above in English and Maths GCSEs in 2018, 2019, and 2022. Slough has higher proportions of achievement than the England average for all three years.">
            <a:extLst>
              <a:ext uri="{FF2B5EF4-FFF2-40B4-BE49-F238E27FC236}">
                <a16:creationId xmlns:a16="http://schemas.microsoft.com/office/drawing/2014/main" id="{B3EEB2E4-C22F-F36C-95D1-0422ECC60D40}"/>
              </a:ext>
            </a:extLst>
          </p:cNvPr>
          <p:cNvGraphicFramePr>
            <a:graphicFrameLocks/>
          </p:cNvGraphicFramePr>
          <p:nvPr>
            <p:extLst>
              <p:ext uri="{D42A27DB-BD31-4B8C-83A1-F6EECF244321}">
                <p14:modId xmlns:p14="http://schemas.microsoft.com/office/powerpoint/2010/main" val="2908800351"/>
              </p:ext>
            </p:extLst>
          </p:nvPr>
        </p:nvGraphicFramePr>
        <p:xfrm>
          <a:off x="133349" y="2186248"/>
          <a:ext cx="5743865" cy="42841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descr="A line graph comparing the percentage of Slough and England students achieving attainment 8 in 2018, 2019, and 2022. Slough has higher proportions of attainment than the England average for all three years.">
            <a:extLst>
              <a:ext uri="{FF2B5EF4-FFF2-40B4-BE49-F238E27FC236}">
                <a16:creationId xmlns:a16="http://schemas.microsoft.com/office/drawing/2014/main" id="{3BA036FC-3025-8D50-CC74-2FD67A5BDEB6}"/>
              </a:ext>
            </a:extLst>
          </p:cNvPr>
          <p:cNvGraphicFramePr>
            <a:graphicFrameLocks/>
          </p:cNvGraphicFramePr>
          <p:nvPr>
            <p:extLst>
              <p:ext uri="{D42A27DB-BD31-4B8C-83A1-F6EECF244321}">
                <p14:modId xmlns:p14="http://schemas.microsoft.com/office/powerpoint/2010/main" val="1082224299"/>
              </p:ext>
            </p:extLst>
          </p:nvPr>
        </p:nvGraphicFramePr>
        <p:xfrm>
          <a:off x="6095998" y="2186247"/>
          <a:ext cx="5743865" cy="4284183"/>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a:extLst>
              <a:ext uri="{FF2B5EF4-FFF2-40B4-BE49-F238E27FC236}">
                <a16:creationId xmlns:a16="http://schemas.microsoft.com/office/drawing/2014/main" id="{1BCF4AC8-2B02-2AC0-3C2E-34C61FFF43A9}"/>
              </a:ext>
            </a:extLst>
          </p:cNvPr>
          <p:cNvSpPr>
            <a:spLocks noGrp="1"/>
          </p:cNvSpPr>
          <p:nvPr>
            <p:ph type="sldNum" sz="quarter" idx="12"/>
          </p:nvPr>
        </p:nvSpPr>
        <p:spPr/>
        <p:txBody>
          <a:bodyPr/>
          <a:lstStyle/>
          <a:p>
            <a:fld id="{CEDEF9C1-0071-4D4A-89AA-0CC05A8019E4}" type="slidenum">
              <a:rPr lang="en-US" smtClean="0"/>
              <a:t>60</a:t>
            </a:fld>
            <a:endParaRPr lang="en-US"/>
          </a:p>
        </p:txBody>
      </p:sp>
    </p:spTree>
    <p:extLst>
      <p:ext uri="{BB962C8B-B14F-4D97-AF65-F5344CB8AC3E}">
        <p14:creationId xmlns:p14="http://schemas.microsoft.com/office/powerpoint/2010/main" val="560529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Education – Post-16</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accent1"/>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9" name="TextBox 8">
            <a:extLst>
              <a:ext uri="{FF2B5EF4-FFF2-40B4-BE49-F238E27FC236}">
                <a16:creationId xmlns:a16="http://schemas.microsoft.com/office/drawing/2014/main" id="{E19FE142-F17F-C1EA-C8FD-11718F0EC5B3}"/>
              </a:ext>
            </a:extLst>
          </p:cNvPr>
          <p:cNvSpPr txBox="1"/>
          <p:nvPr/>
        </p:nvSpPr>
        <p:spPr>
          <a:xfrm>
            <a:off x="451884" y="1419687"/>
            <a:ext cx="11250737" cy="1323439"/>
          </a:xfrm>
          <a:prstGeom prst="rect">
            <a:avLst/>
          </a:prstGeom>
          <a:noFill/>
        </p:spPr>
        <p:txBody>
          <a:bodyPr wrap="square" rtlCol="0">
            <a:spAutoFit/>
          </a:bodyPr>
          <a:lstStyle/>
          <a:p>
            <a:r>
              <a:rPr lang="en-GB" sz="2000"/>
              <a:t>94.3% of 16-17 year olds in Slough are in Education or Training (SE: 92.0%, Eng: 92.9%)</a:t>
            </a:r>
          </a:p>
          <a:p>
            <a:endParaRPr lang="en-GB" sz="2000"/>
          </a:p>
          <a:p>
            <a:r>
              <a:rPr lang="en-GB" sz="2000"/>
              <a:t>However, Slough is achieving lower grades (fewer average points per entry) at A-level or equivalent than the England average. </a:t>
            </a:r>
          </a:p>
        </p:txBody>
      </p:sp>
      <p:graphicFrame>
        <p:nvGraphicFramePr>
          <p:cNvPr id="13" name="Chart 12" descr="A line graph showing the average points per entry for academic students in Slough and England in 2018, 2019, and 2022. Slough has lower average points per entry than the England average for all three years.">
            <a:extLst>
              <a:ext uri="{FF2B5EF4-FFF2-40B4-BE49-F238E27FC236}">
                <a16:creationId xmlns:a16="http://schemas.microsoft.com/office/drawing/2014/main" id="{FEDD5434-BC72-5D43-4211-99B8D020744E}"/>
              </a:ext>
            </a:extLst>
          </p:cNvPr>
          <p:cNvGraphicFramePr/>
          <p:nvPr>
            <p:extLst>
              <p:ext uri="{D42A27DB-BD31-4B8C-83A1-F6EECF244321}">
                <p14:modId xmlns:p14="http://schemas.microsoft.com/office/powerpoint/2010/main" val="1409221878"/>
              </p:ext>
            </p:extLst>
          </p:nvPr>
        </p:nvGraphicFramePr>
        <p:xfrm>
          <a:off x="489376" y="2898647"/>
          <a:ext cx="5606624" cy="37688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descr="A line graph showing the average points per entry for applied general students in Slough and England in 2018, 2019, and 2022. Slough has lower average points per entry than the England average for all three years.">
            <a:extLst>
              <a:ext uri="{FF2B5EF4-FFF2-40B4-BE49-F238E27FC236}">
                <a16:creationId xmlns:a16="http://schemas.microsoft.com/office/drawing/2014/main" id="{E29A9E19-1419-BF8A-702A-548903F61176}"/>
              </a:ext>
            </a:extLst>
          </p:cNvPr>
          <p:cNvGraphicFramePr/>
          <p:nvPr>
            <p:extLst>
              <p:ext uri="{D42A27DB-BD31-4B8C-83A1-F6EECF244321}">
                <p14:modId xmlns:p14="http://schemas.microsoft.com/office/powerpoint/2010/main" val="3262504807"/>
              </p:ext>
            </p:extLst>
          </p:nvPr>
        </p:nvGraphicFramePr>
        <p:xfrm>
          <a:off x="6133489" y="2898647"/>
          <a:ext cx="5606624" cy="3768886"/>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a:extLst>
              <a:ext uri="{FF2B5EF4-FFF2-40B4-BE49-F238E27FC236}">
                <a16:creationId xmlns:a16="http://schemas.microsoft.com/office/drawing/2014/main" id="{DEC6A012-3E05-282E-3FF0-9EBDD844295E}"/>
              </a:ext>
            </a:extLst>
          </p:cNvPr>
          <p:cNvSpPr>
            <a:spLocks noGrp="1"/>
          </p:cNvSpPr>
          <p:nvPr>
            <p:ph type="sldNum" sz="quarter" idx="12"/>
          </p:nvPr>
        </p:nvSpPr>
        <p:spPr/>
        <p:txBody>
          <a:bodyPr/>
          <a:lstStyle/>
          <a:p>
            <a:fld id="{CEDEF9C1-0071-4D4A-89AA-0CC05A8019E4}" type="slidenum">
              <a:rPr lang="en-US" smtClean="0"/>
              <a:t>61</a:t>
            </a:fld>
            <a:endParaRPr lang="en-US"/>
          </a:p>
        </p:txBody>
      </p:sp>
    </p:spTree>
    <p:extLst>
      <p:ext uri="{BB962C8B-B14F-4D97-AF65-F5344CB8AC3E}">
        <p14:creationId xmlns:p14="http://schemas.microsoft.com/office/powerpoint/2010/main" val="554329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4B9D-2249-4EE3-B832-070F667E1BF8}"/>
              </a:ext>
            </a:extLst>
          </p:cNvPr>
          <p:cNvSpPr>
            <a:spLocks noGrp="1"/>
          </p:cNvSpPr>
          <p:nvPr>
            <p:ph type="title" idx="4294967295"/>
          </p:nvPr>
        </p:nvSpPr>
        <p:spPr>
          <a:xfrm>
            <a:off x="451885" y="387568"/>
            <a:ext cx="11288229" cy="69849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Education - Qualifications</a:t>
            </a:r>
          </a:p>
        </p:txBody>
      </p:sp>
      <p:sp>
        <p:nvSpPr>
          <p:cNvPr id="19" name="TextBox 18">
            <a:extLst>
              <a:ext uri="{FF2B5EF4-FFF2-40B4-BE49-F238E27FC236}">
                <a16:creationId xmlns:a16="http://schemas.microsoft.com/office/drawing/2014/main" id="{B60C0D78-3568-B6D7-B7DD-CF10CF4567CB}"/>
              </a:ext>
            </a:extLst>
          </p:cNvPr>
          <p:cNvSpPr txBox="1"/>
          <p:nvPr/>
        </p:nvSpPr>
        <p:spPr>
          <a:xfrm>
            <a:off x="5511338" y="1092500"/>
            <a:ext cx="6500054" cy="2246769"/>
          </a:xfrm>
          <a:prstGeom prst="rect">
            <a:avLst/>
          </a:prstGeom>
          <a:noFill/>
        </p:spPr>
        <p:txBody>
          <a:bodyPr wrap="square" rtlCol="0">
            <a:spAutoFit/>
          </a:bodyPr>
          <a:lstStyle/>
          <a:p>
            <a:r>
              <a:rPr lang="en-GB" sz="2000" dirty="0">
                <a:solidFill>
                  <a:srgbClr val="333333"/>
                </a:solidFill>
              </a:rPr>
              <a:t>There has been a 50% increase in the number of Slough’s residents holding a level 4 qualification (degree equivalent) or above since 2011. </a:t>
            </a:r>
          </a:p>
          <a:p>
            <a:endParaRPr lang="en-GB" sz="2000" dirty="0">
              <a:solidFill>
                <a:srgbClr val="333333"/>
              </a:solidFill>
            </a:endParaRPr>
          </a:p>
          <a:p>
            <a:r>
              <a:rPr lang="en-GB" sz="2000" dirty="0">
                <a:solidFill>
                  <a:srgbClr val="333333"/>
                </a:solidFill>
              </a:rPr>
              <a:t>Slough is slightly below the national average in terms of levels of qualification – falling in the 41</a:t>
            </a:r>
            <a:r>
              <a:rPr lang="en-GB" sz="2000" baseline="30000" dirty="0">
                <a:solidFill>
                  <a:srgbClr val="333333"/>
                </a:solidFill>
              </a:rPr>
              <a:t>st</a:t>
            </a:r>
            <a:r>
              <a:rPr lang="en-GB" sz="2000" dirty="0">
                <a:solidFill>
                  <a:srgbClr val="333333"/>
                </a:solidFill>
              </a:rPr>
              <a:t> percentile nationally.</a:t>
            </a:r>
            <a:r>
              <a:rPr lang="en-GB" sz="2000" baseline="30000" dirty="0">
                <a:solidFill>
                  <a:srgbClr val="333333"/>
                </a:solidFill>
              </a:rPr>
              <a:t>1</a:t>
            </a:r>
          </a:p>
        </p:txBody>
      </p:sp>
      <p:graphicFrame>
        <p:nvGraphicFramePr>
          <p:cNvPr id="2" name="Chart 1" descr="A bar chart comparing the highest qualifications for Slough in 2021 and 2011 and England in 2021. ">
            <a:extLst>
              <a:ext uri="{FF2B5EF4-FFF2-40B4-BE49-F238E27FC236}">
                <a16:creationId xmlns:a16="http://schemas.microsoft.com/office/drawing/2014/main" id="{5A367ACF-B1B9-CF30-84DB-BAFE4F05E51C}"/>
              </a:ext>
            </a:extLst>
          </p:cNvPr>
          <p:cNvGraphicFramePr>
            <a:graphicFrameLocks/>
          </p:cNvGraphicFramePr>
          <p:nvPr>
            <p:extLst>
              <p:ext uri="{D42A27DB-BD31-4B8C-83A1-F6EECF244321}">
                <p14:modId xmlns:p14="http://schemas.microsoft.com/office/powerpoint/2010/main" val="786941388"/>
              </p:ext>
            </p:extLst>
          </p:nvPr>
        </p:nvGraphicFramePr>
        <p:xfrm>
          <a:off x="0" y="1092500"/>
          <a:ext cx="5511337" cy="576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9BF3A38F-EF02-F64F-3AE8-A2EE76047549}"/>
              </a:ext>
            </a:extLst>
          </p:cNvPr>
          <p:cNvGraphicFramePr>
            <a:graphicFrameLocks noGrp="1"/>
          </p:cNvGraphicFramePr>
          <p:nvPr>
            <p:extLst>
              <p:ext uri="{D42A27DB-BD31-4B8C-83A1-F6EECF244321}">
                <p14:modId xmlns:p14="http://schemas.microsoft.com/office/powerpoint/2010/main" val="3984883642"/>
              </p:ext>
            </p:extLst>
          </p:nvPr>
        </p:nvGraphicFramePr>
        <p:xfrm>
          <a:off x="5603630" y="3518732"/>
          <a:ext cx="6136484" cy="2741754"/>
        </p:xfrm>
        <a:graphic>
          <a:graphicData uri="http://schemas.openxmlformats.org/drawingml/2006/table">
            <a:tbl>
              <a:tblPr firstRow="1">
                <a:effectLst/>
                <a:tableStyleId>{F5AB1C69-6EDB-4FF4-983F-18BD219EF322}</a:tableStyleId>
              </a:tblPr>
              <a:tblGrid>
                <a:gridCol w="3094892">
                  <a:extLst>
                    <a:ext uri="{9D8B030D-6E8A-4147-A177-3AD203B41FA5}">
                      <a16:colId xmlns:a16="http://schemas.microsoft.com/office/drawing/2014/main" val="287925320"/>
                    </a:ext>
                  </a:extLst>
                </a:gridCol>
                <a:gridCol w="1520796">
                  <a:extLst>
                    <a:ext uri="{9D8B030D-6E8A-4147-A177-3AD203B41FA5}">
                      <a16:colId xmlns:a16="http://schemas.microsoft.com/office/drawing/2014/main" val="540561129"/>
                    </a:ext>
                  </a:extLst>
                </a:gridCol>
                <a:gridCol w="1520796">
                  <a:extLst>
                    <a:ext uri="{9D8B030D-6E8A-4147-A177-3AD203B41FA5}">
                      <a16:colId xmlns:a16="http://schemas.microsoft.com/office/drawing/2014/main" val="497313302"/>
                    </a:ext>
                  </a:extLst>
                </a:gridCol>
              </a:tblGrid>
              <a:tr h="688339">
                <a:tc>
                  <a:txBody>
                    <a:bodyPr/>
                    <a:lstStyle/>
                    <a:p>
                      <a:pPr marL="0" algn="l" defTabSz="914400" rtl="0" eaLnBrk="1" fontAlgn="b" latinLnBrk="0" hangingPunct="1"/>
                      <a:r>
                        <a:rPr lang="en-GB" sz="1600" b="1" u="none" strike="noStrike" kern="1200" dirty="0">
                          <a:solidFill>
                            <a:schemeClr val="bg1"/>
                          </a:solidFill>
                          <a:effectLst/>
                          <a:latin typeface="Calibri" panose="020F0502020204030204" pitchFamily="34" charset="0"/>
                          <a:ea typeface="+mn-ea"/>
                          <a:cs typeface="Calibri" panose="020F0502020204030204" pitchFamily="34" charset="0"/>
                        </a:rPr>
                        <a:t>Highest Qualification: Number of Slough Residents (Aged 16 or Over)</a:t>
                      </a:r>
                    </a:p>
                  </a:txBody>
                  <a:tcPr marL="6350" marR="6350" marT="635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600" b="1" u="none" strike="noStrike" kern="1200" dirty="0">
                          <a:solidFill>
                            <a:schemeClr val="bg1"/>
                          </a:solidFill>
                          <a:effectLst/>
                          <a:latin typeface="Calibri" panose="020F0502020204030204" pitchFamily="34" charset="0"/>
                          <a:ea typeface="+mn-ea"/>
                          <a:cs typeface="Calibri" panose="020F0502020204030204" pitchFamily="34" charset="0"/>
                        </a:rPr>
                        <a:t>2021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600" b="1" u="none" strike="noStrike" kern="1200" dirty="0">
                          <a:solidFill>
                            <a:schemeClr val="bg1"/>
                          </a:solidFill>
                          <a:effectLst/>
                          <a:latin typeface="Calibri" panose="020F0502020204030204" pitchFamily="34" charset="0"/>
                          <a:ea typeface="+mn-ea"/>
                          <a:cs typeface="Calibri" panose="020F0502020204030204" pitchFamily="34" charset="0"/>
                        </a:rPr>
                        <a:t>2011</a:t>
                      </a:r>
                    </a:p>
                  </a:txBody>
                  <a:tcPr marL="6350" marR="6350" marT="635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97941151"/>
                  </a:ext>
                </a:extLst>
              </a:tr>
              <a:tr h="293345">
                <a:tc>
                  <a:txBody>
                    <a:bodyPr/>
                    <a:lstStyle/>
                    <a:p>
                      <a:pPr marL="0" algn="l" defTabSz="914400" rtl="0" eaLnBrk="1" fontAlgn="b" latinLnBrk="0" hangingPunct="1"/>
                      <a:r>
                        <a:rPr lang="en-GB" sz="1600" b="0" u="none" strike="noStrike" kern="1200">
                          <a:solidFill>
                            <a:srgbClr val="000000"/>
                          </a:solidFill>
                          <a:effectLst/>
                          <a:latin typeface="Calibri" panose="020F0502020204030204" pitchFamily="34" charset="0"/>
                          <a:ea typeface="+mn-ea"/>
                          <a:cs typeface="Calibri" panose="020F0502020204030204" pitchFamily="34" charset="0"/>
                        </a:rPr>
                        <a:t>No qualifications</a:t>
                      </a:r>
                    </a:p>
                  </a:txBody>
                  <a:tcPr marL="6350" marR="6350" marT="6350" marB="0"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a:solidFill>
                            <a:srgbClr val="000000"/>
                          </a:solidFill>
                          <a:effectLst/>
                          <a:latin typeface="Calibri" panose="020F0502020204030204" pitchFamily="34" charset="0"/>
                          <a:ea typeface="+mn-ea"/>
                          <a:cs typeface="Calibri" panose="020F0502020204030204" pitchFamily="34" charset="0"/>
                        </a:rPr>
                        <a:t>23,966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rgbClr val="000000"/>
                          </a:solidFill>
                          <a:effectLst/>
                          <a:latin typeface="Calibri" panose="020F0502020204030204" pitchFamily="34" charset="0"/>
                          <a:ea typeface="+mn-ea"/>
                          <a:cs typeface="Calibri" panose="020F0502020204030204" pitchFamily="34" charset="0"/>
                        </a:rPr>
                        <a:t>21,434</a:t>
                      </a:r>
                    </a:p>
                  </a:txBody>
                  <a:tcPr marL="6350" marR="6350" marT="6350" marB="0"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9774661"/>
                  </a:ext>
                </a:extLst>
              </a:tr>
              <a:tr h="293345">
                <a:tc>
                  <a:txBody>
                    <a:bodyPr/>
                    <a:lstStyle/>
                    <a:p>
                      <a:pPr marL="0" algn="l" defTabSz="914400" rtl="0" eaLnBrk="1" fontAlgn="b" latinLnBrk="0" hangingPunct="1"/>
                      <a:r>
                        <a:rPr lang="en-GB" sz="1600" b="0" u="none" strike="noStrike" kern="1200">
                          <a:solidFill>
                            <a:srgbClr val="000000"/>
                          </a:solidFill>
                          <a:effectLst/>
                          <a:latin typeface="Calibri" panose="020F0502020204030204" pitchFamily="34" charset="0"/>
                          <a:ea typeface="+mn-ea"/>
                          <a:cs typeface="Calibri" panose="020F0502020204030204" pitchFamily="34" charset="0"/>
                        </a:rPr>
                        <a:t>Level 1 and entry</a:t>
                      </a:r>
                    </a:p>
                  </a:txBody>
                  <a:tcPr marL="6350" marR="6350" marT="6350" marB="0"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rgbClr val="000000"/>
                          </a:solidFill>
                          <a:effectLst/>
                          <a:latin typeface="Calibri" panose="020F0502020204030204" pitchFamily="34" charset="0"/>
                          <a:ea typeface="+mn-ea"/>
                          <a:cs typeface="Calibri" panose="020F0502020204030204" pitchFamily="34" charset="0"/>
                        </a:rPr>
                        <a:t>12,764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a:solidFill>
                            <a:srgbClr val="000000"/>
                          </a:solidFill>
                          <a:effectLst/>
                          <a:latin typeface="Calibri" panose="020F0502020204030204" pitchFamily="34" charset="0"/>
                          <a:ea typeface="+mn-ea"/>
                          <a:cs typeface="Calibri" panose="020F0502020204030204" pitchFamily="34" charset="0"/>
                        </a:rPr>
                        <a:t>15,673</a:t>
                      </a:r>
                    </a:p>
                  </a:txBody>
                  <a:tcPr marL="6350" marR="6350" marT="6350" marB="0"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28710"/>
                  </a:ext>
                </a:extLst>
              </a:tr>
              <a:tr h="293345">
                <a:tc>
                  <a:txBody>
                    <a:bodyPr/>
                    <a:lstStyle/>
                    <a:p>
                      <a:pPr marL="0" algn="l" defTabSz="914400" rtl="0" eaLnBrk="1" fontAlgn="b" latinLnBrk="0" hangingPunct="1"/>
                      <a:r>
                        <a:rPr lang="en-GB" sz="1600" b="0" u="none" strike="noStrike" kern="1200">
                          <a:solidFill>
                            <a:srgbClr val="000000"/>
                          </a:solidFill>
                          <a:effectLst/>
                          <a:latin typeface="Calibri" panose="020F0502020204030204" pitchFamily="34" charset="0"/>
                          <a:ea typeface="+mn-ea"/>
                          <a:cs typeface="Calibri" panose="020F0502020204030204" pitchFamily="34" charset="0"/>
                        </a:rPr>
                        <a:t>Level 2</a:t>
                      </a:r>
                    </a:p>
                  </a:txBody>
                  <a:tcPr marL="6350" marR="6350" marT="6350" marB="0"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rgbClr val="000000"/>
                          </a:solidFill>
                          <a:effectLst/>
                          <a:latin typeface="Calibri" panose="020F0502020204030204" pitchFamily="34" charset="0"/>
                          <a:ea typeface="+mn-ea"/>
                          <a:cs typeface="Calibri" panose="020F0502020204030204" pitchFamily="34" charset="0"/>
                        </a:rPr>
                        <a:t>14,336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rgbClr val="000000"/>
                          </a:solidFill>
                          <a:effectLst/>
                          <a:latin typeface="Calibri" panose="020F0502020204030204" pitchFamily="34" charset="0"/>
                          <a:ea typeface="+mn-ea"/>
                          <a:cs typeface="Calibri" panose="020F0502020204030204" pitchFamily="34" charset="0"/>
                        </a:rPr>
                        <a:t>14,256</a:t>
                      </a:r>
                    </a:p>
                  </a:txBody>
                  <a:tcPr marL="6350" marR="6350" marT="6350" marB="0"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999278"/>
                  </a:ext>
                </a:extLst>
              </a:tr>
              <a:tr h="293345">
                <a:tc>
                  <a:txBody>
                    <a:bodyPr/>
                    <a:lstStyle/>
                    <a:p>
                      <a:pPr marL="0" algn="l" defTabSz="914400" rtl="0" eaLnBrk="1" fontAlgn="b" latinLnBrk="0" hangingPunct="1"/>
                      <a:r>
                        <a:rPr lang="en-GB" sz="1600" b="0" u="none" strike="noStrike" kern="1200">
                          <a:solidFill>
                            <a:srgbClr val="000000"/>
                          </a:solidFill>
                          <a:effectLst/>
                          <a:latin typeface="Calibri" panose="020F0502020204030204" pitchFamily="34" charset="0"/>
                          <a:ea typeface="+mn-ea"/>
                          <a:cs typeface="Calibri" panose="020F0502020204030204" pitchFamily="34" charset="0"/>
                        </a:rPr>
                        <a:t>Apprenticeship</a:t>
                      </a:r>
                    </a:p>
                  </a:txBody>
                  <a:tcPr marL="6350" marR="6350" marT="6350" marB="0"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rgbClr val="000000"/>
                          </a:solidFill>
                          <a:effectLst/>
                          <a:latin typeface="Calibri" panose="020F0502020204030204" pitchFamily="34" charset="0"/>
                          <a:ea typeface="+mn-ea"/>
                          <a:cs typeface="Calibri" panose="020F0502020204030204" pitchFamily="34" charset="0"/>
                        </a:rPr>
                        <a:t>5,004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rgbClr val="000000"/>
                          </a:solidFill>
                          <a:effectLst/>
                          <a:latin typeface="Calibri" panose="020F0502020204030204" pitchFamily="34" charset="0"/>
                          <a:ea typeface="+mn-ea"/>
                          <a:cs typeface="Calibri" panose="020F0502020204030204" pitchFamily="34" charset="0"/>
                        </a:rPr>
                        <a:t>2,371</a:t>
                      </a:r>
                    </a:p>
                  </a:txBody>
                  <a:tcPr marL="6350" marR="6350" marT="6350" marB="0"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669502"/>
                  </a:ext>
                </a:extLst>
              </a:tr>
              <a:tr h="293345">
                <a:tc>
                  <a:txBody>
                    <a:bodyPr/>
                    <a:lstStyle/>
                    <a:p>
                      <a:pPr marL="0" algn="l" defTabSz="914400" rtl="0" eaLnBrk="1" fontAlgn="b" latinLnBrk="0" hangingPunct="1"/>
                      <a:r>
                        <a:rPr lang="en-GB" sz="1600" b="0" u="none" strike="noStrike" kern="1200">
                          <a:solidFill>
                            <a:srgbClr val="000000"/>
                          </a:solidFill>
                          <a:effectLst/>
                          <a:latin typeface="Calibri" panose="020F0502020204030204" pitchFamily="34" charset="0"/>
                          <a:ea typeface="+mn-ea"/>
                          <a:cs typeface="Calibri" panose="020F0502020204030204" pitchFamily="34" charset="0"/>
                        </a:rPr>
                        <a:t>Level 3</a:t>
                      </a:r>
                    </a:p>
                  </a:txBody>
                  <a:tcPr marL="6350" marR="6350" marT="6350" marB="0"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a:solidFill>
                            <a:srgbClr val="000000"/>
                          </a:solidFill>
                          <a:effectLst/>
                          <a:latin typeface="Calibri" panose="020F0502020204030204" pitchFamily="34" charset="0"/>
                          <a:ea typeface="+mn-ea"/>
                          <a:cs typeface="Calibri" panose="020F0502020204030204" pitchFamily="34" charset="0"/>
                        </a:rPr>
                        <a:t>16,181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rgbClr val="000000"/>
                          </a:solidFill>
                          <a:effectLst/>
                          <a:latin typeface="Calibri" panose="020F0502020204030204" pitchFamily="34" charset="0"/>
                          <a:ea typeface="+mn-ea"/>
                          <a:cs typeface="Calibri" panose="020F0502020204030204" pitchFamily="34" charset="0"/>
                        </a:rPr>
                        <a:t>10,790</a:t>
                      </a:r>
                    </a:p>
                  </a:txBody>
                  <a:tcPr marL="6350" marR="6350" marT="6350" marB="0"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9735703"/>
                  </a:ext>
                </a:extLst>
              </a:tr>
              <a:tr h="293345">
                <a:tc>
                  <a:txBody>
                    <a:bodyPr/>
                    <a:lstStyle/>
                    <a:p>
                      <a:pPr marL="0" algn="l" defTabSz="914400" rtl="0" eaLnBrk="1" fontAlgn="b" latinLnBrk="0" hangingPunct="1"/>
                      <a:r>
                        <a:rPr lang="en-GB" sz="1600" b="0" u="none" strike="noStrike" kern="1200">
                          <a:solidFill>
                            <a:srgbClr val="000000"/>
                          </a:solidFill>
                          <a:effectLst/>
                          <a:latin typeface="Calibri" panose="020F0502020204030204" pitchFamily="34" charset="0"/>
                          <a:ea typeface="+mn-ea"/>
                          <a:cs typeface="Calibri" panose="020F0502020204030204" pitchFamily="34" charset="0"/>
                        </a:rPr>
                        <a:t>Level 4 and above</a:t>
                      </a:r>
                    </a:p>
                  </a:txBody>
                  <a:tcPr marL="6350" marR="6350" marT="6350" marB="0"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a:solidFill>
                            <a:srgbClr val="000000"/>
                          </a:solidFill>
                          <a:effectLst/>
                          <a:latin typeface="Calibri" panose="020F0502020204030204" pitchFamily="34" charset="0"/>
                          <a:ea typeface="+mn-ea"/>
                          <a:cs typeface="Calibri" panose="020F0502020204030204" pitchFamily="34" charset="0"/>
                        </a:rPr>
                        <a:t>41,423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rgbClr val="000000"/>
                          </a:solidFill>
                          <a:effectLst/>
                          <a:latin typeface="Calibri" panose="020F0502020204030204" pitchFamily="34" charset="0"/>
                          <a:ea typeface="+mn-ea"/>
                          <a:cs typeface="Calibri" panose="020F0502020204030204" pitchFamily="34" charset="0"/>
                        </a:rPr>
                        <a:t>27,560</a:t>
                      </a:r>
                    </a:p>
                  </a:txBody>
                  <a:tcPr marL="6350" marR="6350" marT="6350" marB="0"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320866"/>
                  </a:ext>
                </a:extLst>
              </a:tr>
              <a:tr h="293345">
                <a:tc>
                  <a:txBody>
                    <a:bodyPr/>
                    <a:lstStyle/>
                    <a:p>
                      <a:pPr marL="0" algn="l" defTabSz="914400" rtl="0" eaLnBrk="1" fontAlgn="b" latinLnBrk="0" hangingPunct="1"/>
                      <a:r>
                        <a:rPr lang="en-GB" sz="1600" b="0" u="none" strike="noStrike" kern="1200">
                          <a:solidFill>
                            <a:srgbClr val="000000"/>
                          </a:solidFill>
                          <a:effectLst/>
                          <a:latin typeface="Calibri" panose="020F0502020204030204" pitchFamily="34" charset="0"/>
                          <a:ea typeface="+mn-ea"/>
                          <a:cs typeface="Calibri" panose="020F0502020204030204" pitchFamily="34" charset="0"/>
                        </a:rPr>
                        <a:t>Other</a:t>
                      </a:r>
                    </a:p>
                  </a:txBody>
                  <a:tcPr marL="6350" marR="6350" marT="6350" marB="0"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a:solidFill>
                            <a:srgbClr val="000000"/>
                          </a:solidFill>
                          <a:effectLst/>
                          <a:latin typeface="Calibri" panose="020F0502020204030204" pitchFamily="34" charset="0"/>
                          <a:ea typeface="+mn-ea"/>
                          <a:cs typeface="Calibri" panose="020F0502020204030204" pitchFamily="34" charset="0"/>
                        </a:rPr>
                        <a:t>5,260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rgbClr val="000000"/>
                          </a:solidFill>
                          <a:effectLst/>
                          <a:latin typeface="Calibri" panose="020F0502020204030204" pitchFamily="34" charset="0"/>
                          <a:ea typeface="+mn-ea"/>
                          <a:cs typeface="Calibri" panose="020F0502020204030204" pitchFamily="34" charset="0"/>
                        </a:rPr>
                        <a:t>14,561</a:t>
                      </a:r>
                    </a:p>
                  </a:txBody>
                  <a:tcPr marL="6350" marR="6350" marT="6350" marB="0"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178568"/>
                  </a:ext>
                </a:extLst>
              </a:tr>
            </a:tbl>
          </a:graphicData>
        </a:graphic>
      </p:graphicFrame>
      <p:sp>
        <p:nvSpPr>
          <p:cNvPr id="5" name="Hexagon 4">
            <a:extLst>
              <a:ext uri="{FF2B5EF4-FFF2-40B4-BE49-F238E27FC236}">
                <a16:creationId xmlns:a16="http://schemas.microsoft.com/office/drawing/2014/main" id="{93653B20-F00F-8B00-B844-1F26853DC892}"/>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accent1"/>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6" name="Graphic 5">
            <a:extLst>
              <a:ext uri="{FF2B5EF4-FFF2-40B4-BE49-F238E27FC236}">
                <a16:creationId xmlns:a16="http://schemas.microsoft.com/office/drawing/2014/main" id="{AD4FE244-5492-5DAE-FD84-83A866F657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6883" y="378001"/>
            <a:ext cx="704932" cy="704932"/>
          </a:xfrm>
          <a:prstGeom prst="rect">
            <a:avLst/>
          </a:prstGeom>
        </p:spPr>
      </p:pic>
      <p:sp>
        <p:nvSpPr>
          <p:cNvPr id="7" name="Slide Number Placeholder 6">
            <a:extLst>
              <a:ext uri="{FF2B5EF4-FFF2-40B4-BE49-F238E27FC236}">
                <a16:creationId xmlns:a16="http://schemas.microsoft.com/office/drawing/2014/main" id="{D224B7FA-CC9C-C4A2-0003-6AB1B65E5303}"/>
              </a:ext>
            </a:extLst>
          </p:cNvPr>
          <p:cNvSpPr>
            <a:spLocks noGrp="1"/>
          </p:cNvSpPr>
          <p:nvPr>
            <p:ph type="sldNum" sz="quarter" idx="12"/>
          </p:nvPr>
        </p:nvSpPr>
        <p:spPr/>
        <p:txBody>
          <a:bodyPr/>
          <a:lstStyle/>
          <a:p>
            <a:fld id="{CEDEF9C1-0071-4D4A-89AA-0CC05A8019E4}" type="slidenum">
              <a:rPr lang="en-US" smtClean="0"/>
              <a:t>62</a:t>
            </a:fld>
            <a:endParaRPr lang="en-US"/>
          </a:p>
        </p:txBody>
      </p:sp>
    </p:spTree>
    <p:extLst>
      <p:ext uri="{BB962C8B-B14F-4D97-AF65-F5344CB8AC3E}">
        <p14:creationId xmlns:p14="http://schemas.microsoft.com/office/powerpoint/2010/main" val="1784584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Education - SEND</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accent1"/>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9" name="TextBox 8">
            <a:extLst>
              <a:ext uri="{FF2B5EF4-FFF2-40B4-BE49-F238E27FC236}">
                <a16:creationId xmlns:a16="http://schemas.microsoft.com/office/drawing/2014/main" id="{E19FE142-F17F-C1EA-C8FD-11718F0EC5B3}"/>
              </a:ext>
            </a:extLst>
          </p:cNvPr>
          <p:cNvSpPr txBox="1"/>
          <p:nvPr/>
        </p:nvSpPr>
        <p:spPr>
          <a:xfrm>
            <a:off x="613295" y="1458001"/>
            <a:ext cx="11028372" cy="742896"/>
          </a:xfrm>
          <a:prstGeom prst="rect">
            <a:avLst/>
          </a:prstGeom>
          <a:noFill/>
        </p:spPr>
        <p:txBody>
          <a:bodyPr wrap="square" rtlCol="0">
            <a:spAutoFit/>
          </a:bodyPr>
          <a:lstStyle/>
          <a:p>
            <a:pPr>
              <a:lnSpc>
                <a:spcPct val="110000"/>
              </a:lnSpc>
              <a:spcAft>
                <a:spcPts val="600"/>
              </a:spcAft>
            </a:pPr>
            <a:r>
              <a:rPr lang="en-GB" sz="2000">
                <a:effectLst/>
                <a:ea typeface="MS Mincho" panose="02020609040205080304" pitchFamily="49" charset="-128"/>
                <a:cs typeface="Arial" panose="020B0604020202020204" pitchFamily="34" charset="0"/>
              </a:rPr>
              <a:t>4,587 (13.6%) of children in Slough schools have a Special Educational Need or Disability. This proportion has remained consistent since 2017 and is below the national average.</a:t>
            </a:r>
          </a:p>
        </p:txBody>
      </p:sp>
      <p:graphicFrame>
        <p:nvGraphicFramePr>
          <p:cNvPr id="13" name="Chart 12" descr="A line graph comparing the percentage of pupils with SEND in all Slough Schools and England from 2017 to 2022. Slough has smaller proportions than the England average for all six years.">
            <a:extLst>
              <a:ext uri="{FF2B5EF4-FFF2-40B4-BE49-F238E27FC236}">
                <a16:creationId xmlns:a16="http://schemas.microsoft.com/office/drawing/2014/main" id="{FEDD5434-BC72-5D43-4211-99B8D020744E}"/>
              </a:ext>
            </a:extLst>
          </p:cNvPr>
          <p:cNvGraphicFramePr/>
          <p:nvPr>
            <p:extLst>
              <p:ext uri="{D42A27DB-BD31-4B8C-83A1-F6EECF244321}">
                <p14:modId xmlns:p14="http://schemas.microsoft.com/office/powerpoint/2010/main" val="4249976628"/>
              </p:ext>
            </p:extLst>
          </p:nvPr>
        </p:nvGraphicFramePr>
        <p:xfrm>
          <a:off x="562572" y="2370931"/>
          <a:ext cx="11129818" cy="4296602"/>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a:extLst>
              <a:ext uri="{FF2B5EF4-FFF2-40B4-BE49-F238E27FC236}">
                <a16:creationId xmlns:a16="http://schemas.microsoft.com/office/drawing/2014/main" id="{6D48C663-9C80-9169-0706-D35E1F0E29ED}"/>
              </a:ext>
            </a:extLst>
          </p:cNvPr>
          <p:cNvSpPr>
            <a:spLocks noGrp="1"/>
          </p:cNvSpPr>
          <p:nvPr>
            <p:ph type="sldNum" sz="quarter" idx="12"/>
          </p:nvPr>
        </p:nvSpPr>
        <p:spPr/>
        <p:txBody>
          <a:bodyPr/>
          <a:lstStyle/>
          <a:p>
            <a:fld id="{CEDEF9C1-0071-4D4A-89AA-0CC05A8019E4}" type="slidenum">
              <a:rPr lang="en-US" smtClean="0"/>
              <a:t>63</a:t>
            </a:fld>
            <a:endParaRPr lang="en-US"/>
          </a:p>
        </p:txBody>
      </p:sp>
    </p:spTree>
    <p:extLst>
      <p:ext uri="{BB962C8B-B14F-4D97-AF65-F5344CB8AC3E}">
        <p14:creationId xmlns:p14="http://schemas.microsoft.com/office/powerpoint/2010/main" val="1908542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Education – EHC plans</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accent1"/>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9" name="TextBox 8">
            <a:extLst>
              <a:ext uri="{FF2B5EF4-FFF2-40B4-BE49-F238E27FC236}">
                <a16:creationId xmlns:a16="http://schemas.microsoft.com/office/drawing/2014/main" id="{E19FE142-F17F-C1EA-C8FD-11718F0EC5B3}"/>
              </a:ext>
            </a:extLst>
          </p:cNvPr>
          <p:cNvSpPr txBox="1"/>
          <p:nvPr/>
        </p:nvSpPr>
        <p:spPr>
          <a:xfrm>
            <a:off x="7730837" y="1283168"/>
            <a:ext cx="4009276" cy="5482206"/>
          </a:xfrm>
          <a:prstGeom prst="rect">
            <a:avLst/>
          </a:prstGeom>
          <a:noFill/>
        </p:spPr>
        <p:txBody>
          <a:bodyPr wrap="square" rtlCol="0">
            <a:spAutoFit/>
          </a:bodyPr>
          <a:lstStyle/>
          <a:p>
            <a:pPr>
              <a:lnSpc>
                <a:spcPct val="110000"/>
              </a:lnSpc>
              <a:spcAft>
                <a:spcPts val="600"/>
              </a:spcAft>
            </a:pPr>
            <a:r>
              <a:rPr lang="en-GB" sz="1800">
                <a:effectLst/>
                <a:ea typeface="MS Mincho" panose="02020609040205080304" pitchFamily="49" charset="-128"/>
                <a:cs typeface="Arial" panose="020B0604020202020204" pitchFamily="34" charset="0"/>
              </a:rPr>
              <a:t>Slough has fallen significant</a:t>
            </a:r>
            <a:r>
              <a:rPr lang="en-GB">
                <a:ea typeface="MS Mincho" panose="02020609040205080304" pitchFamily="49" charset="-128"/>
                <a:cs typeface="Arial" panose="020B0604020202020204" pitchFamily="34" charset="0"/>
              </a:rPr>
              <a:t>ly below the national average for the proportion of EHC plans that are completed within the statutory 20 week timescale. </a:t>
            </a:r>
          </a:p>
          <a:p>
            <a:pPr>
              <a:lnSpc>
                <a:spcPct val="110000"/>
              </a:lnSpc>
              <a:spcAft>
                <a:spcPts val="600"/>
              </a:spcAft>
            </a:pPr>
            <a:endParaRPr lang="en-GB" sz="1800">
              <a:effectLst/>
              <a:ea typeface="MS Mincho" panose="02020609040205080304" pitchFamily="49" charset="-128"/>
              <a:cs typeface="Arial" panose="020B0604020202020204" pitchFamily="34" charset="0"/>
            </a:endParaRPr>
          </a:p>
          <a:p>
            <a:pPr>
              <a:lnSpc>
                <a:spcPct val="110000"/>
              </a:lnSpc>
              <a:spcAft>
                <a:spcPts val="600"/>
              </a:spcAft>
            </a:pPr>
            <a:r>
              <a:rPr lang="en-GB" sz="1800">
                <a:effectLst/>
                <a:ea typeface="MS Mincho" panose="02020609040205080304" pitchFamily="49" charset="-128"/>
                <a:cs typeface="Arial" panose="020B0604020202020204" pitchFamily="34" charset="0"/>
              </a:rPr>
              <a:t>Of the children with an EHC Plan, the most prevalent primary needs are:</a:t>
            </a:r>
          </a:p>
          <a:p>
            <a:pPr marL="285750" indent="-285750">
              <a:lnSpc>
                <a:spcPct val="110000"/>
              </a:lnSpc>
              <a:spcAft>
                <a:spcPts val="600"/>
              </a:spcAft>
              <a:buFont typeface="Arial" panose="020B0604020202020204" pitchFamily="34" charset="0"/>
              <a:buChar char="•"/>
            </a:pPr>
            <a:r>
              <a:rPr lang="en-GB" sz="1800">
                <a:effectLst/>
                <a:ea typeface="MS Mincho" panose="02020609040205080304" pitchFamily="49" charset="-128"/>
                <a:cs typeface="Arial" panose="020B0604020202020204" pitchFamily="34" charset="0"/>
              </a:rPr>
              <a:t>35.5% are Autistic</a:t>
            </a:r>
          </a:p>
          <a:p>
            <a:pPr marL="285750" indent="-285750">
              <a:lnSpc>
                <a:spcPct val="110000"/>
              </a:lnSpc>
              <a:spcAft>
                <a:spcPts val="600"/>
              </a:spcAft>
              <a:buFont typeface="Arial" panose="020B0604020202020204" pitchFamily="34" charset="0"/>
              <a:buChar char="•"/>
            </a:pPr>
            <a:r>
              <a:rPr lang="en-GB" sz="1800">
                <a:effectLst/>
                <a:ea typeface="MS Mincho" panose="02020609040205080304" pitchFamily="49" charset="-128"/>
                <a:cs typeface="Arial" panose="020B0604020202020204" pitchFamily="34" charset="0"/>
              </a:rPr>
              <a:t>17.3% have Speech, Language, and Communication challenges</a:t>
            </a:r>
          </a:p>
          <a:p>
            <a:pPr marL="285750" indent="-285750">
              <a:lnSpc>
                <a:spcPct val="110000"/>
              </a:lnSpc>
              <a:spcAft>
                <a:spcPts val="600"/>
              </a:spcAft>
              <a:buFont typeface="Arial" panose="020B0604020202020204" pitchFamily="34" charset="0"/>
              <a:buChar char="•"/>
            </a:pPr>
            <a:r>
              <a:rPr lang="en-GB" sz="1800">
                <a:effectLst/>
                <a:ea typeface="MS Mincho" panose="02020609040205080304" pitchFamily="49" charset="-128"/>
                <a:cs typeface="Arial" panose="020B0604020202020204" pitchFamily="34" charset="0"/>
              </a:rPr>
              <a:t>7.7% have Social, Emotional, and Mental Health challenges</a:t>
            </a:r>
          </a:p>
          <a:p>
            <a:pPr marL="285750" indent="-285750">
              <a:lnSpc>
                <a:spcPct val="110000"/>
              </a:lnSpc>
              <a:spcAft>
                <a:spcPts val="600"/>
              </a:spcAft>
              <a:buFont typeface="Arial" panose="020B0604020202020204" pitchFamily="34" charset="0"/>
              <a:buChar char="•"/>
            </a:pPr>
            <a:r>
              <a:rPr lang="en-GB" sz="1800">
                <a:effectLst/>
                <a:ea typeface="MS Mincho" panose="02020609040205080304" pitchFamily="49" charset="-128"/>
                <a:cs typeface="Arial" panose="020B0604020202020204" pitchFamily="34" charset="0"/>
              </a:rPr>
              <a:t>6.8% have Moderate Learning Difficulties</a:t>
            </a:r>
          </a:p>
          <a:p>
            <a:pPr>
              <a:lnSpc>
                <a:spcPct val="110000"/>
              </a:lnSpc>
              <a:spcAft>
                <a:spcPts val="600"/>
              </a:spcAft>
            </a:pPr>
            <a:endParaRPr lang="en-GB" sz="1800">
              <a:effectLst/>
              <a:ea typeface="MS Mincho" panose="02020609040205080304" pitchFamily="49" charset="-128"/>
              <a:cs typeface="Arial" panose="020B0604020202020204" pitchFamily="34" charset="0"/>
            </a:endParaRPr>
          </a:p>
        </p:txBody>
      </p:sp>
      <p:graphicFrame>
        <p:nvGraphicFramePr>
          <p:cNvPr id="13" name="Chart 12" descr="A line graph comparing the proportion of new EHC plans issued within 20 weeks for Slough and England from 2018 to 2022. Slough had a higher proportion than the England average in 2019 but has decreased each year and has a much smaller proportion than the England average in 2022. ">
            <a:extLst>
              <a:ext uri="{FF2B5EF4-FFF2-40B4-BE49-F238E27FC236}">
                <a16:creationId xmlns:a16="http://schemas.microsoft.com/office/drawing/2014/main" id="{FEDD5434-BC72-5D43-4211-99B8D020744E}"/>
              </a:ext>
            </a:extLst>
          </p:cNvPr>
          <p:cNvGraphicFramePr/>
          <p:nvPr>
            <p:extLst>
              <p:ext uri="{D42A27DB-BD31-4B8C-83A1-F6EECF244321}">
                <p14:modId xmlns:p14="http://schemas.microsoft.com/office/powerpoint/2010/main" val="2708947461"/>
              </p:ext>
            </p:extLst>
          </p:nvPr>
        </p:nvGraphicFramePr>
        <p:xfrm>
          <a:off x="249381" y="1729047"/>
          <a:ext cx="7215447" cy="4455622"/>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a:extLst>
              <a:ext uri="{FF2B5EF4-FFF2-40B4-BE49-F238E27FC236}">
                <a16:creationId xmlns:a16="http://schemas.microsoft.com/office/drawing/2014/main" id="{B2DF22D6-5294-566B-D66F-9C4354E29FCA}"/>
              </a:ext>
            </a:extLst>
          </p:cNvPr>
          <p:cNvSpPr>
            <a:spLocks noGrp="1"/>
          </p:cNvSpPr>
          <p:nvPr>
            <p:ph type="sldNum" sz="quarter" idx="12"/>
          </p:nvPr>
        </p:nvSpPr>
        <p:spPr/>
        <p:txBody>
          <a:bodyPr/>
          <a:lstStyle/>
          <a:p>
            <a:fld id="{CEDEF9C1-0071-4D4A-89AA-0CC05A8019E4}" type="slidenum">
              <a:rPr lang="en-US" smtClean="0"/>
              <a:t>64</a:t>
            </a:fld>
            <a:endParaRPr lang="en-US"/>
          </a:p>
        </p:txBody>
      </p:sp>
    </p:spTree>
    <p:extLst>
      <p:ext uri="{BB962C8B-B14F-4D97-AF65-F5344CB8AC3E}">
        <p14:creationId xmlns:p14="http://schemas.microsoft.com/office/powerpoint/2010/main" val="3870655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36-850D-5480-9E16-4FBFB26F8DE1}"/>
              </a:ext>
            </a:extLst>
          </p:cNvPr>
          <p:cNvSpPr>
            <a:spLocks noGrp="1"/>
          </p:cNvSpPr>
          <p:nvPr>
            <p:ph type="title" idx="4294967295"/>
          </p:nvPr>
        </p:nvSpPr>
        <p:spPr>
          <a:xfrm>
            <a:off x="451884" y="387568"/>
            <a:ext cx="11288229" cy="69849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n-lt"/>
                <a:ea typeface="+mn-ea"/>
                <a:cs typeface="+mn-cs"/>
              </a:rPr>
              <a:t>Education – SEN support &amp; EHC plan attainment</a:t>
            </a:r>
          </a:p>
        </p:txBody>
      </p:sp>
      <p:sp>
        <p:nvSpPr>
          <p:cNvPr id="6" name="Hexagon 5">
            <a:extLst>
              <a:ext uri="{FF2B5EF4-FFF2-40B4-BE49-F238E27FC236}">
                <a16:creationId xmlns:a16="http://schemas.microsoft.com/office/drawing/2014/main" id="{593B4C10-1E0B-A087-7BE5-D038DE1D6173}"/>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chemeClr val="accent1"/>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Graphic 7">
            <a:extLst>
              <a:ext uri="{FF2B5EF4-FFF2-40B4-BE49-F238E27FC236}">
                <a16:creationId xmlns:a16="http://schemas.microsoft.com/office/drawing/2014/main" id="{CD35B66F-CF3B-4805-BF7D-1CB815623F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sp>
        <p:nvSpPr>
          <p:cNvPr id="9" name="TextBox 8">
            <a:extLst>
              <a:ext uri="{FF2B5EF4-FFF2-40B4-BE49-F238E27FC236}">
                <a16:creationId xmlns:a16="http://schemas.microsoft.com/office/drawing/2014/main" id="{E19FE142-F17F-C1EA-C8FD-11718F0EC5B3}"/>
              </a:ext>
            </a:extLst>
          </p:cNvPr>
          <p:cNvSpPr txBox="1"/>
          <p:nvPr/>
        </p:nvSpPr>
        <p:spPr>
          <a:xfrm>
            <a:off x="8079972" y="1491215"/>
            <a:ext cx="3660142" cy="4891275"/>
          </a:xfrm>
          <a:prstGeom prst="rect">
            <a:avLst/>
          </a:prstGeom>
          <a:noFill/>
        </p:spPr>
        <p:txBody>
          <a:bodyPr wrap="square" rtlCol="0">
            <a:spAutoFit/>
          </a:bodyPr>
          <a:lstStyle/>
          <a:p>
            <a:pPr>
              <a:lnSpc>
                <a:spcPct val="110000"/>
              </a:lnSpc>
              <a:spcAft>
                <a:spcPts val="600"/>
              </a:spcAft>
            </a:pPr>
            <a:r>
              <a:rPr lang="en-GB" sz="1800" dirty="0">
                <a:effectLst/>
                <a:ea typeface="MS Mincho" panose="02020609040205080304" pitchFamily="49" charset="-128"/>
                <a:cs typeface="Arial" panose="020B0604020202020204" pitchFamily="34" charset="0"/>
              </a:rPr>
              <a:t>Children with SEN in Slough:</a:t>
            </a:r>
          </a:p>
          <a:p>
            <a:pPr marL="285750" indent="-285750">
              <a:lnSpc>
                <a:spcPct val="110000"/>
              </a:lnSpc>
              <a:spcAft>
                <a:spcPts val="1200"/>
              </a:spcAft>
              <a:buFont typeface="Arial" panose="020B0604020202020204" pitchFamily="34" charset="0"/>
              <a:buChar char="•"/>
            </a:pPr>
            <a:r>
              <a:rPr lang="en-GB" sz="1600" dirty="0">
                <a:effectLst/>
                <a:ea typeface="MS Mincho" panose="02020609040205080304" pitchFamily="49" charset="-128"/>
                <a:cs typeface="Arial" panose="020B0604020202020204" pitchFamily="34" charset="0"/>
              </a:rPr>
              <a:t>Have relatively lower readiness for school</a:t>
            </a:r>
          </a:p>
          <a:p>
            <a:pPr marL="285750" indent="-285750">
              <a:lnSpc>
                <a:spcPct val="110000"/>
              </a:lnSpc>
              <a:spcAft>
                <a:spcPts val="1200"/>
              </a:spcAft>
              <a:buFont typeface="Arial" panose="020B0604020202020204" pitchFamily="34" charset="0"/>
              <a:buChar char="•"/>
            </a:pPr>
            <a:r>
              <a:rPr lang="en-GB" sz="1600" dirty="0">
                <a:effectLst/>
                <a:ea typeface="MS Mincho" panose="02020609040205080304" pitchFamily="49" charset="-128"/>
                <a:cs typeface="Arial" panose="020B0604020202020204" pitchFamily="34" charset="0"/>
              </a:rPr>
              <a:t>attain comparatively strong educational outcomes from Key Stage 1 to Key Stage 3</a:t>
            </a:r>
          </a:p>
          <a:p>
            <a:pPr marL="285750" indent="-285750">
              <a:lnSpc>
                <a:spcPct val="110000"/>
              </a:lnSpc>
              <a:spcAft>
                <a:spcPts val="1200"/>
              </a:spcAft>
              <a:buFont typeface="Arial" panose="020B0604020202020204" pitchFamily="34" charset="0"/>
              <a:buChar char="•"/>
            </a:pPr>
            <a:r>
              <a:rPr lang="en-GB" sz="1600" dirty="0">
                <a:effectLst/>
                <a:ea typeface="MS Mincho" panose="02020609040205080304" pitchFamily="49" charset="-128"/>
                <a:cs typeface="Arial" panose="020B0604020202020204" pitchFamily="34" charset="0"/>
              </a:rPr>
              <a:t>have a mix of outcomes at Key Stage 4 and transition to adulthood, with lower levels of participation in Education, Employment, or Training</a:t>
            </a:r>
          </a:p>
          <a:p>
            <a:pPr marL="285750" indent="-285750">
              <a:lnSpc>
                <a:spcPct val="110000"/>
              </a:lnSpc>
              <a:spcAft>
                <a:spcPts val="1200"/>
              </a:spcAft>
              <a:buFont typeface="Arial" panose="020B0604020202020204" pitchFamily="34" charset="0"/>
              <a:buChar char="•"/>
            </a:pPr>
            <a:r>
              <a:rPr lang="en-GB" sz="1600" dirty="0">
                <a:effectLst/>
                <a:ea typeface="MS Mincho" panose="02020609040205080304" pitchFamily="49" charset="-128"/>
                <a:cs typeface="Arial" panose="020B0604020202020204" pitchFamily="34" charset="0"/>
              </a:rPr>
              <a:t>Comparatively strong educational outcomes for 19 years olds qualified to level 2 and 3</a:t>
            </a:r>
          </a:p>
          <a:p>
            <a:pPr>
              <a:lnSpc>
                <a:spcPct val="110000"/>
              </a:lnSpc>
              <a:spcAft>
                <a:spcPts val="600"/>
              </a:spcAft>
            </a:pPr>
            <a:endParaRPr lang="en-GB" sz="1800" dirty="0">
              <a:effectLst/>
              <a:ea typeface="MS Mincho" panose="02020609040205080304" pitchFamily="49" charset="-128"/>
              <a:cs typeface="Arial" panose="020B0604020202020204" pitchFamily="34" charset="0"/>
            </a:endParaRPr>
          </a:p>
        </p:txBody>
      </p:sp>
      <p:graphicFrame>
        <p:nvGraphicFramePr>
          <p:cNvPr id="4" name="Table 3">
            <a:extLst>
              <a:ext uri="{FF2B5EF4-FFF2-40B4-BE49-F238E27FC236}">
                <a16:creationId xmlns:a16="http://schemas.microsoft.com/office/drawing/2014/main" id="{5F4CF845-B464-E67C-65CF-D898708AEC92}"/>
              </a:ext>
            </a:extLst>
          </p:cNvPr>
          <p:cNvGraphicFramePr>
            <a:graphicFrameLocks noGrp="1"/>
          </p:cNvGraphicFramePr>
          <p:nvPr>
            <p:extLst>
              <p:ext uri="{D42A27DB-BD31-4B8C-83A1-F6EECF244321}">
                <p14:modId xmlns:p14="http://schemas.microsoft.com/office/powerpoint/2010/main" val="1687796160"/>
              </p:ext>
            </p:extLst>
          </p:nvPr>
        </p:nvGraphicFramePr>
        <p:xfrm>
          <a:off x="356883" y="1280034"/>
          <a:ext cx="7723088" cy="5541675"/>
        </p:xfrm>
        <a:graphic>
          <a:graphicData uri="http://schemas.openxmlformats.org/drawingml/2006/table">
            <a:tbl>
              <a:tblPr firstRow="1">
                <a:tableStyleId>{2D5ABB26-0587-4C30-8999-92F81FD0307C}</a:tableStyleId>
              </a:tblPr>
              <a:tblGrid>
                <a:gridCol w="757022">
                  <a:extLst>
                    <a:ext uri="{9D8B030D-6E8A-4147-A177-3AD203B41FA5}">
                      <a16:colId xmlns:a16="http://schemas.microsoft.com/office/drawing/2014/main" val="1762169338"/>
                    </a:ext>
                  </a:extLst>
                </a:gridCol>
                <a:gridCol w="4437609">
                  <a:extLst>
                    <a:ext uri="{9D8B030D-6E8A-4147-A177-3AD203B41FA5}">
                      <a16:colId xmlns:a16="http://schemas.microsoft.com/office/drawing/2014/main" val="729229464"/>
                    </a:ext>
                  </a:extLst>
                </a:gridCol>
                <a:gridCol w="858599">
                  <a:extLst>
                    <a:ext uri="{9D8B030D-6E8A-4147-A177-3AD203B41FA5}">
                      <a16:colId xmlns:a16="http://schemas.microsoft.com/office/drawing/2014/main" val="3826196761"/>
                    </a:ext>
                  </a:extLst>
                </a:gridCol>
                <a:gridCol w="834929">
                  <a:extLst>
                    <a:ext uri="{9D8B030D-6E8A-4147-A177-3AD203B41FA5}">
                      <a16:colId xmlns:a16="http://schemas.microsoft.com/office/drawing/2014/main" val="1960968208"/>
                    </a:ext>
                  </a:extLst>
                </a:gridCol>
                <a:gridCol w="834929">
                  <a:extLst>
                    <a:ext uri="{9D8B030D-6E8A-4147-A177-3AD203B41FA5}">
                      <a16:colId xmlns:a16="http://schemas.microsoft.com/office/drawing/2014/main" val="2115154333"/>
                    </a:ext>
                  </a:extLst>
                </a:gridCol>
              </a:tblGrid>
              <a:tr h="264763">
                <a:tc>
                  <a:txBody>
                    <a:bodyPr/>
                    <a:lstStyle/>
                    <a:p>
                      <a:pPr algn="ctr" fontAlgn="b"/>
                      <a:r>
                        <a:rPr lang="en-GB" sz="1400" b="1" u="none" strike="noStrike" dirty="0">
                          <a:solidFill>
                            <a:schemeClr val="bg1"/>
                          </a:solidFill>
                          <a:effectLst/>
                        </a:rPr>
                        <a:t>Area</a:t>
                      </a:r>
                      <a:endParaRPr lang="en-GB" sz="1400" b="1" i="0" u="none" strike="noStrike" dirty="0">
                        <a:solidFill>
                          <a:schemeClr val="bg1"/>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1400" b="1" u="none" strike="noStrike" dirty="0">
                          <a:solidFill>
                            <a:schemeClr val="bg1"/>
                          </a:solidFill>
                          <a:effectLst/>
                        </a:rPr>
                        <a:t>Measure (2021/22)</a:t>
                      </a:r>
                      <a:endParaRPr lang="en-GB" sz="1400" b="1" i="0" u="none" strike="noStrike" dirty="0">
                        <a:solidFill>
                          <a:schemeClr val="bg1"/>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1400" b="1" u="none" strike="noStrike" dirty="0">
                          <a:solidFill>
                            <a:schemeClr val="bg1"/>
                          </a:solidFill>
                          <a:effectLst/>
                        </a:rPr>
                        <a:t>Slough</a:t>
                      </a:r>
                      <a:endParaRPr lang="en-GB" sz="1400" b="1" i="0" u="none" strike="noStrike" dirty="0">
                        <a:solidFill>
                          <a:schemeClr val="bg1"/>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1400" b="1" u="none" strike="noStrike" dirty="0">
                          <a:solidFill>
                            <a:schemeClr val="bg1"/>
                          </a:solidFill>
                          <a:effectLst/>
                        </a:rPr>
                        <a:t>SE</a:t>
                      </a:r>
                      <a:endParaRPr lang="en-GB" sz="1400" b="1" i="0" u="none" strike="noStrike" dirty="0">
                        <a:solidFill>
                          <a:schemeClr val="bg1"/>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1400" b="1" u="none" strike="noStrike" dirty="0">
                          <a:solidFill>
                            <a:schemeClr val="bg1"/>
                          </a:solidFill>
                          <a:effectLst/>
                        </a:rPr>
                        <a:t>England</a:t>
                      </a:r>
                      <a:endParaRPr lang="en-GB" sz="1400" b="1" i="0" u="none" strike="noStrike" dirty="0">
                        <a:solidFill>
                          <a:schemeClr val="bg1"/>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16250489"/>
                  </a:ext>
                </a:extLst>
              </a:tr>
              <a:tr h="384306">
                <a:tc>
                  <a:txBody>
                    <a:bodyPr/>
                    <a:lstStyle/>
                    <a:p>
                      <a:pPr algn="ctr" fontAlgn="b"/>
                      <a:r>
                        <a:rPr lang="en-GB" sz="1400" u="none" strike="noStrike" dirty="0">
                          <a:effectLst/>
                        </a:rPr>
                        <a:t>EYFS</a:t>
                      </a:r>
                      <a:endParaRPr lang="en-GB" sz="1400" b="0" i="0" u="none" strike="noStrike" dirty="0">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 of pupils w. </a:t>
                      </a:r>
                      <a:r>
                        <a:rPr lang="en-GB" sz="1400" b="1" u="none" strike="noStrike" dirty="0">
                          <a:effectLst/>
                        </a:rPr>
                        <a:t>SEN support</a:t>
                      </a:r>
                      <a:r>
                        <a:rPr lang="en-GB" sz="1400" u="none" strike="noStrike" dirty="0">
                          <a:effectLst/>
                        </a:rPr>
                        <a:t>: good level of development</a:t>
                      </a:r>
                      <a:endParaRPr lang="en-GB" sz="1400" b="0" i="0" u="none" strike="noStrike" dirty="0">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20.2%</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24.4%</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22.9%</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510427"/>
                  </a:ext>
                </a:extLst>
              </a:tr>
              <a:tr h="384306">
                <a:tc>
                  <a:txBody>
                    <a:bodyPr/>
                    <a:lstStyle/>
                    <a:p>
                      <a:pPr algn="ctr" fontAlgn="b"/>
                      <a:r>
                        <a:rPr lang="en-GB" sz="1400" u="none" strike="noStrike" dirty="0">
                          <a:effectLst/>
                        </a:rPr>
                        <a:t>EYFS</a:t>
                      </a:r>
                      <a:endParaRPr lang="en-GB" sz="1400" b="0" i="0" u="none" strike="noStrike" dirty="0">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a:effectLst/>
                        </a:rPr>
                        <a:t>% of pupils w. </a:t>
                      </a:r>
                      <a:r>
                        <a:rPr lang="en-GB" sz="1400" b="1" u="none" strike="noStrike">
                          <a:effectLst/>
                        </a:rPr>
                        <a:t>EHC plan</a:t>
                      </a:r>
                      <a:r>
                        <a:rPr lang="en-GB" sz="1400" u="none" strike="noStrike">
                          <a:effectLst/>
                        </a:rPr>
                        <a:t>: good level of development</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0.0%</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4.4%</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3.6%</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2773383"/>
                  </a:ext>
                </a:extLst>
              </a:tr>
              <a:tr h="576460">
                <a:tc>
                  <a:txBody>
                    <a:bodyPr/>
                    <a:lstStyle/>
                    <a:p>
                      <a:pPr algn="ctr" fontAlgn="b"/>
                      <a:r>
                        <a:rPr lang="en-GB" sz="1400" u="none" strike="noStrike" dirty="0">
                          <a:effectLst/>
                        </a:rPr>
                        <a:t>KS2</a:t>
                      </a:r>
                      <a:endParaRPr lang="en-GB" sz="1400" b="0" i="0" u="none" strike="noStrike" dirty="0">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a:effectLst/>
                        </a:rPr>
                        <a:t>% of pupils w. </a:t>
                      </a:r>
                      <a:r>
                        <a:rPr lang="en-GB" sz="1400" b="1" u="none" strike="noStrike">
                          <a:effectLst/>
                        </a:rPr>
                        <a:t>SEN support</a:t>
                      </a:r>
                      <a:r>
                        <a:rPr lang="en-GB" sz="1400" u="none" strike="noStrike">
                          <a:effectLst/>
                        </a:rPr>
                        <a:t>: expected standard - Reading, Writing, Maths</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21.0%</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20.0%</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21.0%</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4973574"/>
                  </a:ext>
                </a:extLst>
              </a:tr>
              <a:tr h="576460">
                <a:tc>
                  <a:txBody>
                    <a:bodyPr/>
                    <a:lstStyle/>
                    <a:p>
                      <a:pPr algn="ctr" fontAlgn="b"/>
                      <a:r>
                        <a:rPr lang="en-GB" sz="1400" u="none" strike="noStrike" dirty="0">
                          <a:effectLst/>
                        </a:rPr>
                        <a:t>KS2</a:t>
                      </a:r>
                      <a:endParaRPr lang="en-GB" sz="1400" b="0" i="0" u="none" strike="noStrike" dirty="0">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a:effectLst/>
                        </a:rPr>
                        <a:t>% of pupils w. </a:t>
                      </a:r>
                      <a:r>
                        <a:rPr lang="en-GB" sz="1400" b="1" u="none" strike="noStrike">
                          <a:effectLst/>
                        </a:rPr>
                        <a:t>EHC plan</a:t>
                      </a:r>
                      <a:r>
                        <a:rPr lang="en-GB" sz="1400" u="none" strike="noStrike">
                          <a:effectLst/>
                        </a:rPr>
                        <a:t>: expected standard - Reading, Writing, Maths</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u="none" strike="noStrike">
                          <a:effectLst/>
                        </a:rPr>
                        <a:t>8.0%</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7.0%</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8519488"/>
                  </a:ext>
                </a:extLst>
              </a:tr>
              <a:tr h="524771">
                <a:tc>
                  <a:txBody>
                    <a:bodyPr/>
                    <a:lstStyle/>
                    <a:p>
                      <a:pPr algn="ctr" fontAlgn="b"/>
                      <a:r>
                        <a:rPr lang="en-GB" sz="1400" u="none" strike="noStrike" dirty="0">
                          <a:effectLst/>
                        </a:rPr>
                        <a:t>KS4</a:t>
                      </a:r>
                      <a:endParaRPr lang="en-GB" sz="1400" b="0" i="0" u="none" strike="noStrike" dirty="0">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a:effectLst/>
                        </a:rPr>
                        <a:t>&amp; of pupils w. </a:t>
                      </a:r>
                      <a:r>
                        <a:rPr lang="en-GB" sz="1400" b="1" u="none" strike="noStrike">
                          <a:effectLst/>
                        </a:rPr>
                        <a:t>SEN support: </a:t>
                      </a:r>
                      <a:r>
                        <a:rPr lang="en-GB" sz="1400" u="none" strike="noStrike">
                          <a:effectLst/>
                        </a:rPr>
                        <a:t>Grade 5+ in English &amp; Maths GCSE</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24.1%</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22.9%</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22.4%</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612404"/>
                  </a:ext>
                </a:extLst>
              </a:tr>
              <a:tr h="524771">
                <a:tc>
                  <a:txBody>
                    <a:bodyPr/>
                    <a:lstStyle/>
                    <a:p>
                      <a:pPr algn="ctr" fontAlgn="b"/>
                      <a:r>
                        <a:rPr lang="en-GB" sz="1400" u="none" strike="noStrike" dirty="0">
                          <a:effectLst/>
                        </a:rPr>
                        <a:t>KS4</a:t>
                      </a:r>
                      <a:endParaRPr lang="en-GB" sz="1400" b="0" i="0" u="none" strike="noStrike" dirty="0">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a:effectLst/>
                        </a:rPr>
                        <a:t>&amp; of pupils w. </a:t>
                      </a:r>
                      <a:r>
                        <a:rPr lang="en-GB" sz="1400" b="1" u="none" strike="noStrike">
                          <a:effectLst/>
                        </a:rPr>
                        <a:t>EHC plan</a:t>
                      </a:r>
                      <a:r>
                        <a:rPr lang="en-GB" sz="1400" u="none" strike="noStrike">
                          <a:effectLst/>
                        </a:rPr>
                        <a:t>: Grade 5+ in English &amp; Maths GCSE</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12.3%</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7.4%</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6.9%</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514275"/>
                  </a:ext>
                </a:extLst>
              </a:tr>
              <a:tr h="768613">
                <a:tc>
                  <a:txBody>
                    <a:bodyPr/>
                    <a:lstStyle/>
                    <a:p>
                      <a:pPr algn="ctr" fontAlgn="b"/>
                      <a:r>
                        <a:rPr lang="en-GB" sz="1400" u="none" strike="noStrike" dirty="0">
                          <a:effectLst/>
                        </a:rPr>
                        <a:t>NEET</a:t>
                      </a:r>
                      <a:endParaRPr lang="en-GB" sz="1400" b="0" i="0" u="none" strike="noStrike" dirty="0">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a:effectLst/>
                        </a:rPr>
                        <a:t>% of 16-17 year olds w. </a:t>
                      </a:r>
                      <a:r>
                        <a:rPr lang="en-GB" sz="1400" b="1" u="none" strike="noStrike">
                          <a:effectLst/>
                        </a:rPr>
                        <a:t>SEN support </a:t>
                      </a:r>
                      <a:r>
                        <a:rPr lang="en-GB" sz="1400" u="none" strike="noStrike">
                          <a:effectLst/>
                        </a:rPr>
                        <a:t>not participating in education, employment or training</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10.3%</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9.0%</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8.4%</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0235927"/>
                  </a:ext>
                </a:extLst>
              </a:tr>
              <a:tr h="768613">
                <a:tc>
                  <a:txBody>
                    <a:bodyPr/>
                    <a:lstStyle/>
                    <a:p>
                      <a:pPr algn="ctr" fontAlgn="b"/>
                      <a:r>
                        <a:rPr lang="en-GB" sz="1400" u="none" strike="noStrike" dirty="0">
                          <a:effectLst/>
                        </a:rPr>
                        <a:t>NEET</a:t>
                      </a:r>
                      <a:endParaRPr lang="en-GB" sz="1400" b="0" i="0" u="none" strike="noStrike" dirty="0">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a:effectLst/>
                        </a:rPr>
                        <a:t>% of 16-17 year olds w. </a:t>
                      </a:r>
                      <a:r>
                        <a:rPr lang="en-GB" sz="1400" b="1" u="none" strike="noStrike">
                          <a:effectLst/>
                        </a:rPr>
                        <a:t>EHC plan </a:t>
                      </a:r>
                      <a:r>
                        <a:rPr lang="en-GB" sz="1400" u="none" strike="noStrike">
                          <a:effectLst/>
                        </a:rPr>
                        <a:t>not participating in education, employment or training</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9.3%</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7.7%</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8.6%</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9160382"/>
                  </a:ext>
                </a:extLst>
              </a:tr>
              <a:tr h="384306">
                <a:tc>
                  <a:txBody>
                    <a:bodyPr/>
                    <a:lstStyle/>
                    <a:p>
                      <a:pPr algn="ctr" fontAlgn="b"/>
                      <a:r>
                        <a:rPr lang="en-GB" sz="1400" u="none" strike="noStrike" dirty="0">
                          <a:effectLst/>
                        </a:rPr>
                        <a:t>Level 3</a:t>
                      </a:r>
                      <a:endParaRPr lang="en-GB" sz="1400" b="0" i="0" u="none" strike="noStrike" dirty="0">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a:effectLst/>
                        </a:rPr>
                        <a:t>% of 19 year olds w. </a:t>
                      </a:r>
                      <a:r>
                        <a:rPr lang="en-GB" sz="1400" b="1" u="none" strike="noStrike">
                          <a:effectLst/>
                        </a:rPr>
                        <a:t>SEN support </a:t>
                      </a:r>
                      <a:r>
                        <a:rPr lang="en-GB" sz="1400" u="none" strike="noStrike">
                          <a:effectLst/>
                        </a:rPr>
                        <a:t>qualified to lv.3</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41.3%</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35.3%</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35.4%</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8099556"/>
                  </a:ext>
                </a:extLst>
              </a:tr>
              <a:tr h="384306">
                <a:tc>
                  <a:txBody>
                    <a:bodyPr/>
                    <a:lstStyle/>
                    <a:p>
                      <a:pPr algn="ctr" fontAlgn="b"/>
                      <a:r>
                        <a:rPr lang="en-GB" sz="1400" u="none" strike="noStrike" dirty="0">
                          <a:effectLst/>
                        </a:rPr>
                        <a:t>Level 3</a:t>
                      </a:r>
                      <a:endParaRPr lang="en-GB" sz="1400" b="0" i="0" u="none" strike="noStrike" dirty="0">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a:effectLst/>
                        </a:rPr>
                        <a:t>% of 19 year olds w. </a:t>
                      </a:r>
                      <a:r>
                        <a:rPr lang="en-GB" sz="1400" b="1" u="none" strike="noStrike">
                          <a:effectLst/>
                        </a:rPr>
                        <a:t>EHC plan </a:t>
                      </a:r>
                      <a:r>
                        <a:rPr lang="en-GB" sz="1400" u="none" strike="noStrike">
                          <a:effectLst/>
                        </a:rPr>
                        <a:t>qualified to lv.3</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16.7%</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a:effectLst/>
                        </a:rPr>
                        <a:t>14.1%</a:t>
                      </a:r>
                      <a:endParaRPr lang="en-GB" sz="1400" b="0" i="0" u="none" strike="noStrike">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u="none" strike="noStrike" dirty="0">
                          <a:effectLst/>
                        </a:rPr>
                        <a:t>14.0%</a:t>
                      </a:r>
                      <a:endParaRPr lang="en-GB" sz="1400" b="0" i="0" u="none" strike="noStrike" dirty="0">
                        <a:solidFill>
                          <a:srgbClr val="000000"/>
                        </a:solidFill>
                        <a:effectLst/>
                        <a:latin typeface="Calibri" panose="020F0502020204030204" pitchFamily="34" charset="0"/>
                      </a:endParaRPr>
                    </a:p>
                  </a:txBody>
                  <a:tcPr marL="3901" marR="3901" marT="3901"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909597"/>
                  </a:ext>
                </a:extLst>
              </a:tr>
            </a:tbl>
          </a:graphicData>
        </a:graphic>
      </p:graphicFrame>
      <p:sp>
        <p:nvSpPr>
          <p:cNvPr id="5" name="Slide Number Placeholder 4">
            <a:extLst>
              <a:ext uri="{FF2B5EF4-FFF2-40B4-BE49-F238E27FC236}">
                <a16:creationId xmlns:a16="http://schemas.microsoft.com/office/drawing/2014/main" id="{5F29D7E8-F61B-D188-008A-70E518E8DFDF}"/>
              </a:ext>
            </a:extLst>
          </p:cNvPr>
          <p:cNvSpPr>
            <a:spLocks noGrp="1"/>
          </p:cNvSpPr>
          <p:nvPr>
            <p:ph type="sldNum" sz="quarter" idx="12"/>
          </p:nvPr>
        </p:nvSpPr>
        <p:spPr/>
        <p:txBody>
          <a:bodyPr/>
          <a:lstStyle/>
          <a:p>
            <a:fld id="{CEDEF9C1-0071-4D4A-89AA-0CC05A8019E4}" type="slidenum">
              <a:rPr lang="en-US" smtClean="0"/>
              <a:t>65</a:t>
            </a:fld>
            <a:endParaRPr lang="en-US"/>
          </a:p>
        </p:txBody>
      </p:sp>
    </p:spTree>
    <p:extLst>
      <p:ext uri="{BB962C8B-B14F-4D97-AF65-F5344CB8AC3E}">
        <p14:creationId xmlns:p14="http://schemas.microsoft.com/office/powerpoint/2010/main" val="26398700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EFF9ED-66B8-0890-DB8F-C9BF4FFDD42B}"/>
              </a:ext>
            </a:extLst>
          </p:cNvPr>
          <p:cNvSpPr>
            <a:spLocks noGrp="1"/>
          </p:cNvSpPr>
          <p:nvPr>
            <p:ph type="title"/>
          </p:nvPr>
        </p:nvSpPr>
        <p:spPr>
          <a:xfrm>
            <a:off x="839788" y="365125"/>
            <a:ext cx="10515600" cy="915035"/>
          </a:xfrm>
        </p:spPr>
        <p:txBody>
          <a:bodyPr/>
          <a:lstStyle/>
          <a:p>
            <a:r>
              <a:rPr lang="en-GB" dirty="0"/>
              <a:t>Sources</a:t>
            </a:r>
          </a:p>
        </p:txBody>
      </p:sp>
      <p:sp>
        <p:nvSpPr>
          <p:cNvPr id="6" name="Content Placeholder 5">
            <a:extLst>
              <a:ext uri="{FF2B5EF4-FFF2-40B4-BE49-F238E27FC236}">
                <a16:creationId xmlns:a16="http://schemas.microsoft.com/office/drawing/2014/main" id="{3F2723C4-CFA2-4078-8735-11F210EE30FC}"/>
              </a:ext>
            </a:extLst>
          </p:cNvPr>
          <p:cNvSpPr>
            <a:spLocks noGrp="1"/>
          </p:cNvSpPr>
          <p:nvPr>
            <p:ph sz="half" idx="2"/>
          </p:nvPr>
        </p:nvSpPr>
        <p:spPr>
          <a:xfrm>
            <a:off x="839788" y="1280160"/>
            <a:ext cx="5157787" cy="4909503"/>
          </a:xfrm>
        </p:spPr>
        <p:txBody>
          <a:bodyPr>
            <a:normAutofit fontScale="92500" lnSpcReduction="10000"/>
          </a:bodyPr>
          <a:lstStyle/>
          <a:p>
            <a:pPr marL="0" indent="0">
              <a:buNone/>
            </a:pPr>
            <a:r>
              <a:rPr lang="en-GB"/>
              <a:t>Data in this pack: </a:t>
            </a:r>
          </a:p>
          <a:p>
            <a:r>
              <a:rPr lang="en-GB">
                <a:hlinkClick r:id="rId3"/>
              </a:rPr>
              <a:t>2021 Census</a:t>
            </a:r>
            <a:endParaRPr lang="en-GB"/>
          </a:p>
          <a:p>
            <a:r>
              <a:rPr lang="en-GB">
                <a:hlinkClick r:id="rId4"/>
              </a:rPr>
              <a:t>2011 Census</a:t>
            </a:r>
            <a:endParaRPr lang="en-GB"/>
          </a:p>
          <a:p>
            <a:r>
              <a:rPr lang="en-GB">
                <a:hlinkClick r:id="rId5"/>
              </a:rPr>
              <a:t>2019 Indices of Deprivation</a:t>
            </a:r>
            <a:endParaRPr lang="en-GB"/>
          </a:p>
          <a:p>
            <a:r>
              <a:rPr lang="en-GB">
                <a:hlinkClick r:id="rId6"/>
              </a:rPr>
              <a:t>ONS: People, population and community</a:t>
            </a:r>
            <a:endParaRPr lang="en-GB"/>
          </a:p>
          <a:p>
            <a:r>
              <a:rPr lang="en-GB">
                <a:hlinkClick r:id="rId7"/>
              </a:rPr>
              <a:t>OHID: Fingertips Public Health Data</a:t>
            </a:r>
            <a:endParaRPr lang="en-GB"/>
          </a:p>
          <a:p>
            <a:r>
              <a:rPr lang="en-GB">
                <a:hlinkClick r:id="rId8"/>
              </a:rPr>
              <a:t>NOMIS: Census &amp; Labour Market</a:t>
            </a:r>
            <a:endParaRPr lang="en-GB"/>
          </a:p>
          <a:p>
            <a:r>
              <a:rPr lang="en-GB">
                <a:hlinkClick r:id="rId9"/>
              </a:rPr>
              <a:t>Community Safety Partnership Recorded Crime</a:t>
            </a:r>
            <a:endParaRPr lang="en-GB"/>
          </a:p>
          <a:p>
            <a:endParaRPr lang="en-GB"/>
          </a:p>
        </p:txBody>
      </p:sp>
      <p:sp>
        <p:nvSpPr>
          <p:cNvPr id="8" name="Content Placeholder 7">
            <a:extLst>
              <a:ext uri="{FF2B5EF4-FFF2-40B4-BE49-F238E27FC236}">
                <a16:creationId xmlns:a16="http://schemas.microsoft.com/office/drawing/2014/main" id="{4F97C9B4-A57E-602C-458B-E8AEFC0E66CD}"/>
              </a:ext>
            </a:extLst>
          </p:cNvPr>
          <p:cNvSpPr>
            <a:spLocks noGrp="1"/>
          </p:cNvSpPr>
          <p:nvPr>
            <p:ph sz="quarter" idx="4"/>
          </p:nvPr>
        </p:nvSpPr>
        <p:spPr>
          <a:xfrm>
            <a:off x="6172200" y="1280160"/>
            <a:ext cx="5183188" cy="4909503"/>
          </a:xfrm>
        </p:spPr>
        <p:txBody>
          <a:bodyPr>
            <a:normAutofit fontScale="92500" lnSpcReduction="10000"/>
          </a:bodyPr>
          <a:lstStyle/>
          <a:p>
            <a:pPr marL="0" indent="0">
              <a:buNone/>
            </a:pPr>
            <a:r>
              <a:rPr lang="en-GB"/>
              <a:t>Other useful sources: </a:t>
            </a:r>
          </a:p>
          <a:p>
            <a:r>
              <a:rPr lang="en-GB">
                <a:hlinkClick r:id="rId10"/>
              </a:rPr>
              <a:t>Berkshire Observatory</a:t>
            </a:r>
            <a:endParaRPr lang="en-GB"/>
          </a:p>
          <a:p>
            <a:r>
              <a:rPr lang="en-GB">
                <a:hlinkClick r:id="rId11"/>
              </a:rPr>
              <a:t>Berkshire East JSNA</a:t>
            </a:r>
            <a:endParaRPr lang="en-GB"/>
          </a:p>
          <a:p>
            <a:r>
              <a:rPr lang="en-GB">
                <a:hlinkClick r:id="rId12"/>
              </a:rPr>
              <a:t>PHOF Wider Determinants of Health</a:t>
            </a:r>
            <a:endParaRPr lang="en-GB"/>
          </a:p>
          <a:p>
            <a:r>
              <a:rPr lang="en-GB">
                <a:hlinkClick r:id="rId13"/>
              </a:rPr>
              <a:t>Local Insight </a:t>
            </a:r>
            <a:r>
              <a:rPr lang="en-GB"/>
              <a:t>(login required – contact Strategic Insight Team)</a:t>
            </a:r>
          </a:p>
          <a:p>
            <a:endParaRPr lang="en-GB"/>
          </a:p>
        </p:txBody>
      </p:sp>
      <p:sp>
        <p:nvSpPr>
          <p:cNvPr id="3" name="Slide Number Placeholder 2">
            <a:extLst>
              <a:ext uri="{FF2B5EF4-FFF2-40B4-BE49-F238E27FC236}">
                <a16:creationId xmlns:a16="http://schemas.microsoft.com/office/drawing/2014/main" id="{5BCC4EC6-E045-EBB4-B480-18B01481797A}"/>
              </a:ext>
            </a:extLst>
          </p:cNvPr>
          <p:cNvSpPr>
            <a:spLocks noGrp="1"/>
          </p:cNvSpPr>
          <p:nvPr>
            <p:ph type="sldNum" sz="quarter" idx="12"/>
          </p:nvPr>
        </p:nvSpPr>
        <p:spPr/>
        <p:txBody>
          <a:bodyPr/>
          <a:lstStyle/>
          <a:p>
            <a:fld id="{CEDEF9C1-0071-4D4A-89AA-0CC05A8019E4}" type="slidenum">
              <a:rPr lang="en-US" smtClean="0">
                <a:solidFill>
                  <a:schemeClr val="bg1"/>
                </a:solidFill>
              </a:rPr>
              <a:t>66</a:t>
            </a:fld>
            <a:endParaRPr lang="en-US">
              <a:solidFill>
                <a:schemeClr val="bg1"/>
              </a:solidFill>
            </a:endParaRPr>
          </a:p>
        </p:txBody>
      </p:sp>
    </p:spTree>
    <p:extLst>
      <p:ext uri="{BB962C8B-B14F-4D97-AF65-F5344CB8AC3E}">
        <p14:creationId xmlns:p14="http://schemas.microsoft.com/office/powerpoint/2010/main" val="13773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1C721A3-11E3-970B-E72B-F826AD128610}"/>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solidFill>
              <a:srgbClr val="9E66A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latin typeface="+mj-lt"/>
              </a:rPr>
              <a:t>Population - </a:t>
            </a:r>
            <a:r>
              <a:rPr kumimoji="0" lang="en-GB" sz="2800" b="0" i="0" u="none" strike="noStrike" kern="1200" cap="none" spc="0" normalizeH="0" baseline="0" noProof="0" dirty="0">
                <a:ln>
                  <a:noFill/>
                </a:ln>
                <a:solidFill>
                  <a:schemeClr val="lt1"/>
                </a:solidFill>
                <a:effectLst/>
                <a:uLnTx/>
                <a:uFillTx/>
                <a:latin typeface="+mj-lt"/>
                <a:ea typeface="+mn-ea"/>
                <a:cs typeface="+mn-cs"/>
              </a:rPr>
              <a:t>Residents &amp;</a:t>
            </a:r>
            <a:r>
              <a:rPr kumimoji="0" lang="en-GB" sz="2800" b="0" i="0" u="none" strike="noStrike" kern="1200" cap="none" spc="0" normalizeH="0" noProof="0" dirty="0">
                <a:ln>
                  <a:noFill/>
                </a:ln>
                <a:solidFill>
                  <a:schemeClr val="lt1"/>
                </a:solidFill>
                <a:effectLst/>
                <a:uLnTx/>
                <a:uFillTx/>
                <a:latin typeface="+mj-lt"/>
                <a:ea typeface="+mn-ea"/>
                <a:cs typeface="+mn-cs"/>
              </a:rPr>
              <a:t> Households</a:t>
            </a:r>
            <a:endParaRPr kumimoji="0" lang="en-GB" sz="2800" b="0" i="0" u="none" strike="noStrike" kern="1200" cap="none" spc="0" normalizeH="0" baseline="0" noProof="0" dirty="0">
              <a:ln>
                <a:noFill/>
              </a:ln>
              <a:solidFill>
                <a:schemeClr val="lt1"/>
              </a:solidFill>
              <a:effectLst/>
              <a:uLnTx/>
              <a:uFillTx/>
              <a:latin typeface="+mj-lt"/>
              <a:ea typeface="+mn-ea"/>
              <a:cs typeface="+mn-cs"/>
            </a:endParaRPr>
          </a:p>
        </p:txBody>
      </p:sp>
      <p:sp>
        <p:nvSpPr>
          <p:cNvPr id="3" name="TextBox 2">
            <a:extLst>
              <a:ext uri="{FF2B5EF4-FFF2-40B4-BE49-F238E27FC236}">
                <a16:creationId xmlns:a16="http://schemas.microsoft.com/office/drawing/2014/main" id="{CB02F39B-DCB5-26C4-907C-63EB619A0D96}"/>
              </a:ext>
            </a:extLst>
          </p:cNvPr>
          <p:cNvSpPr txBox="1"/>
          <p:nvPr/>
        </p:nvSpPr>
        <p:spPr>
          <a:xfrm>
            <a:off x="-55317" y="1377718"/>
            <a:ext cx="4396358" cy="400110"/>
          </a:xfrm>
          <a:prstGeom prst="rect">
            <a:avLst/>
          </a:prstGeom>
          <a:noFill/>
        </p:spPr>
        <p:txBody>
          <a:bodyPr wrap="square" rtlCol="0">
            <a:spAutoFit/>
          </a:bodyPr>
          <a:lstStyle/>
          <a:p>
            <a:pPr algn="ctr"/>
            <a:r>
              <a:rPr lang="en-GB" sz="2000" dirty="0">
                <a:solidFill>
                  <a:srgbClr val="333333"/>
                </a:solidFill>
              </a:rPr>
              <a:t>Slough population: 158,500</a:t>
            </a:r>
            <a:endParaRPr lang="en-GB" sz="2200" dirty="0">
              <a:solidFill>
                <a:srgbClr val="333333"/>
              </a:solidFill>
            </a:endParaRPr>
          </a:p>
        </p:txBody>
      </p:sp>
      <p:sp>
        <p:nvSpPr>
          <p:cNvPr id="2" name="TextBox 1">
            <a:extLst>
              <a:ext uri="{FF2B5EF4-FFF2-40B4-BE49-F238E27FC236}">
                <a16:creationId xmlns:a16="http://schemas.microsoft.com/office/drawing/2014/main" id="{93FEF37B-C6F6-E3CB-6086-42F88921C132}"/>
              </a:ext>
            </a:extLst>
          </p:cNvPr>
          <p:cNvSpPr txBox="1"/>
          <p:nvPr/>
        </p:nvSpPr>
        <p:spPr>
          <a:xfrm>
            <a:off x="902442" y="3997710"/>
            <a:ext cx="1240420" cy="1077218"/>
          </a:xfrm>
          <a:prstGeom prst="rect">
            <a:avLst/>
          </a:prstGeom>
          <a:noFill/>
        </p:spPr>
        <p:txBody>
          <a:bodyPr wrap="square" rtlCol="0">
            <a:spAutoFit/>
          </a:bodyPr>
          <a:lstStyle/>
          <a:p>
            <a:pPr algn="ctr"/>
            <a:r>
              <a:rPr lang="en-GB" sz="2000" dirty="0">
                <a:solidFill>
                  <a:srgbClr val="333333"/>
                </a:solidFill>
              </a:rPr>
              <a:t>Females</a:t>
            </a:r>
          </a:p>
          <a:p>
            <a:pPr algn="ctr"/>
            <a:r>
              <a:rPr lang="en-GB" sz="2200" dirty="0">
                <a:solidFill>
                  <a:srgbClr val="333333"/>
                </a:solidFill>
              </a:rPr>
              <a:t>80,005</a:t>
            </a:r>
          </a:p>
          <a:p>
            <a:pPr algn="ctr"/>
            <a:r>
              <a:rPr lang="en-GB" sz="2200" dirty="0">
                <a:solidFill>
                  <a:srgbClr val="333333"/>
                </a:solidFill>
              </a:rPr>
              <a:t>(50.5%)</a:t>
            </a:r>
          </a:p>
        </p:txBody>
      </p:sp>
      <p:sp>
        <p:nvSpPr>
          <p:cNvPr id="8" name="TextBox 7">
            <a:extLst>
              <a:ext uri="{FF2B5EF4-FFF2-40B4-BE49-F238E27FC236}">
                <a16:creationId xmlns:a16="http://schemas.microsoft.com/office/drawing/2014/main" id="{7AE9245E-6709-8D26-519C-027C5D8280E3}"/>
              </a:ext>
            </a:extLst>
          </p:cNvPr>
          <p:cNvSpPr txBox="1"/>
          <p:nvPr/>
        </p:nvSpPr>
        <p:spPr>
          <a:xfrm>
            <a:off x="2137006" y="3997710"/>
            <a:ext cx="1240420" cy="1077218"/>
          </a:xfrm>
          <a:prstGeom prst="rect">
            <a:avLst/>
          </a:prstGeom>
          <a:noFill/>
        </p:spPr>
        <p:txBody>
          <a:bodyPr wrap="square" rtlCol="0">
            <a:spAutoFit/>
          </a:bodyPr>
          <a:lstStyle/>
          <a:p>
            <a:pPr algn="ctr"/>
            <a:r>
              <a:rPr lang="en-GB" sz="2000" dirty="0">
                <a:solidFill>
                  <a:srgbClr val="333333"/>
                </a:solidFill>
              </a:rPr>
              <a:t>Males</a:t>
            </a:r>
          </a:p>
          <a:p>
            <a:pPr algn="ctr"/>
            <a:r>
              <a:rPr lang="en-GB" sz="2200" dirty="0">
                <a:solidFill>
                  <a:srgbClr val="333333"/>
                </a:solidFill>
              </a:rPr>
              <a:t>78,495</a:t>
            </a:r>
          </a:p>
          <a:p>
            <a:pPr algn="ctr"/>
            <a:r>
              <a:rPr lang="en-GB" sz="2200" dirty="0">
                <a:solidFill>
                  <a:srgbClr val="333333"/>
                </a:solidFill>
              </a:rPr>
              <a:t>(49.5%)</a:t>
            </a:r>
          </a:p>
        </p:txBody>
      </p:sp>
      <p:sp>
        <p:nvSpPr>
          <p:cNvPr id="6" name="TextBox 5">
            <a:extLst>
              <a:ext uri="{FF2B5EF4-FFF2-40B4-BE49-F238E27FC236}">
                <a16:creationId xmlns:a16="http://schemas.microsoft.com/office/drawing/2014/main" id="{D0377B8A-1121-2641-E74A-BD4E42E99469}"/>
              </a:ext>
            </a:extLst>
          </p:cNvPr>
          <p:cNvSpPr txBox="1"/>
          <p:nvPr/>
        </p:nvSpPr>
        <p:spPr>
          <a:xfrm>
            <a:off x="1667933" y="5274733"/>
            <a:ext cx="2396066" cy="400110"/>
          </a:xfrm>
          <a:prstGeom prst="rect">
            <a:avLst/>
          </a:prstGeom>
          <a:noFill/>
        </p:spPr>
        <p:txBody>
          <a:bodyPr wrap="square" rtlCol="0">
            <a:spAutoFit/>
          </a:bodyPr>
          <a:lstStyle/>
          <a:p>
            <a:pPr algn="ctr"/>
            <a:r>
              <a:rPr lang="en-GB" sz="2000" dirty="0">
                <a:solidFill>
                  <a:srgbClr val="333333"/>
                </a:solidFill>
              </a:rPr>
              <a:t>52,423 Households</a:t>
            </a:r>
          </a:p>
        </p:txBody>
      </p:sp>
      <p:sp>
        <p:nvSpPr>
          <p:cNvPr id="11" name="TextBox 10">
            <a:extLst>
              <a:ext uri="{FF2B5EF4-FFF2-40B4-BE49-F238E27FC236}">
                <a16:creationId xmlns:a16="http://schemas.microsoft.com/office/drawing/2014/main" id="{8C62454D-6EE5-15C6-0D7B-254DFF33BFEB}"/>
              </a:ext>
            </a:extLst>
          </p:cNvPr>
          <p:cNvSpPr txBox="1"/>
          <p:nvPr/>
        </p:nvSpPr>
        <p:spPr>
          <a:xfrm>
            <a:off x="1614220" y="5689541"/>
            <a:ext cx="2979467" cy="400110"/>
          </a:xfrm>
          <a:prstGeom prst="rect">
            <a:avLst/>
          </a:prstGeom>
          <a:noFill/>
        </p:spPr>
        <p:txBody>
          <a:bodyPr wrap="square" rtlCol="0">
            <a:spAutoFit/>
          </a:bodyPr>
          <a:lstStyle/>
          <a:p>
            <a:pPr algn="ctr"/>
            <a:r>
              <a:rPr lang="en-GB" sz="2000" dirty="0">
                <a:solidFill>
                  <a:srgbClr val="333333"/>
                </a:solidFill>
              </a:rPr>
              <a:t>3 people per Household</a:t>
            </a:r>
          </a:p>
        </p:txBody>
      </p:sp>
      <p:sp>
        <p:nvSpPr>
          <p:cNvPr id="19" name="TextBox 18">
            <a:extLst>
              <a:ext uri="{FF2B5EF4-FFF2-40B4-BE49-F238E27FC236}">
                <a16:creationId xmlns:a16="http://schemas.microsoft.com/office/drawing/2014/main" id="{B60C0D78-3568-B6D7-B7DD-CF10CF4567CB}"/>
              </a:ext>
            </a:extLst>
          </p:cNvPr>
          <p:cNvSpPr txBox="1"/>
          <p:nvPr/>
        </p:nvSpPr>
        <p:spPr>
          <a:xfrm>
            <a:off x="4593687" y="1104610"/>
            <a:ext cx="7170231" cy="5786199"/>
          </a:xfrm>
          <a:prstGeom prst="rect">
            <a:avLst/>
          </a:prstGeom>
          <a:noFill/>
        </p:spPr>
        <p:txBody>
          <a:bodyPr wrap="square" rtlCol="0">
            <a:spAutoFit/>
          </a:bodyPr>
          <a:lstStyle/>
          <a:p>
            <a:r>
              <a:rPr lang="en-GB" sz="2000" dirty="0">
                <a:solidFill>
                  <a:srgbClr val="333333"/>
                </a:solidFill>
              </a:rPr>
              <a:t>Slough’s population in the 2021 Census was 158,500. This is an increase of 13.0% from 2011, compared to increases of 7.5% in the South East and 6.6% in England. This growth is also larger than our neighbouring authorities:</a:t>
            </a:r>
          </a:p>
          <a:p>
            <a:pPr marL="342900" indent="-342900">
              <a:buFont typeface="Arial" panose="020B0604020202020204" pitchFamily="34" charset="0"/>
              <a:buChar char="•"/>
            </a:pPr>
            <a:r>
              <a:rPr lang="en-GB" sz="2000" dirty="0">
                <a:solidFill>
                  <a:srgbClr val="333333"/>
                </a:solidFill>
              </a:rPr>
              <a:t>Buckinghamshire - 9.5%</a:t>
            </a:r>
          </a:p>
          <a:p>
            <a:pPr marL="342900" indent="-342900">
              <a:buFont typeface="Arial" panose="020B0604020202020204" pitchFamily="34" charset="0"/>
              <a:buChar char="•"/>
            </a:pPr>
            <a:r>
              <a:rPr lang="en-GB" sz="2000" dirty="0">
                <a:solidFill>
                  <a:srgbClr val="333333"/>
                </a:solidFill>
              </a:rPr>
              <a:t>Hillingdon – 11.7%</a:t>
            </a:r>
          </a:p>
          <a:p>
            <a:pPr marL="342900" indent="-342900">
              <a:buFont typeface="Arial" panose="020B0604020202020204" pitchFamily="34" charset="0"/>
              <a:buChar char="•"/>
            </a:pPr>
            <a:r>
              <a:rPr lang="en-GB" sz="2000" dirty="0">
                <a:solidFill>
                  <a:srgbClr val="333333"/>
                </a:solidFill>
              </a:rPr>
              <a:t>Spelthorne – 7.7%</a:t>
            </a:r>
          </a:p>
          <a:p>
            <a:pPr marL="342900" indent="-342900">
              <a:buFont typeface="Arial" panose="020B0604020202020204" pitchFamily="34" charset="0"/>
              <a:buChar char="•"/>
            </a:pPr>
            <a:r>
              <a:rPr lang="en-GB" sz="2000" dirty="0">
                <a:solidFill>
                  <a:srgbClr val="333333"/>
                </a:solidFill>
              </a:rPr>
              <a:t>Windsor &amp; Maidenhead – 6.2%</a:t>
            </a:r>
          </a:p>
          <a:p>
            <a:pPr>
              <a:spcBef>
                <a:spcPts val="1200"/>
              </a:spcBef>
            </a:pPr>
            <a:r>
              <a:rPr lang="en-GB" sz="2000" dirty="0">
                <a:solidFill>
                  <a:srgbClr val="333333"/>
                </a:solidFill>
              </a:rPr>
              <a:t>Slough is now the 127</a:t>
            </a:r>
            <a:r>
              <a:rPr lang="en-GB" sz="2000" baseline="30000" dirty="0">
                <a:solidFill>
                  <a:srgbClr val="333333"/>
                </a:solidFill>
              </a:rPr>
              <a:t>th</a:t>
            </a:r>
            <a:r>
              <a:rPr lang="en-GB" sz="2000" dirty="0">
                <a:solidFill>
                  <a:srgbClr val="333333"/>
                </a:solidFill>
              </a:rPr>
              <a:t> largest local authority by total population size, up 13 places from 2011.</a:t>
            </a:r>
          </a:p>
          <a:p>
            <a:endParaRPr lang="en-GB" sz="2000" dirty="0">
              <a:solidFill>
                <a:srgbClr val="333333"/>
              </a:solidFill>
            </a:endParaRPr>
          </a:p>
          <a:p>
            <a:r>
              <a:rPr lang="en-GB" sz="2000" dirty="0">
                <a:solidFill>
                  <a:srgbClr val="333333"/>
                </a:solidFill>
              </a:rPr>
              <a:t>There are now 52,423 households in Slough containing at least one person – a growth of only 3.3% on 2011, compared to 6.1% in England and Wales.</a:t>
            </a:r>
          </a:p>
          <a:p>
            <a:endParaRPr lang="en-GB" sz="2000" dirty="0">
              <a:solidFill>
                <a:srgbClr val="333333"/>
              </a:solidFill>
            </a:endParaRPr>
          </a:p>
          <a:p>
            <a:r>
              <a:rPr lang="en-GB" sz="2000" dirty="0">
                <a:solidFill>
                  <a:srgbClr val="333333"/>
                </a:solidFill>
              </a:rPr>
              <a:t>Slough has a mean household size of 3 people per household. This is the largest mean household size in England and Wales. The mean for England and Wales is 2.4.</a:t>
            </a:r>
          </a:p>
        </p:txBody>
      </p:sp>
      <p:sp>
        <p:nvSpPr>
          <p:cNvPr id="13" name="Hexagon 12">
            <a:extLst>
              <a:ext uri="{FF2B5EF4-FFF2-40B4-BE49-F238E27FC236}">
                <a16:creationId xmlns:a16="http://schemas.microsoft.com/office/drawing/2014/main" id="{8CCD0CD3-BD8F-B7CC-A714-3E06AA0F5906}"/>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4" name="Graphic 13">
            <a:extLst>
              <a:ext uri="{FF2B5EF4-FFF2-40B4-BE49-F238E27FC236}">
                <a16:creationId xmlns:a16="http://schemas.microsoft.com/office/drawing/2014/main" id="{224697A5-E375-BADE-9AF8-AE1FD9E629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883" y="378001"/>
            <a:ext cx="704932" cy="704932"/>
          </a:xfrm>
          <a:prstGeom prst="rect">
            <a:avLst/>
          </a:prstGeom>
        </p:spPr>
      </p:pic>
      <p:pic>
        <p:nvPicPr>
          <p:cNvPr id="5" name="Picture 4">
            <a:extLst>
              <a:ext uri="{FF2B5EF4-FFF2-40B4-BE49-F238E27FC236}">
                <a16:creationId xmlns:a16="http://schemas.microsoft.com/office/drawing/2014/main" id="{A6902BDF-B91A-F489-9F95-A9E993BB045C}"/>
              </a:ext>
              <a:ext uri="{C183D7F6-B498-43B3-948B-1728B52AA6E4}">
                <adec:decorative xmlns:adec="http://schemas.microsoft.com/office/drawing/2017/decorative" val="1"/>
              </a:ext>
            </a:extLst>
          </p:cNvPr>
          <p:cNvPicPr>
            <a:picLocks noChangeAspect="1"/>
          </p:cNvPicPr>
          <p:nvPr/>
        </p:nvPicPr>
        <p:blipFill rotWithShape="1">
          <a:blip r:embed="rId5"/>
          <a:srcRect t="12337" b="25356"/>
          <a:stretch/>
        </p:blipFill>
        <p:spPr>
          <a:xfrm>
            <a:off x="256808" y="1742455"/>
            <a:ext cx="3722525" cy="2309068"/>
          </a:xfrm>
          <a:prstGeom prst="rect">
            <a:avLst/>
          </a:prstGeom>
        </p:spPr>
      </p:pic>
      <p:pic>
        <p:nvPicPr>
          <p:cNvPr id="4" name="Graphic 3">
            <a:extLst>
              <a:ext uri="{FF2B5EF4-FFF2-40B4-BE49-F238E27FC236}">
                <a16:creationId xmlns:a16="http://schemas.microsoft.com/office/drawing/2014/main" id="{67149B06-5BB3-69D0-3CA7-D48E654C611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8867" y="5115545"/>
            <a:ext cx="914400" cy="914400"/>
          </a:xfrm>
          <a:prstGeom prst="rect">
            <a:avLst/>
          </a:prstGeom>
        </p:spPr>
      </p:pic>
      <p:sp>
        <p:nvSpPr>
          <p:cNvPr id="9" name="Slide Number Placeholder 8">
            <a:extLst>
              <a:ext uri="{FF2B5EF4-FFF2-40B4-BE49-F238E27FC236}">
                <a16:creationId xmlns:a16="http://schemas.microsoft.com/office/drawing/2014/main" id="{790F29F3-5386-8AF5-2563-9E197D7B586C}"/>
              </a:ext>
            </a:extLst>
          </p:cNvPr>
          <p:cNvSpPr>
            <a:spLocks noGrp="1"/>
          </p:cNvSpPr>
          <p:nvPr>
            <p:ph type="sldNum" sz="quarter" idx="12"/>
          </p:nvPr>
        </p:nvSpPr>
        <p:spPr/>
        <p:txBody>
          <a:bodyPr/>
          <a:lstStyle/>
          <a:p>
            <a:fld id="{CEDEF9C1-0071-4D4A-89AA-0CC05A8019E4}" type="slidenum">
              <a:rPr lang="en-US" smtClean="0"/>
              <a:t>7</a:t>
            </a:fld>
            <a:endParaRPr lang="en-US" dirty="0"/>
          </a:p>
        </p:txBody>
      </p:sp>
    </p:spTree>
    <p:extLst>
      <p:ext uri="{BB962C8B-B14F-4D97-AF65-F5344CB8AC3E}">
        <p14:creationId xmlns:p14="http://schemas.microsoft.com/office/powerpoint/2010/main" val="221796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DF1BBB0-CE74-F585-8331-3764BE8F92C8}"/>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j-lt"/>
                <a:ea typeface="+mn-ea"/>
                <a:cs typeface="+mn-cs"/>
              </a:rPr>
              <a:t>Population - Density</a:t>
            </a:r>
          </a:p>
        </p:txBody>
      </p:sp>
      <p:sp>
        <p:nvSpPr>
          <p:cNvPr id="5" name="TextBox 4">
            <a:extLst>
              <a:ext uri="{FF2B5EF4-FFF2-40B4-BE49-F238E27FC236}">
                <a16:creationId xmlns:a16="http://schemas.microsoft.com/office/drawing/2014/main" id="{CDEBCB8F-9C96-EF36-4AB1-44F42DBC8591}"/>
              </a:ext>
            </a:extLst>
          </p:cNvPr>
          <p:cNvSpPr txBox="1"/>
          <p:nvPr/>
        </p:nvSpPr>
        <p:spPr>
          <a:xfrm>
            <a:off x="451884" y="1270467"/>
            <a:ext cx="11288229" cy="2862322"/>
          </a:xfrm>
          <a:prstGeom prst="rect">
            <a:avLst/>
          </a:prstGeom>
          <a:noFill/>
        </p:spPr>
        <p:txBody>
          <a:bodyPr wrap="square" rtlCol="0">
            <a:spAutoFit/>
          </a:bodyPr>
          <a:lstStyle/>
          <a:p>
            <a:r>
              <a:rPr lang="en-GB" sz="2000" dirty="0">
                <a:solidFill>
                  <a:srgbClr val="333333"/>
                </a:solidFill>
              </a:rPr>
              <a:t>Slough is the third most densely populated LA in the South East, with 4,871 usual residents per square kilometre (48.7 per hectare compared to 45.8 in 2011, South East: 4.87, England: 4.34). </a:t>
            </a:r>
          </a:p>
          <a:p>
            <a:endParaRPr lang="en-GB" sz="2000" dirty="0">
              <a:solidFill>
                <a:srgbClr val="333333"/>
              </a:solidFill>
            </a:endParaRPr>
          </a:p>
          <a:p>
            <a:r>
              <a:rPr lang="en-GB" sz="2000" dirty="0">
                <a:solidFill>
                  <a:srgbClr val="333333"/>
                </a:solidFill>
              </a:rPr>
              <a:t>This is the equivalent of around 35 people living on each football pitch-sized area of land, compared to an average of just 3 across England.</a:t>
            </a:r>
          </a:p>
          <a:p>
            <a:endParaRPr lang="en-GB" sz="2000" dirty="0">
              <a:solidFill>
                <a:srgbClr val="333333"/>
              </a:solidFill>
            </a:endParaRPr>
          </a:p>
          <a:p>
            <a:r>
              <a:rPr lang="en-GB" sz="2000" dirty="0">
                <a:solidFill>
                  <a:srgbClr val="333333"/>
                </a:solidFill>
              </a:rPr>
              <a:t>Slough is the fifth most densely populated Local Authority outside of London.</a:t>
            </a:r>
          </a:p>
          <a:p>
            <a:endParaRPr lang="en-GB" sz="2000" dirty="0">
              <a:solidFill>
                <a:srgbClr val="333333"/>
              </a:solidFill>
            </a:endParaRPr>
          </a:p>
          <a:p>
            <a:r>
              <a:rPr lang="en-GB" sz="2000" dirty="0">
                <a:solidFill>
                  <a:srgbClr val="333333"/>
                </a:solidFill>
              </a:rPr>
              <a:t>Slough has the third smallest population within Berkshire but is the most densely populated.</a:t>
            </a:r>
          </a:p>
        </p:txBody>
      </p:sp>
      <p:pic>
        <p:nvPicPr>
          <p:cNvPr id="4" name="Picture 3" descr="An illustration representing Slough's population density. It shows 35 silhouetted people standing spread out across a football pitch.">
            <a:extLst>
              <a:ext uri="{FF2B5EF4-FFF2-40B4-BE49-F238E27FC236}">
                <a16:creationId xmlns:a16="http://schemas.microsoft.com/office/drawing/2014/main" id="{2D42D644-0C71-BEBA-D428-64F588DE06B5}"/>
              </a:ext>
            </a:extLst>
          </p:cNvPr>
          <p:cNvPicPr>
            <a:picLocks noChangeAspect="1"/>
          </p:cNvPicPr>
          <p:nvPr/>
        </p:nvPicPr>
        <p:blipFill rotWithShape="1">
          <a:blip r:embed="rId3"/>
          <a:srcRect l="679" t="39630" r="1666" b="30185"/>
          <a:stretch/>
        </p:blipFill>
        <p:spPr>
          <a:xfrm>
            <a:off x="0" y="4336323"/>
            <a:ext cx="12192000" cy="2522853"/>
          </a:xfrm>
          <a:prstGeom prst="rect">
            <a:avLst/>
          </a:prstGeom>
        </p:spPr>
      </p:pic>
      <p:sp>
        <p:nvSpPr>
          <p:cNvPr id="10" name="Hexagon 9">
            <a:extLst>
              <a:ext uri="{FF2B5EF4-FFF2-40B4-BE49-F238E27FC236}">
                <a16:creationId xmlns:a16="http://schemas.microsoft.com/office/drawing/2014/main" id="{B8457AF3-7016-D643-5DFD-3C635CE483B8}"/>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1" name="Graphic 10">
            <a:extLst>
              <a:ext uri="{FF2B5EF4-FFF2-40B4-BE49-F238E27FC236}">
                <a16:creationId xmlns:a16="http://schemas.microsoft.com/office/drawing/2014/main" id="{638C5DD2-C8CC-7926-44FF-295A602FE51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6883" y="378001"/>
            <a:ext cx="704932" cy="704932"/>
          </a:xfrm>
          <a:prstGeom prst="rect">
            <a:avLst/>
          </a:prstGeom>
        </p:spPr>
      </p:pic>
      <p:sp>
        <p:nvSpPr>
          <p:cNvPr id="6" name="Slide Number Placeholder 5">
            <a:extLst>
              <a:ext uri="{FF2B5EF4-FFF2-40B4-BE49-F238E27FC236}">
                <a16:creationId xmlns:a16="http://schemas.microsoft.com/office/drawing/2014/main" id="{C9C608A9-7465-6C5A-9144-847D46CB63F4}"/>
              </a:ext>
            </a:extLst>
          </p:cNvPr>
          <p:cNvSpPr>
            <a:spLocks noGrp="1"/>
          </p:cNvSpPr>
          <p:nvPr>
            <p:ph type="sldNum" sz="quarter" idx="12"/>
          </p:nvPr>
        </p:nvSpPr>
        <p:spPr/>
        <p:txBody>
          <a:bodyPr/>
          <a:lstStyle/>
          <a:p>
            <a:fld id="{CEDEF9C1-0071-4D4A-89AA-0CC05A8019E4}"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3218363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82DE3D-6515-4951-4F85-483658C79BF1}"/>
              </a:ext>
            </a:extLst>
          </p:cNvPr>
          <p:cNvSpPr>
            <a:spLocks noGrp="1"/>
          </p:cNvSpPr>
          <p:nvPr>
            <p:ph type="title" idx="4294967295"/>
          </p:nvPr>
        </p:nvSpPr>
        <p:spPr>
          <a:xfrm>
            <a:off x="451884" y="387568"/>
            <a:ext cx="11288229" cy="698499"/>
          </a:xfrm>
          <a:prstGeom prst="rect">
            <a:avLst/>
          </a:prstGeom>
          <a:solidFill>
            <a:srgbClr val="9E66A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lt1"/>
                </a:solidFill>
                <a:effectLst/>
                <a:uLnTx/>
                <a:uFillTx/>
                <a:latin typeface="+mj-lt"/>
                <a:ea typeface="+mn-ea"/>
                <a:cs typeface="+mn-cs"/>
              </a:rPr>
              <a:t>Population - Age</a:t>
            </a:r>
          </a:p>
        </p:txBody>
      </p:sp>
      <p:sp>
        <p:nvSpPr>
          <p:cNvPr id="7" name="TextBox 6">
            <a:extLst>
              <a:ext uri="{FF2B5EF4-FFF2-40B4-BE49-F238E27FC236}">
                <a16:creationId xmlns:a16="http://schemas.microsoft.com/office/drawing/2014/main" id="{6693B818-9BD2-16E5-0195-404E6C904538}"/>
              </a:ext>
            </a:extLst>
          </p:cNvPr>
          <p:cNvSpPr txBox="1"/>
          <p:nvPr/>
        </p:nvSpPr>
        <p:spPr>
          <a:xfrm>
            <a:off x="8503921" y="1095634"/>
            <a:ext cx="3317114" cy="5324535"/>
          </a:xfrm>
          <a:prstGeom prst="rect">
            <a:avLst/>
          </a:prstGeom>
          <a:noFill/>
        </p:spPr>
        <p:txBody>
          <a:bodyPr wrap="square">
            <a:spAutoFit/>
          </a:bodyPr>
          <a:lstStyle/>
          <a:p>
            <a:endParaRPr lang="en-GB" sz="2000" dirty="0">
              <a:solidFill>
                <a:srgbClr val="333333"/>
              </a:solidFill>
            </a:endParaRPr>
          </a:p>
          <a:p>
            <a:r>
              <a:rPr lang="en-GB" sz="2000" dirty="0">
                <a:solidFill>
                  <a:srgbClr val="333333"/>
                </a:solidFill>
              </a:rPr>
              <a:t>25% of Slough’s residents are aged 0-15, 65.4% are aged 16-64, and 9.7% are aged 65 or over. </a:t>
            </a:r>
          </a:p>
          <a:p>
            <a:endParaRPr lang="en-GB" sz="2000" dirty="0">
              <a:solidFill>
                <a:srgbClr val="333333"/>
              </a:solidFill>
            </a:endParaRPr>
          </a:p>
          <a:p>
            <a:r>
              <a:rPr lang="en-GB" sz="2000" dirty="0">
                <a:solidFill>
                  <a:srgbClr val="333333"/>
                </a:solidFill>
              </a:rPr>
              <a:t>Slough’s average age is 34, compared to 41 for the South East and 40 for England.</a:t>
            </a:r>
          </a:p>
          <a:p>
            <a:endParaRPr lang="en-GB" sz="2000" dirty="0">
              <a:solidFill>
                <a:srgbClr val="333333"/>
              </a:solidFill>
            </a:endParaRPr>
          </a:p>
          <a:p>
            <a:r>
              <a:rPr lang="en-GB" sz="2000" dirty="0">
                <a:solidFill>
                  <a:srgbClr val="333333"/>
                </a:solidFill>
              </a:rPr>
              <a:t>Slough has the second highest proportion of children aged 15 or under in England and Wales, behind only Barking and Dagenham.</a:t>
            </a:r>
            <a:endParaRPr lang="en-GB" sz="2000" b="0" i="0" dirty="0">
              <a:solidFill>
                <a:srgbClr val="222222"/>
              </a:solidFill>
              <a:effectLst/>
            </a:endParaRPr>
          </a:p>
        </p:txBody>
      </p:sp>
      <p:pic>
        <p:nvPicPr>
          <p:cNvPr id="20" name="Picture 19" descr="A bar chart showing the proportion of Slough's population split into age groups, with the male population on the left and female population on the right. A black line overlaying the bars shows England's proportions for comparison. Slough has larger proportions of people aged 0-49 than the England average (except for age 20-24). Slough has smaller proportions of people aged 50 and over than the England average. ">
            <a:extLst>
              <a:ext uri="{FF2B5EF4-FFF2-40B4-BE49-F238E27FC236}">
                <a16:creationId xmlns:a16="http://schemas.microsoft.com/office/drawing/2014/main" id="{B34A5963-7C0F-E3C7-3198-140A39538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49" y="1283787"/>
            <a:ext cx="8104564" cy="5383746"/>
          </a:xfrm>
          <a:prstGeom prst="rect">
            <a:avLst/>
          </a:prstGeom>
        </p:spPr>
      </p:pic>
      <p:sp>
        <p:nvSpPr>
          <p:cNvPr id="5" name="Hexagon 4">
            <a:extLst>
              <a:ext uri="{FF2B5EF4-FFF2-40B4-BE49-F238E27FC236}">
                <a16:creationId xmlns:a16="http://schemas.microsoft.com/office/drawing/2014/main" id="{642B7512-7315-5184-F461-56C85FECDD0E}"/>
              </a:ext>
              <a:ext uri="{C183D7F6-B498-43B3-948B-1728B52AA6E4}">
                <adec:decorative xmlns:adec="http://schemas.microsoft.com/office/drawing/2017/decorative" val="1"/>
              </a:ext>
            </a:extLst>
          </p:cNvPr>
          <p:cNvSpPr/>
          <p:nvPr/>
        </p:nvSpPr>
        <p:spPr>
          <a:xfrm>
            <a:off x="133349" y="190467"/>
            <a:ext cx="1152000" cy="1080000"/>
          </a:xfrm>
          <a:prstGeom prst="hexagon">
            <a:avLst>
              <a:gd name="adj" fmla="val 28570"/>
              <a:gd name="vf" fmla="val 115470"/>
            </a:avLst>
          </a:prstGeom>
          <a:solidFill>
            <a:srgbClr val="9E66AA"/>
          </a:solidFill>
          <a:ln w="317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6" name="Graphic 5">
            <a:extLst>
              <a:ext uri="{FF2B5EF4-FFF2-40B4-BE49-F238E27FC236}">
                <a16:creationId xmlns:a16="http://schemas.microsoft.com/office/drawing/2014/main" id="{798E7311-0735-7FB5-3D03-670143C495C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6883" y="378001"/>
            <a:ext cx="704932" cy="704932"/>
          </a:xfrm>
          <a:prstGeom prst="rect">
            <a:avLst/>
          </a:prstGeom>
        </p:spPr>
      </p:pic>
      <p:sp>
        <p:nvSpPr>
          <p:cNvPr id="8" name="Slide Number Placeholder 7">
            <a:extLst>
              <a:ext uri="{FF2B5EF4-FFF2-40B4-BE49-F238E27FC236}">
                <a16:creationId xmlns:a16="http://schemas.microsoft.com/office/drawing/2014/main" id="{E00120FA-7FD7-170B-41B9-A5D50CCF848C}"/>
              </a:ext>
            </a:extLst>
          </p:cNvPr>
          <p:cNvSpPr>
            <a:spLocks noGrp="1"/>
          </p:cNvSpPr>
          <p:nvPr>
            <p:ph type="sldNum" sz="quarter" idx="12"/>
          </p:nvPr>
        </p:nvSpPr>
        <p:spPr/>
        <p:txBody>
          <a:bodyPr/>
          <a:lstStyle/>
          <a:p>
            <a:fld id="{CEDEF9C1-0071-4D4A-89AA-0CC05A8019E4}" type="slidenum">
              <a:rPr lang="en-US" smtClean="0"/>
              <a:t>9</a:t>
            </a:fld>
            <a:endParaRPr lang="en-US" dirty="0"/>
          </a:p>
        </p:txBody>
      </p:sp>
    </p:spTree>
    <p:extLst>
      <p:ext uri="{BB962C8B-B14F-4D97-AF65-F5344CB8AC3E}">
        <p14:creationId xmlns:p14="http://schemas.microsoft.com/office/powerpoint/2010/main" val="2596912348"/>
      </p:ext>
    </p:extLst>
  </p:cSld>
  <p:clrMapOvr>
    <a:masterClrMapping/>
  </p:clrMapOvr>
</p:sld>
</file>

<file path=ppt/theme/theme1.xml><?xml version="1.0" encoding="utf-8"?>
<a:theme xmlns:a="http://schemas.openxmlformats.org/drawingml/2006/main" name="1_Sidekick theme">
  <a:themeElements>
    <a:clrScheme name="Custom 6">
      <a:dk1>
        <a:srgbClr val="333333"/>
      </a:dk1>
      <a:lt1>
        <a:sysClr val="window" lastClr="FFFFFF"/>
      </a:lt1>
      <a:dk2>
        <a:srgbClr val="007784"/>
      </a:dk2>
      <a:lt2>
        <a:srgbClr val="3953A3"/>
      </a:lt2>
      <a:accent1>
        <a:srgbClr val="B8539E"/>
      </a:accent1>
      <a:accent2>
        <a:srgbClr val="039147"/>
      </a:accent2>
      <a:accent3>
        <a:srgbClr val="8BC540"/>
      </a:accent3>
      <a:accent4>
        <a:srgbClr val="36BBA6"/>
      </a:accent4>
      <a:accent5>
        <a:srgbClr val="00ABCA"/>
      </a:accent5>
      <a:accent6>
        <a:srgbClr val="D31C5C"/>
      </a:accent6>
      <a:hlink>
        <a:srgbClr val="3953A3"/>
      </a:hlink>
      <a:folHlink>
        <a:srgbClr val="814485"/>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dekick theme" id="{C4D590CD-F909-F44B-8687-455883549C75}" vid="{C642DEA5-1A3B-7B4C-A4D7-225F00870E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7E8BE067F9F147A08C1884D1B2F8D3" ma:contentTypeVersion="4" ma:contentTypeDescription="Create a new document." ma:contentTypeScope="" ma:versionID="b032660c0e5cd3b32c3f7220aeecddb6">
  <xsd:schema xmlns:xsd="http://www.w3.org/2001/XMLSchema" xmlns:xs="http://www.w3.org/2001/XMLSchema" xmlns:p="http://schemas.microsoft.com/office/2006/metadata/properties" xmlns:ns2="dc398973-f11b-46bb-a0ab-909dc0ba156e" xmlns:ns3="e57fc70c-2df1-4c4e-a808-3a2ab47e1dda" targetNamespace="http://schemas.microsoft.com/office/2006/metadata/properties" ma:root="true" ma:fieldsID="408c8307dc6473f8c1b0b1268eb0c1d0" ns2:_="" ns3:_="">
    <xsd:import namespace="dc398973-f11b-46bb-a0ab-909dc0ba156e"/>
    <xsd:import namespace="e57fc70c-2df1-4c4e-a808-3a2ab47e1d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98973-f11b-46bb-a0ab-909dc0ba15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7fc70c-2df1-4c4e-a808-3a2ab47e1d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57fc70c-2df1-4c4e-a808-3a2ab47e1dda">
      <UserInfo>
        <DisplayName>Christine Ford</DisplayName>
        <AccountId>30</AccountId>
        <AccountType/>
      </UserInfo>
      <UserInfo>
        <DisplayName>Sharon James</DisplayName>
        <AccountId>33</AccountId>
        <AccountType/>
      </UserInfo>
    </SharedWithUsers>
  </documentManagement>
</p:properties>
</file>

<file path=customXml/itemProps1.xml><?xml version="1.0" encoding="utf-8"?>
<ds:datastoreItem xmlns:ds="http://schemas.openxmlformats.org/officeDocument/2006/customXml" ds:itemID="{E850EC1B-7D26-4960-A740-44C1F8928AED}">
  <ds:schemaRefs>
    <ds:schemaRef ds:uri="http://schemas.microsoft.com/sharepoint/v3/contenttype/forms"/>
  </ds:schemaRefs>
</ds:datastoreItem>
</file>

<file path=customXml/itemProps2.xml><?xml version="1.0" encoding="utf-8"?>
<ds:datastoreItem xmlns:ds="http://schemas.openxmlformats.org/officeDocument/2006/customXml" ds:itemID="{E93306B9-0370-4B25-92DA-293C004F9D2A}">
  <ds:schemaRefs>
    <ds:schemaRef ds:uri="dc398973-f11b-46bb-a0ab-909dc0ba156e"/>
    <ds:schemaRef ds:uri="e57fc70c-2df1-4c4e-a808-3a2ab47e1d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CC5802-F955-46F2-A600-CFD685845C21}">
  <ds:schemaRefs>
    <ds:schemaRef ds:uri="http://schemas.microsoft.com/office/2006/documentManagement/types"/>
    <ds:schemaRef ds:uri="http://purl.org/dc/dcmitype/"/>
    <ds:schemaRef ds:uri="http://schemas.microsoft.com/office/infopath/2007/PartnerControls"/>
    <ds:schemaRef ds:uri="dc398973-f11b-46bb-a0ab-909dc0ba156e"/>
    <ds:schemaRef ds:uri="http://purl.org/dc/elements/1.1/"/>
    <ds:schemaRef ds:uri="http://schemas.microsoft.com/office/2006/metadata/properties"/>
    <ds:schemaRef ds:uri="e57fc70c-2df1-4c4e-a808-3a2ab47e1dda"/>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SBCTheme</Template>
  <TotalTime>712</TotalTime>
  <Words>10370</Words>
  <Application>Microsoft Office PowerPoint</Application>
  <PresentationFormat>Widescreen</PresentationFormat>
  <Paragraphs>1877</Paragraphs>
  <Slides>66</Slides>
  <Notes>66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Century Gothic</vt:lpstr>
      <vt:lpstr>Segoe UI</vt:lpstr>
      <vt:lpstr>Segoe UI (Body)</vt:lpstr>
      <vt:lpstr>Segoe UI Light</vt:lpstr>
      <vt:lpstr>Times New Roman</vt:lpstr>
      <vt:lpstr>1_Sidekick theme</vt:lpstr>
      <vt:lpstr>Slough Insights</vt:lpstr>
      <vt:lpstr>About this pack…</vt:lpstr>
      <vt:lpstr>Headlines</vt:lpstr>
      <vt:lpstr>Contents (1)</vt:lpstr>
      <vt:lpstr>Contents (2)</vt:lpstr>
      <vt:lpstr>Population</vt:lpstr>
      <vt:lpstr>Population - Residents &amp; Households</vt:lpstr>
      <vt:lpstr>Population - Density</vt:lpstr>
      <vt:lpstr>Population - Age</vt:lpstr>
      <vt:lpstr>Population – Country of Birth (Broad)</vt:lpstr>
      <vt:lpstr>Population – Country of Birth (Detailed)</vt:lpstr>
      <vt:lpstr>Population – Ethnicity (1)</vt:lpstr>
      <vt:lpstr>Population – Ethnicity (2)</vt:lpstr>
      <vt:lpstr>Population – National identity</vt:lpstr>
      <vt:lpstr>Population - Language</vt:lpstr>
      <vt:lpstr>Population - Religion</vt:lpstr>
      <vt:lpstr>Population - Sexual orientation &amp; gender identity</vt:lpstr>
      <vt:lpstr>Population – Deprivation (1)</vt:lpstr>
      <vt:lpstr>Population – Deprivation (2)</vt:lpstr>
      <vt:lpstr>Health Inequalities in Slough</vt:lpstr>
      <vt:lpstr>Population - General health</vt:lpstr>
      <vt:lpstr>Population - General wellbeing</vt:lpstr>
      <vt:lpstr>Population – Disability (1)</vt:lpstr>
      <vt:lpstr>Population – Disability (2)</vt:lpstr>
      <vt:lpstr>Population – Unpaid care</vt:lpstr>
      <vt:lpstr>Wider Determinants of Health</vt:lpstr>
      <vt:lpstr>Wider determinants of health</vt:lpstr>
      <vt:lpstr>Built &amp; natural environment</vt:lpstr>
      <vt:lpstr>Built &amp; Natural Environment – Household size</vt:lpstr>
      <vt:lpstr>Built &amp; Natural Environment - Overcrowding</vt:lpstr>
      <vt:lpstr>Built &amp; Natural Environment - Tenure</vt:lpstr>
      <vt:lpstr>Built &amp; Natural Environment – Accommodation &amp; affordability</vt:lpstr>
      <vt:lpstr>Built &amp; Natural Environment – Housing benefit, central heating, and car availability</vt:lpstr>
      <vt:lpstr>Built &amp; Natural Environment - Deprivation</vt:lpstr>
      <vt:lpstr>Green spaces and air quality</vt:lpstr>
      <vt:lpstr>Work &amp; Labour Market</vt:lpstr>
      <vt:lpstr>Work &amp; Labour Market – Economic activity</vt:lpstr>
      <vt:lpstr>Work &amp; Labour Market – Unemployment &amp; job density</vt:lpstr>
      <vt:lpstr>Work &amp; Labour Market - Industry</vt:lpstr>
      <vt:lpstr>Work &amp; Labour Market - Occupation</vt:lpstr>
      <vt:lpstr>Work &amp; Labour Market - Salaries</vt:lpstr>
      <vt:lpstr>Work &amp; Labour Market – Vacancies (1)</vt:lpstr>
      <vt:lpstr>Work &amp; Labour Market – Vacancies (2)</vt:lpstr>
      <vt:lpstr>Work &amp; Labour Market - Skills</vt:lpstr>
      <vt:lpstr>Vulnerability</vt:lpstr>
      <vt:lpstr>Vulnerability – Family income, fuel poverty &amp; loneliness</vt:lpstr>
      <vt:lpstr>Vulnerability - Homelessness</vt:lpstr>
      <vt:lpstr>Vulnerability – Support</vt:lpstr>
      <vt:lpstr>Vulnerability – Vulnerable children</vt:lpstr>
      <vt:lpstr>Vulnerability – Projected adult needs (aged 18-64)</vt:lpstr>
      <vt:lpstr>Vulnerability – Projected adult needs (aged 65 and over)</vt:lpstr>
      <vt:lpstr>Income</vt:lpstr>
      <vt:lpstr>Income – Weekly earnings</vt:lpstr>
      <vt:lpstr>Income – Deprivation</vt:lpstr>
      <vt:lpstr>Crime</vt:lpstr>
      <vt:lpstr>Crime - Rates</vt:lpstr>
      <vt:lpstr>Education</vt:lpstr>
      <vt:lpstr>Education – EYFS</vt:lpstr>
      <vt:lpstr>Education – Key Stage 2</vt:lpstr>
      <vt:lpstr>Education – Key Stage 4</vt:lpstr>
      <vt:lpstr>Education – Post-16</vt:lpstr>
      <vt:lpstr>Education - Qualifications</vt:lpstr>
      <vt:lpstr>Education - SEND</vt:lpstr>
      <vt:lpstr>Education – EHC plans</vt:lpstr>
      <vt:lpstr>Education – SEN support &amp; EHC plan attainment</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Kathryn.Harris@slough.gov.uk;Thomas.Overend@slough.gov.uk</dc:creator>
  <cp:lastModifiedBy>Thomas Overend</cp:lastModifiedBy>
  <cp:revision>9</cp:revision>
  <cp:lastPrinted>2023-02-27T12:06:51Z</cp:lastPrinted>
  <dcterms:created xsi:type="dcterms:W3CDTF">2020-11-10T12:36:40Z</dcterms:created>
  <dcterms:modified xsi:type="dcterms:W3CDTF">2023-04-21T12:24:34Z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0x010100237E8BE067F9F147A08C1884D1B2F8D3</vt:lpwstr>
  </property>
</Properties>
</file>